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2"/>
  </p:notesMasterIdLst>
  <p:handoutMasterIdLst>
    <p:handoutMasterId r:id="rId73"/>
  </p:handoutMasterIdLst>
  <p:sldIdLst>
    <p:sldId id="257" r:id="rId2"/>
    <p:sldId id="377" r:id="rId3"/>
    <p:sldId id="382" r:id="rId4"/>
    <p:sldId id="378" r:id="rId5"/>
    <p:sldId id="383" r:id="rId6"/>
    <p:sldId id="323" r:id="rId7"/>
    <p:sldId id="324" r:id="rId8"/>
    <p:sldId id="325" r:id="rId9"/>
    <p:sldId id="326" r:id="rId10"/>
    <p:sldId id="327" r:id="rId11"/>
    <p:sldId id="330" r:id="rId12"/>
    <p:sldId id="331" r:id="rId13"/>
    <p:sldId id="328" r:id="rId14"/>
    <p:sldId id="329" r:id="rId15"/>
    <p:sldId id="332" r:id="rId16"/>
    <p:sldId id="384" r:id="rId17"/>
    <p:sldId id="270" r:id="rId18"/>
    <p:sldId id="280" r:id="rId19"/>
    <p:sldId id="272" r:id="rId20"/>
    <p:sldId id="273" r:id="rId21"/>
    <p:sldId id="274" r:id="rId22"/>
    <p:sldId id="275" r:id="rId23"/>
    <p:sldId id="276" r:id="rId24"/>
    <p:sldId id="277" r:id="rId25"/>
    <p:sldId id="390" r:id="rId26"/>
    <p:sldId id="278" r:id="rId27"/>
    <p:sldId id="392" r:id="rId28"/>
    <p:sldId id="279" r:id="rId29"/>
    <p:sldId id="376" r:id="rId30"/>
    <p:sldId id="385" r:id="rId31"/>
    <p:sldId id="337" r:id="rId32"/>
    <p:sldId id="338" r:id="rId33"/>
    <p:sldId id="340" r:id="rId34"/>
    <p:sldId id="341" r:id="rId35"/>
    <p:sldId id="342" r:id="rId36"/>
    <p:sldId id="343" r:id="rId37"/>
    <p:sldId id="344" r:id="rId38"/>
    <p:sldId id="345" r:id="rId39"/>
    <p:sldId id="346" r:id="rId40"/>
    <p:sldId id="347" r:id="rId41"/>
    <p:sldId id="386" r:id="rId42"/>
    <p:sldId id="349" r:id="rId43"/>
    <p:sldId id="350" r:id="rId44"/>
    <p:sldId id="351" r:id="rId45"/>
    <p:sldId id="352" r:id="rId46"/>
    <p:sldId id="353" r:id="rId47"/>
    <p:sldId id="354" r:id="rId48"/>
    <p:sldId id="355" r:id="rId49"/>
    <p:sldId id="387" r:id="rId50"/>
    <p:sldId id="358" r:id="rId51"/>
    <p:sldId id="393" r:id="rId52"/>
    <p:sldId id="394" r:id="rId53"/>
    <p:sldId id="359" r:id="rId54"/>
    <p:sldId id="360" r:id="rId55"/>
    <p:sldId id="361" r:id="rId56"/>
    <p:sldId id="362" r:id="rId57"/>
    <p:sldId id="363" r:id="rId58"/>
    <p:sldId id="364" r:id="rId59"/>
    <p:sldId id="374" r:id="rId60"/>
    <p:sldId id="375" r:id="rId61"/>
    <p:sldId id="365" r:id="rId62"/>
    <p:sldId id="367" r:id="rId63"/>
    <p:sldId id="368" r:id="rId64"/>
    <p:sldId id="369" r:id="rId65"/>
    <p:sldId id="370" r:id="rId66"/>
    <p:sldId id="371" r:id="rId67"/>
    <p:sldId id="372" r:id="rId68"/>
    <p:sldId id="373" r:id="rId69"/>
    <p:sldId id="388" r:id="rId70"/>
    <p:sldId id="380"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3FFB3"/>
    <a:srgbClr val="E78FE7"/>
    <a:srgbClr val="93E792"/>
    <a:srgbClr val="357118"/>
    <a:srgbClr val="354C18"/>
    <a:srgbClr val="264800"/>
    <a:srgbClr val="FBE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816" y="11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136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3F56B4-6DA3-B645-8838-6D4D99F65EF4}" type="datetimeFigureOut">
              <a:rPr lang="en-US" smtClean="0"/>
              <a:pPr/>
              <a:t>7/23/2014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6FB943-4DBE-5743-94EB-2B65DCEFC522}" type="slidenum">
              <a:rPr lang="en-US" smtClean="0"/>
              <a:pPr/>
              <a:t>‹#›</a:t>
            </a:fld>
            <a:endParaRPr lang="en-US"/>
          </a:p>
        </p:txBody>
      </p:sp>
    </p:spTree>
    <p:extLst>
      <p:ext uri="{BB962C8B-B14F-4D97-AF65-F5344CB8AC3E}">
        <p14:creationId xmlns:p14="http://schemas.microsoft.com/office/powerpoint/2010/main" val="38306235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29D8DF-350E-754E-B2F5-8B3FBAF411D5}" type="datetimeFigureOut">
              <a:rPr lang="en-US" smtClean="0"/>
              <a:pPr/>
              <a:t>7/23/2014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6D4D3-BFEC-924D-92B1-1147660943ED}" type="slidenum">
              <a:rPr lang="en-US" smtClean="0"/>
              <a:pPr/>
              <a:t>‹#›</a:t>
            </a:fld>
            <a:endParaRPr lang="en-US"/>
          </a:p>
        </p:txBody>
      </p:sp>
    </p:spTree>
    <p:extLst>
      <p:ext uri="{BB962C8B-B14F-4D97-AF65-F5344CB8AC3E}">
        <p14:creationId xmlns:p14="http://schemas.microsoft.com/office/powerpoint/2010/main" val="24445181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Queues</a:t>
            </a:r>
          </a:p>
        </p:txBody>
      </p:sp>
      <p:sp>
        <p:nvSpPr>
          <p:cNvPr id="5" name="Rectangle 3"/>
          <p:cNvSpPr>
            <a:spLocks noGrp="1" noChangeArrowheads="1"/>
          </p:cNvSpPr>
          <p:nvPr>
            <p:ph type="dt" idx="1"/>
          </p:nvPr>
        </p:nvSpPr>
        <p:spPr>
          <a:ln/>
        </p:spPr>
        <p:txBody>
          <a:bodyPr/>
          <a:lstStyle/>
          <a:p>
            <a:fld id="{ED22AAF5-3151-464D-93A0-B4FA4EA75166}" type="datetime8">
              <a:rPr lang="en-US"/>
              <a:pPr/>
              <a:t>7/23/2014 2:22 PM</a:t>
            </a:fld>
            <a:endParaRPr lang="en-US"/>
          </a:p>
        </p:txBody>
      </p:sp>
      <p:sp>
        <p:nvSpPr>
          <p:cNvPr id="6" name="Rectangle 7"/>
          <p:cNvSpPr>
            <a:spLocks noGrp="1" noChangeArrowheads="1"/>
          </p:cNvSpPr>
          <p:nvPr>
            <p:ph type="sldNum" sz="quarter" idx="5"/>
          </p:nvPr>
        </p:nvSpPr>
        <p:spPr>
          <a:ln/>
        </p:spPr>
        <p:txBody>
          <a:bodyPr/>
          <a:lstStyle/>
          <a:p>
            <a:fld id="{19A5A121-1AE7-0A4F-98FC-91DD61A5C44A}" type="slidenum">
              <a:rPr lang="en-US"/>
              <a:pPr/>
              <a:t>42</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278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C17E6FF3-647C-8041-8AB3-2B1FE324C6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C17E6FF3-647C-8041-8AB3-2B1FE324C6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hart Placeholder 3"/>
          <p:cNvSpPr>
            <a:spLocks noGrp="1"/>
          </p:cNvSpPr>
          <p:nvPr>
            <p:ph type="chart" sz="half" idx="2"/>
          </p:nvPr>
        </p:nvSpPr>
        <p:spPr>
          <a:xfrm>
            <a:off x="4800600" y="19050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smtClean="0"/>
            </a:lvl1pPr>
          </a:lstStyle>
          <a:p>
            <a:fld id="{57BED28E-B5B0-134E-B3D1-D8D3ED9A6D6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smtClean="0"/>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smtClean="0"/>
            </a:lvl1pPr>
          </a:lstStyle>
          <a:p>
            <a:fld id="{24102070-9EBA-4A47-A856-8C37347CCF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C17E6FF3-647C-8041-8AB3-2B1FE324C6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5" name="Slide Number Placeholder 4"/>
          <p:cNvSpPr>
            <a:spLocks noGrp="1"/>
          </p:cNvSpPr>
          <p:nvPr>
            <p:ph type="sldNum" sz="quarter" idx="11"/>
          </p:nvPr>
        </p:nvSpPr>
        <p:spPr>
          <a:xfrm>
            <a:off x="4521200" y="6451212"/>
            <a:ext cx="660400" cy="273051"/>
          </a:xfrm>
          <a:prstGeom prst="rect">
            <a:avLst/>
          </a:prstGeom>
        </p:spPr>
        <p:txBody>
          <a:bodyPr/>
          <a:lstStyle>
            <a:lvl1pPr>
              <a:defRPr smtClean="0"/>
            </a:lvl1pPr>
          </a:lstStyle>
          <a:p>
            <a:fld id="{C17E6FF3-647C-8041-8AB3-2B1FE324C6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Slide Number Placeholder 5"/>
          <p:cNvSpPr>
            <a:spLocks noGrp="1"/>
          </p:cNvSpPr>
          <p:nvPr>
            <p:ph type="sldNum" sz="quarter" idx="11"/>
          </p:nvPr>
        </p:nvSpPr>
        <p:spPr>
          <a:xfrm>
            <a:off x="4521200" y="6451212"/>
            <a:ext cx="660400" cy="273051"/>
          </a:xfrm>
          <a:prstGeom prst="rect">
            <a:avLst/>
          </a:prstGeom>
        </p:spPr>
        <p:txBody>
          <a:bodyPr/>
          <a:lstStyle>
            <a:lvl1pPr>
              <a:defRPr smtClean="0"/>
            </a:lvl1pPr>
          </a:lstStyle>
          <a:p>
            <a:fld id="{C17E6FF3-647C-8041-8AB3-2B1FE324C6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8" name="Slide Number Placeholder 7"/>
          <p:cNvSpPr>
            <a:spLocks noGrp="1"/>
          </p:cNvSpPr>
          <p:nvPr>
            <p:ph type="sldNum" sz="quarter" idx="11"/>
          </p:nvPr>
        </p:nvSpPr>
        <p:spPr>
          <a:xfrm>
            <a:off x="4521200" y="6451212"/>
            <a:ext cx="660400" cy="273051"/>
          </a:xfrm>
          <a:prstGeom prst="rect">
            <a:avLst/>
          </a:prstGeom>
        </p:spPr>
        <p:txBody>
          <a:bodyPr/>
          <a:lstStyle>
            <a:lvl1pPr>
              <a:defRPr smtClean="0"/>
            </a:lvl1pPr>
          </a:lstStyle>
          <a:p>
            <a:fld id="{C17E6FF3-647C-8041-8AB3-2B1FE324C6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Slide Number Placeholder 3"/>
          <p:cNvSpPr>
            <a:spLocks noGrp="1"/>
          </p:cNvSpPr>
          <p:nvPr>
            <p:ph type="sldNum" sz="quarter" idx="11"/>
          </p:nvPr>
        </p:nvSpPr>
        <p:spPr>
          <a:xfrm>
            <a:off x="4521200" y="6451212"/>
            <a:ext cx="660400" cy="273051"/>
          </a:xfrm>
          <a:prstGeom prst="rect">
            <a:avLst/>
          </a:prstGeom>
        </p:spPr>
        <p:txBody>
          <a:bodyPr/>
          <a:lstStyle>
            <a:lvl1pPr>
              <a:defRPr smtClean="0"/>
            </a:lvl1pPr>
          </a:lstStyle>
          <a:p>
            <a:fld id="{C17E6FF3-647C-8041-8AB3-2B1FE324C6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4521200" y="6451212"/>
            <a:ext cx="660400" cy="273051"/>
          </a:xfrm>
          <a:prstGeom prst="rect">
            <a:avLst/>
          </a:prstGeom>
        </p:spPr>
        <p:txBody>
          <a:bodyPr/>
          <a:lstStyle>
            <a:lvl1pPr>
              <a:defRPr smtClean="0"/>
            </a:lvl1pPr>
          </a:lstStyle>
          <a:p>
            <a:fld id="{C17E6FF3-647C-8041-8AB3-2B1FE324C6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a:xfrm>
            <a:off x="4521200" y="6451212"/>
            <a:ext cx="660400" cy="273051"/>
          </a:xfrm>
          <a:prstGeom prst="rect">
            <a:avLst/>
          </a:prstGeom>
        </p:spPr>
        <p:txBody>
          <a:bodyPr/>
          <a:lstStyle>
            <a:lvl1pPr>
              <a:defRPr smtClean="0"/>
            </a:lvl1pPr>
          </a:lstStyle>
          <a:p>
            <a:fld id="{C17E6FF3-647C-8041-8AB3-2B1FE324C6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6" name="Slide Number Placeholder 5"/>
          <p:cNvSpPr>
            <a:spLocks noGrp="1"/>
          </p:cNvSpPr>
          <p:nvPr>
            <p:ph type="sldNum" sz="quarter" idx="11"/>
          </p:nvPr>
        </p:nvSpPr>
        <p:spPr>
          <a:xfrm>
            <a:off x="4521200" y="6451212"/>
            <a:ext cx="660400" cy="273051"/>
          </a:xfrm>
          <a:prstGeom prst="rect">
            <a:avLst/>
          </a:prstGeom>
        </p:spPr>
        <p:txBody>
          <a:bodyPr/>
          <a:lstStyle>
            <a:lvl1pPr>
              <a:defRPr smtClean="0"/>
            </a:lvl1pPr>
          </a:lstStyle>
          <a:p>
            <a:fld id="{C17E6FF3-647C-8041-8AB3-2B1FE324C6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64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a:p>
        </p:txBody>
      </p:sp>
      <p:sp>
        <p:nvSpPr>
          <p:cNvPr id="1027" name="Rectangle 3"/>
          <p:cNvSpPr>
            <a:spLocks noGrp="1" noChangeArrowheads="1"/>
          </p:cNvSpPr>
          <p:nvPr>
            <p:ph type="body" idx="1"/>
          </p:nvPr>
        </p:nvSpPr>
        <p:spPr bwMode="auto">
          <a:xfrm>
            <a:off x="457200" y="1169110"/>
            <a:ext cx="8229600" cy="49570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pic>
        <p:nvPicPr>
          <p:cNvPr id="1031" name="Picture 7" descr="YorkULogoHor(large)"/>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0" y="6313525"/>
            <a:ext cx="1365250" cy="544475"/>
          </a:xfrm>
          <a:prstGeom prst="rect">
            <a:avLst/>
          </a:prstGeom>
          <a:noFill/>
        </p:spPr>
      </p:pic>
      <p:sp>
        <p:nvSpPr>
          <p:cNvPr id="7" name="TextBox 6"/>
          <p:cNvSpPr txBox="1"/>
          <p:nvPr userDrawn="1"/>
        </p:nvSpPr>
        <p:spPr>
          <a:xfrm>
            <a:off x="6504116" y="6447263"/>
            <a:ext cx="2686153" cy="276999"/>
          </a:xfrm>
          <a:prstGeom prst="rect">
            <a:avLst/>
          </a:prstGeom>
          <a:noFill/>
        </p:spPr>
        <p:txBody>
          <a:bodyPr wrap="square" rtlCol="0">
            <a:spAutoFit/>
          </a:bodyPr>
          <a:lstStyle/>
          <a:p>
            <a:r>
              <a:rPr lang="en-US" sz="1200" dirty="0" smtClean="0"/>
              <a:t>Last Updated:  </a:t>
            </a:r>
            <a:r>
              <a:rPr lang="en-CA" sz="1200" dirty="0" smtClean="0"/>
              <a:t>2014-01-21 12:11 PM</a:t>
            </a:r>
            <a:endParaRPr lang="en-US" sz="1200" dirty="0"/>
          </a:p>
        </p:txBody>
      </p:sp>
      <p:sp>
        <p:nvSpPr>
          <p:cNvPr id="8" name="TextBox 7"/>
          <p:cNvSpPr txBox="1"/>
          <p:nvPr userDrawn="1"/>
        </p:nvSpPr>
        <p:spPr>
          <a:xfrm>
            <a:off x="1365250" y="6322237"/>
            <a:ext cx="874759" cy="276999"/>
          </a:xfrm>
          <a:prstGeom prst="rect">
            <a:avLst/>
          </a:prstGeom>
          <a:noFill/>
        </p:spPr>
        <p:txBody>
          <a:bodyPr wrap="none" rtlCol="0">
            <a:spAutoFit/>
          </a:bodyPr>
          <a:lstStyle/>
          <a:p>
            <a:r>
              <a:rPr lang="en-US" sz="1200" dirty="0" smtClean="0"/>
              <a:t>CSE 2011</a:t>
            </a:r>
            <a:endParaRPr lang="en-US" sz="1200" dirty="0"/>
          </a:p>
        </p:txBody>
      </p:sp>
      <p:sp>
        <p:nvSpPr>
          <p:cNvPr id="9" name="TextBox 8"/>
          <p:cNvSpPr txBox="1"/>
          <p:nvPr userDrawn="1"/>
        </p:nvSpPr>
        <p:spPr>
          <a:xfrm>
            <a:off x="1365250" y="6542901"/>
            <a:ext cx="1074107" cy="276999"/>
          </a:xfrm>
          <a:prstGeom prst="rect">
            <a:avLst/>
          </a:prstGeom>
          <a:noFill/>
        </p:spPr>
        <p:txBody>
          <a:bodyPr wrap="none" rtlCol="0">
            <a:spAutoFit/>
          </a:bodyPr>
          <a:lstStyle/>
          <a:p>
            <a:r>
              <a:rPr lang="en-US" sz="1200" dirty="0" smtClean="0"/>
              <a:t>Prof. J. Elder</a:t>
            </a:r>
            <a:endParaRPr lang="en-US" sz="1200" dirty="0"/>
          </a:p>
        </p:txBody>
      </p:sp>
      <p:sp>
        <p:nvSpPr>
          <p:cNvPr id="10" name="TextBox 9"/>
          <p:cNvSpPr txBox="1"/>
          <p:nvPr userDrawn="1"/>
        </p:nvSpPr>
        <p:spPr>
          <a:xfrm>
            <a:off x="4292600" y="6447263"/>
            <a:ext cx="560745" cy="276999"/>
          </a:xfrm>
          <a:prstGeom prst="rect">
            <a:avLst/>
          </a:prstGeom>
          <a:noFill/>
        </p:spPr>
        <p:txBody>
          <a:bodyPr wrap="none" rtlCol="0">
            <a:spAutoFit/>
          </a:bodyPr>
          <a:lstStyle/>
          <a:p>
            <a:r>
              <a:rPr lang="en-US" sz="1200" dirty="0" smtClean="0"/>
              <a:t>- </a:t>
            </a:r>
            <a:fld id="{B2C42470-DA64-F644-A452-83824504D888}" type="slidenum">
              <a:rPr lang="en-US" sz="1200" smtClean="0"/>
              <a:pPr/>
              <a:t>‹#›</a:t>
            </a:fld>
            <a:r>
              <a:rPr lang="en-US" sz="1200" dirty="0" smtClean="0"/>
              <a:t> -</a:t>
            </a:r>
            <a:endParaRPr lang="en-US" sz="12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ftr="0" dt="0"/>
  <p:txStyles>
    <p:titleStyle>
      <a:lvl1pPr algn="ctr" rtl="0" eaLnBrk="1" fontAlgn="base" hangingPunct="1">
        <a:spcBef>
          <a:spcPct val="0"/>
        </a:spcBef>
        <a:spcAft>
          <a:spcPct val="0"/>
        </a:spcAft>
        <a:defRPr sz="3200">
          <a:solidFill>
            <a:schemeClr val="tx2"/>
          </a:solidFill>
          <a:latin typeface="+mj-lt"/>
          <a:ea typeface="+mj-ea"/>
          <a:cs typeface="+mj-cs"/>
        </a:defRPr>
      </a:lvl1pPr>
      <a:lvl2pPr algn="ctr" rtl="0" eaLnBrk="1" fontAlgn="base" hangingPunct="1">
        <a:spcBef>
          <a:spcPct val="0"/>
        </a:spcBef>
        <a:spcAft>
          <a:spcPct val="0"/>
        </a:spcAft>
        <a:defRPr sz="3200">
          <a:solidFill>
            <a:schemeClr val="tx2"/>
          </a:solidFill>
          <a:latin typeface="Arial" pitchFamily="-110" charset="0"/>
        </a:defRPr>
      </a:lvl2pPr>
      <a:lvl3pPr algn="ctr" rtl="0" eaLnBrk="1" fontAlgn="base" hangingPunct="1">
        <a:spcBef>
          <a:spcPct val="0"/>
        </a:spcBef>
        <a:spcAft>
          <a:spcPct val="0"/>
        </a:spcAft>
        <a:defRPr sz="3200">
          <a:solidFill>
            <a:schemeClr val="tx2"/>
          </a:solidFill>
          <a:latin typeface="Arial" pitchFamily="-110" charset="0"/>
        </a:defRPr>
      </a:lvl3pPr>
      <a:lvl4pPr algn="ctr" rtl="0" eaLnBrk="1" fontAlgn="base" hangingPunct="1">
        <a:spcBef>
          <a:spcPct val="0"/>
        </a:spcBef>
        <a:spcAft>
          <a:spcPct val="0"/>
        </a:spcAft>
        <a:defRPr sz="3200">
          <a:solidFill>
            <a:schemeClr val="tx2"/>
          </a:solidFill>
          <a:latin typeface="Arial" pitchFamily="-110" charset="0"/>
        </a:defRPr>
      </a:lvl4pPr>
      <a:lvl5pPr algn="ctr" rtl="0" eaLnBrk="1" fontAlgn="base" hangingPunct="1">
        <a:spcBef>
          <a:spcPct val="0"/>
        </a:spcBef>
        <a:spcAft>
          <a:spcPct val="0"/>
        </a:spcAft>
        <a:defRPr sz="3200">
          <a:solidFill>
            <a:schemeClr val="tx2"/>
          </a:solidFill>
          <a:latin typeface="Arial" pitchFamily="-110" charset="0"/>
        </a:defRPr>
      </a:lvl5pPr>
      <a:lvl6pPr marL="457200" algn="ctr" rtl="0" eaLnBrk="1" fontAlgn="base" hangingPunct="1">
        <a:spcBef>
          <a:spcPct val="0"/>
        </a:spcBef>
        <a:spcAft>
          <a:spcPct val="0"/>
        </a:spcAft>
        <a:defRPr sz="3200">
          <a:solidFill>
            <a:schemeClr val="tx2"/>
          </a:solidFill>
          <a:latin typeface="Arial" pitchFamily="-110" charset="0"/>
        </a:defRPr>
      </a:lvl6pPr>
      <a:lvl7pPr marL="914400" algn="ctr" rtl="0" eaLnBrk="1" fontAlgn="base" hangingPunct="1">
        <a:spcBef>
          <a:spcPct val="0"/>
        </a:spcBef>
        <a:spcAft>
          <a:spcPct val="0"/>
        </a:spcAft>
        <a:defRPr sz="3200">
          <a:solidFill>
            <a:schemeClr val="tx2"/>
          </a:solidFill>
          <a:latin typeface="Arial" pitchFamily="-110" charset="0"/>
        </a:defRPr>
      </a:lvl7pPr>
      <a:lvl8pPr marL="1371600" algn="ctr" rtl="0" eaLnBrk="1" fontAlgn="base" hangingPunct="1">
        <a:spcBef>
          <a:spcPct val="0"/>
        </a:spcBef>
        <a:spcAft>
          <a:spcPct val="0"/>
        </a:spcAft>
        <a:defRPr sz="3200">
          <a:solidFill>
            <a:schemeClr val="tx2"/>
          </a:solidFill>
          <a:latin typeface="Arial" pitchFamily="-110" charset="0"/>
        </a:defRPr>
      </a:lvl8pPr>
      <a:lvl9pPr marL="1828800" algn="ctr" rtl="0" eaLnBrk="1" fontAlgn="base" hangingPunct="1">
        <a:spcBef>
          <a:spcPct val="0"/>
        </a:spcBef>
        <a:spcAft>
          <a:spcPct val="0"/>
        </a:spcAft>
        <a:defRPr sz="3200">
          <a:solidFill>
            <a:schemeClr val="tx2"/>
          </a:solidFill>
          <a:latin typeface="Arial" pitchFamily="-110"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000">
          <a:solidFill>
            <a:schemeClr val="tx1"/>
          </a:solidFill>
          <a:latin typeface="+mn-lt"/>
          <a:ea typeface="ＭＳ Ｐゴシック" pitchFamily="-110" charset="-128"/>
        </a:defRPr>
      </a:lvl2pPr>
      <a:lvl3pPr marL="1143000" indent="-228600" algn="l" rtl="0" eaLnBrk="1" fontAlgn="base" hangingPunct="1">
        <a:spcBef>
          <a:spcPct val="50000"/>
        </a:spcBef>
        <a:spcAft>
          <a:spcPct val="0"/>
        </a:spcAft>
        <a:buChar char="•"/>
        <a:defRPr>
          <a:solidFill>
            <a:schemeClr val="tx1"/>
          </a:solidFill>
          <a:latin typeface="+mn-lt"/>
          <a:ea typeface="ＭＳ Ｐゴシック" pitchFamily="-110" charset="-128"/>
        </a:defRPr>
      </a:lvl3pPr>
      <a:lvl4pPr marL="1600200" indent="-228600" algn="l" rtl="0" eaLnBrk="1" fontAlgn="base" hangingPunct="1">
        <a:spcBef>
          <a:spcPct val="50000"/>
        </a:spcBef>
        <a:spcAft>
          <a:spcPct val="0"/>
        </a:spcAft>
        <a:buChar char="–"/>
        <a:defRPr sz="1600">
          <a:solidFill>
            <a:schemeClr val="tx1"/>
          </a:solidFill>
          <a:latin typeface="+mn-lt"/>
          <a:ea typeface="ＭＳ Ｐゴシック" pitchFamily="-110" charset="-128"/>
        </a:defRPr>
      </a:lvl4pPr>
      <a:lvl5pPr marL="20574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5pPr>
      <a:lvl6pPr marL="25146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6pPr>
      <a:lvl7pPr marL="29718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7pPr>
      <a:lvl8pPr marL="34290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8pPr>
      <a:lvl9pPr marL="38862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image" Target="../media/image6.emf"/><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5.emf"/><Relationship Id="rId9"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8.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13.bin"/><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3.wmf"/><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5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3.wmf"/><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15.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9570" y="2130425"/>
            <a:ext cx="8753929" cy="1470025"/>
          </a:xfrm>
        </p:spPr>
        <p:txBody>
          <a:bodyPr/>
          <a:lstStyle/>
          <a:p>
            <a:r>
              <a:rPr lang="en-US" sz="2800" dirty="0" smtClean="0"/>
              <a:t>Linear Data Structures</a:t>
            </a:r>
            <a:br>
              <a:rPr lang="en-US" sz="2800" dirty="0" smtClean="0"/>
            </a:br>
            <a:endParaRPr lang="en-US" sz="2800" dirty="0"/>
          </a:p>
        </p:txBody>
      </p:sp>
      <p:sp>
        <p:nvSpPr>
          <p:cNvPr id="6" name="Subtitle 5"/>
          <p:cNvSpPr>
            <a:spLocks noGrp="1"/>
          </p:cNvSpPr>
          <p:nvPr>
            <p:ph type="subTitle" idx="1"/>
          </p:nvPr>
        </p:nvSpPr>
        <p:spPr/>
        <p:txBody>
          <a:bodyPr/>
          <a:lstStyle/>
          <a:p>
            <a:r>
              <a:rPr lang="en-US" dirty="0" smtClean="0"/>
              <a:t>Chapters </a:t>
            </a:r>
            <a:r>
              <a:rPr lang="en-US" dirty="0" smtClean="0"/>
              <a:t>6, 7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203"/>
            <a:ext cx="8229600" cy="523261"/>
          </a:xfrm>
        </p:spPr>
        <p:txBody>
          <a:bodyPr/>
          <a:lstStyle/>
          <a:p>
            <a:r>
              <a:rPr lang="en-US" dirty="0" smtClean="0"/>
              <a:t>Arrays in Java</a:t>
            </a:r>
            <a:endParaRPr lang="en-US" dirty="0"/>
          </a:p>
        </p:txBody>
      </p:sp>
      <p:sp>
        <p:nvSpPr>
          <p:cNvPr id="3" name="Content Placeholder 2"/>
          <p:cNvSpPr>
            <a:spLocks noGrp="1"/>
          </p:cNvSpPr>
          <p:nvPr>
            <p:ph idx="1"/>
          </p:nvPr>
        </p:nvSpPr>
        <p:spPr>
          <a:xfrm>
            <a:off x="292203" y="839304"/>
            <a:ext cx="8563808" cy="5286859"/>
          </a:xfrm>
        </p:spPr>
        <p:txBody>
          <a:bodyPr/>
          <a:lstStyle/>
          <a:p>
            <a:r>
              <a:rPr lang="en-US" sz="2000" dirty="0" smtClean="0"/>
              <a:t>Since an array is an object, the name of the array is actually a </a:t>
            </a:r>
            <a:r>
              <a:rPr lang="en-US" sz="2000" b="1" dirty="0" smtClean="0">
                <a:solidFill>
                  <a:srgbClr val="800000"/>
                </a:solidFill>
              </a:rPr>
              <a:t>reference </a:t>
            </a:r>
            <a:r>
              <a:rPr lang="en-US" sz="2000" dirty="0" smtClean="0"/>
              <a:t>(pointer) to the place in memory where the array is stored. </a:t>
            </a:r>
          </a:p>
          <a:p>
            <a:pPr lvl="1"/>
            <a:r>
              <a:rPr lang="en-US" sz="1800" dirty="0" smtClean="0"/>
              <a:t>reference to an object holds the </a:t>
            </a:r>
            <a:r>
              <a:rPr lang="en-US" sz="1800" b="1" dirty="0" smtClean="0">
                <a:solidFill>
                  <a:srgbClr val="800000"/>
                </a:solidFill>
              </a:rPr>
              <a:t>address </a:t>
            </a:r>
            <a:r>
              <a:rPr lang="en-US" sz="1800" dirty="0" smtClean="0"/>
              <a:t>of the actual object </a:t>
            </a:r>
          </a:p>
          <a:p>
            <a:r>
              <a:rPr lang="en-US" sz="2000" dirty="0" smtClean="0"/>
              <a:t>Example [ copying array references] </a:t>
            </a:r>
          </a:p>
          <a:p>
            <a:pPr lvl="1">
              <a:buNone/>
            </a:pPr>
            <a:r>
              <a:rPr lang="en-US" sz="1800" b="1" dirty="0" err="1" smtClean="0">
                <a:solidFill>
                  <a:schemeClr val="accent3"/>
                </a:solidFill>
              </a:rPr>
              <a:t>int</a:t>
            </a:r>
            <a:r>
              <a:rPr lang="en-US" sz="1800" dirty="0" smtClean="0"/>
              <a:t>[] A={12, 24, 37, 53, 67}; </a:t>
            </a:r>
          </a:p>
          <a:p>
            <a:pPr lvl="1">
              <a:buNone/>
            </a:pPr>
            <a:r>
              <a:rPr lang="en-US" sz="1800" b="1" dirty="0" err="1" smtClean="0">
                <a:solidFill>
                  <a:schemeClr val="accent3"/>
                </a:solidFill>
              </a:rPr>
              <a:t>int</a:t>
            </a:r>
            <a:r>
              <a:rPr lang="en-US" sz="1800" dirty="0" smtClean="0"/>
              <a:t>[] B=A; </a:t>
            </a:r>
          </a:p>
          <a:p>
            <a:pPr lvl="1">
              <a:buNone/>
            </a:pPr>
            <a:r>
              <a:rPr lang="en-US" sz="1800" dirty="0" smtClean="0"/>
              <a:t>B[3]=5; </a:t>
            </a:r>
          </a:p>
          <a:p>
            <a:r>
              <a:rPr lang="en-US" sz="2000" dirty="0" smtClean="0"/>
              <a:t>Example [ cloning an array] </a:t>
            </a:r>
          </a:p>
          <a:p>
            <a:pPr lvl="1">
              <a:buNone/>
            </a:pPr>
            <a:r>
              <a:rPr lang="en-US" sz="1800" b="1" dirty="0" err="1" smtClean="0">
                <a:solidFill>
                  <a:schemeClr val="accent3"/>
                </a:solidFill>
              </a:rPr>
              <a:t>int</a:t>
            </a:r>
            <a:r>
              <a:rPr lang="en-US" sz="1800" dirty="0" smtClean="0"/>
              <a:t>[] A={12, 24, 37, 53, 67}; </a:t>
            </a:r>
          </a:p>
          <a:p>
            <a:pPr lvl="1">
              <a:buNone/>
            </a:pPr>
            <a:r>
              <a:rPr lang="en-US" sz="1800" b="1" dirty="0" err="1" smtClean="0">
                <a:solidFill>
                  <a:schemeClr val="accent3"/>
                </a:solidFill>
              </a:rPr>
              <a:t>int</a:t>
            </a:r>
            <a:r>
              <a:rPr lang="en-US" sz="1800" dirty="0" smtClean="0"/>
              <a:t>[] B=</a:t>
            </a:r>
            <a:r>
              <a:rPr lang="en-US" sz="1800" dirty="0" err="1" smtClean="0"/>
              <a:t>A.clone</a:t>
            </a:r>
            <a:r>
              <a:rPr lang="en-US" sz="1800" dirty="0" smtClean="0"/>
              <a:t>(); </a:t>
            </a:r>
          </a:p>
          <a:p>
            <a:pPr lvl="1">
              <a:buNone/>
            </a:pPr>
            <a:r>
              <a:rPr lang="en-US" sz="1800" dirty="0" smtClean="0"/>
              <a:t>B[3]=5; </a:t>
            </a:r>
          </a:p>
          <a:p>
            <a:endParaRPr lang="en-US" sz="2000" dirty="0"/>
          </a:p>
        </p:txBody>
      </p:sp>
      <p:graphicFrame>
        <p:nvGraphicFramePr>
          <p:cNvPr id="4" name="Table 3"/>
          <p:cNvGraphicFramePr>
            <a:graphicFrameLocks noGrp="1"/>
          </p:cNvGraphicFramePr>
          <p:nvPr/>
        </p:nvGraphicFramePr>
        <p:xfrm>
          <a:off x="5360012" y="2714386"/>
          <a:ext cx="2472800" cy="370840"/>
        </p:xfrm>
        <a:graphic>
          <a:graphicData uri="http://schemas.openxmlformats.org/drawingml/2006/table">
            <a:tbl>
              <a:tblPr firstRow="1" bandRow="1">
                <a:tableStyleId>{5C22544A-7EE6-4342-B048-85BDC9FD1C3A}</a:tableStyleId>
              </a:tblPr>
              <a:tblGrid>
                <a:gridCol w="494560"/>
                <a:gridCol w="494560"/>
                <a:gridCol w="494560"/>
                <a:gridCol w="494560"/>
                <a:gridCol w="494560"/>
              </a:tblGrid>
              <a:tr h="370840">
                <a:tc>
                  <a:txBody>
                    <a:bodyPr/>
                    <a:lstStyle/>
                    <a:p>
                      <a:r>
                        <a:rPr lang="en-US" dirty="0" smtClean="0"/>
                        <a:t>12</a:t>
                      </a:r>
                      <a:endParaRPr lang="en-US" dirty="0"/>
                    </a:p>
                  </a:txBody>
                  <a:tcPr/>
                </a:tc>
                <a:tc>
                  <a:txBody>
                    <a:bodyPr/>
                    <a:lstStyle/>
                    <a:p>
                      <a:r>
                        <a:rPr lang="en-US" dirty="0" smtClean="0"/>
                        <a:t>24</a:t>
                      </a:r>
                      <a:endParaRPr lang="en-US" dirty="0"/>
                    </a:p>
                  </a:txBody>
                  <a:tcPr/>
                </a:tc>
                <a:tc>
                  <a:txBody>
                    <a:bodyPr/>
                    <a:lstStyle/>
                    <a:p>
                      <a:r>
                        <a:rPr lang="en-US" dirty="0" smtClean="0"/>
                        <a:t>37</a:t>
                      </a:r>
                      <a:endParaRPr lang="en-US" dirty="0"/>
                    </a:p>
                  </a:txBody>
                  <a:tcPr/>
                </a:tc>
                <a:tc>
                  <a:txBody>
                    <a:bodyPr/>
                    <a:lstStyle/>
                    <a:p>
                      <a:r>
                        <a:rPr lang="en-US" dirty="0" smtClean="0"/>
                        <a:t>53</a:t>
                      </a:r>
                      <a:endParaRPr lang="en-US" dirty="0"/>
                    </a:p>
                  </a:txBody>
                  <a:tcPr/>
                </a:tc>
                <a:tc>
                  <a:txBody>
                    <a:bodyPr/>
                    <a:lstStyle/>
                    <a:p>
                      <a:r>
                        <a:rPr lang="en-US" dirty="0" smtClean="0"/>
                        <a:t>67</a:t>
                      </a:r>
                      <a:endParaRPr lang="en-US" dirty="0"/>
                    </a:p>
                  </a:txBody>
                  <a:tcPr/>
                </a:tc>
              </a:tr>
            </a:tbl>
          </a:graphicData>
        </a:graphic>
      </p:graphicFrame>
      <p:graphicFrame>
        <p:nvGraphicFramePr>
          <p:cNvPr id="5" name="Table 4"/>
          <p:cNvGraphicFramePr>
            <a:graphicFrameLocks noGrp="1"/>
          </p:cNvGraphicFramePr>
          <p:nvPr/>
        </p:nvGraphicFramePr>
        <p:xfrm>
          <a:off x="5360012" y="3422201"/>
          <a:ext cx="2472800" cy="370840"/>
        </p:xfrm>
        <a:graphic>
          <a:graphicData uri="http://schemas.openxmlformats.org/drawingml/2006/table">
            <a:tbl>
              <a:tblPr firstRow="1" bandRow="1">
                <a:tableStyleId>{5C22544A-7EE6-4342-B048-85BDC9FD1C3A}</a:tableStyleId>
              </a:tblPr>
              <a:tblGrid>
                <a:gridCol w="494560"/>
                <a:gridCol w="494560"/>
                <a:gridCol w="494560"/>
                <a:gridCol w="494560"/>
                <a:gridCol w="494560"/>
              </a:tblGrid>
              <a:tr h="370840">
                <a:tc>
                  <a:txBody>
                    <a:bodyPr/>
                    <a:lstStyle/>
                    <a:p>
                      <a:r>
                        <a:rPr lang="en-US" dirty="0" smtClean="0"/>
                        <a:t>12</a:t>
                      </a:r>
                      <a:endParaRPr lang="en-US" dirty="0"/>
                    </a:p>
                  </a:txBody>
                  <a:tcPr/>
                </a:tc>
                <a:tc>
                  <a:txBody>
                    <a:bodyPr/>
                    <a:lstStyle/>
                    <a:p>
                      <a:r>
                        <a:rPr lang="en-US" dirty="0" smtClean="0"/>
                        <a:t>24</a:t>
                      </a:r>
                      <a:endParaRPr lang="en-US" dirty="0"/>
                    </a:p>
                  </a:txBody>
                  <a:tcPr/>
                </a:tc>
                <a:tc>
                  <a:txBody>
                    <a:bodyPr/>
                    <a:lstStyle/>
                    <a:p>
                      <a:r>
                        <a:rPr lang="en-US" dirty="0" smtClean="0"/>
                        <a:t>37</a:t>
                      </a:r>
                      <a:endParaRPr lang="en-US" dirty="0"/>
                    </a:p>
                  </a:txBody>
                  <a:tcPr/>
                </a:tc>
                <a:tc>
                  <a:txBody>
                    <a:bodyPr/>
                    <a:lstStyle/>
                    <a:p>
                      <a:pPr algn="ctr"/>
                      <a:r>
                        <a:rPr lang="en-US" dirty="0" smtClean="0">
                          <a:solidFill>
                            <a:schemeClr val="accent2">
                              <a:lumMod val="50000"/>
                              <a:lumOff val="50000"/>
                            </a:schemeClr>
                          </a:solidFill>
                        </a:rPr>
                        <a:t>5</a:t>
                      </a:r>
                      <a:endParaRPr lang="en-US" dirty="0">
                        <a:solidFill>
                          <a:schemeClr val="accent2">
                            <a:lumMod val="50000"/>
                            <a:lumOff val="50000"/>
                          </a:schemeClr>
                        </a:solidFill>
                      </a:endParaRPr>
                    </a:p>
                  </a:txBody>
                  <a:tcPr/>
                </a:tc>
                <a:tc>
                  <a:txBody>
                    <a:bodyPr/>
                    <a:lstStyle/>
                    <a:p>
                      <a:r>
                        <a:rPr lang="en-US" dirty="0" smtClean="0"/>
                        <a:t>67</a:t>
                      </a:r>
                      <a:endParaRPr lang="en-US" dirty="0"/>
                    </a:p>
                  </a:txBody>
                  <a:tcPr/>
                </a:tc>
              </a:tr>
            </a:tbl>
          </a:graphicData>
        </a:graphic>
      </p:graphicFrame>
      <p:graphicFrame>
        <p:nvGraphicFramePr>
          <p:cNvPr id="6" name="Table 5"/>
          <p:cNvGraphicFramePr>
            <a:graphicFrameLocks noGrp="1"/>
          </p:cNvGraphicFramePr>
          <p:nvPr/>
        </p:nvGraphicFramePr>
        <p:xfrm>
          <a:off x="5360012" y="4332102"/>
          <a:ext cx="2472800" cy="370840"/>
        </p:xfrm>
        <a:graphic>
          <a:graphicData uri="http://schemas.openxmlformats.org/drawingml/2006/table">
            <a:tbl>
              <a:tblPr firstRow="1" bandRow="1">
                <a:tableStyleId>{5C22544A-7EE6-4342-B048-85BDC9FD1C3A}</a:tableStyleId>
              </a:tblPr>
              <a:tblGrid>
                <a:gridCol w="494560"/>
                <a:gridCol w="494560"/>
                <a:gridCol w="494560"/>
                <a:gridCol w="494560"/>
                <a:gridCol w="494560"/>
              </a:tblGrid>
              <a:tr h="370840">
                <a:tc>
                  <a:txBody>
                    <a:bodyPr/>
                    <a:lstStyle/>
                    <a:p>
                      <a:r>
                        <a:rPr lang="en-US" dirty="0" smtClean="0"/>
                        <a:t>12</a:t>
                      </a:r>
                      <a:endParaRPr lang="en-US" dirty="0"/>
                    </a:p>
                  </a:txBody>
                  <a:tcPr/>
                </a:tc>
                <a:tc>
                  <a:txBody>
                    <a:bodyPr/>
                    <a:lstStyle/>
                    <a:p>
                      <a:r>
                        <a:rPr lang="en-US" dirty="0" smtClean="0"/>
                        <a:t>24</a:t>
                      </a:r>
                      <a:endParaRPr lang="en-US" dirty="0"/>
                    </a:p>
                  </a:txBody>
                  <a:tcPr/>
                </a:tc>
                <a:tc>
                  <a:txBody>
                    <a:bodyPr/>
                    <a:lstStyle/>
                    <a:p>
                      <a:r>
                        <a:rPr lang="en-US" dirty="0" smtClean="0"/>
                        <a:t>37</a:t>
                      </a:r>
                      <a:endParaRPr lang="en-US" dirty="0"/>
                    </a:p>
                  </a:txBody>
                  <a:tcPr/>
                </a:tc>
                <a:tc>
                  <a:txBody>
                    <a:bodyPr/>
                    <a:lstStyle/>
                    <a:p>
                      <a:r>
                        <a:rPr lang="en-US" dirty="0" smtClean="0"/>
                        <a:t>53</a:t>
                      </a:r>
                      <a:endParaRPr lang="en-US" dirty="0"/>
                    </a:p>
                  </a:txBody>
                  <a:tcPr/>
                </a:tc>
                <a:tc>
                  <a:txBody>
                    <a:bodyPr/>
                    <a:lstStyle/>
                    <a:p>
                      <a:r>
                        <a:rPr lang="en-US" dirty="0" smtClean="0"/>
                        <a:t>67</a:t>
                      </a:r>
                      <a:endParaRPr lang="en-US" dirty="0"/>
                    </a:p>
                  </a:txBody>
                  <a:tcPr/>
                </a:tc>
              </a:tr>
            </a:tbl>
          </a:graphicData>
        </a:graphic>
      </p:graphicFrame>
      <p:graphicFrame>
        <p:nvGraphicFramePr>
          <p:cNvPr id="7" name="Table 6"/>
          <p:cNvGraphicFramePr>
            <a:graphicFrameLocks noGrp="1"/>
          </p:cNvGraphicFramePr>
          <p:nvPr/>
        </p:nvGraphicFramePr>
        <p:xfrm>
          <a:off x="5360012" y="4805621"/>
          <a:ext cx="2472800" cy="370840"/>
        </p:xfrm>
        <a:graphic>
          <a:graphicData uri="http://schemas.openxmlformats.org/drawingml/2006/table">
            <a:tbl>
              <a:tblPr firstRow="1" bandRow="1">
                <a:tableStyleId>{5C22544A-7EE6-4342-B048-85BDC9FD1C3A}</a:tableStyleId>
              </a:tblPr>
              <a:tblGrid>
                <a:gridCol w="494560"/>
                <a:gridCol w="494560"/>
                <a:gridCol w="494560"/>
                <a:gridCol w="494560"/>
                <a:gridCol w="494560"/>
              </a:tblGrid>
              <a:tr h="370840">
                <a:tc>
                  <a:txBody>
                    <a:bodyPr/>
                    <a:lstStyle/>
                    <a:p>
                      <a:r>
                        <a:rPr lang="en-US" dirty="0" smtClean="0"/>
                        <a:t>12</a:t>
                      </a:r>
                      <a:endParaRPr lang="en-US" dirty="0"/>
                    </a:p>
                  </a:txBody>
                  <a:tcPr/>
                </a:tc>
                <a:tc>
                  <a:txBody>
                    <a:bodyPr/>
                    <a:lstStyle/>
                    <a:p>
                      <a:r>
                        <a:rPr lang="en-US" dirty="0" smtClean="0"/>
                        <a:t>24</a:t>
                      </a:r>
                      <a:endParaRPr lang="en-US" dirty="0"/>
                    </a:p>
                  </a:txBody>
                  <a:tcPr/>
                </a:tc>
                <a:tc>
                  <a:txBody>
                    <a:bodyPr/>
                    <a:lstStyle/>
                    <a:p>
                      <a:r>
                        <a:rPr lang="en-US" dirty="0" smtClean="0"/>
                        <a:t>37</a:t>
                      </a:r>
                      <a:endParaRPr lang="en-US" dirty="0"/>
                    </a:p>
                  </a:txBody>
                  <a:tcPr/>
                </a:tc>
                <a:tc>
                  <a:txBody>
                    <a:bodyPr/>
                    <a:lstStyle/>
                    <a:p>
                      <a:r>
                        <a:rPr lang="en-US" dirty="0" smtClean="0"/>
                        <a:t>53</a:t>
                      </a:r>
                      <a:endParaRPr lang="en-US" dirty="0"/>
                    </a:p>
                  </a:txBody>
                  <a:tcPr/>
                </a:tc>
                <a:tc>
                  <a:txBody>
                    <a:bodyPr/>
                    <a:lstStyle/>
                    <a:p>
                      <a:r>
                        <a:rPr lang="en-US" dirty="0" smtClean="0"/>
                        <a:t>67</a:t>
                      </a:r>
                      <a:endParaRPr lang="en-US" dirty="0"/>
                    </a:p>
                  </a:txBody>
                  <a:tcPr/>
                </a:tc>
              </a:tr>
            </a:tbl>
          </a:graphicData>
        </a:graphic>
      </p:graphicFrame>
      <p:graphicFrame>
        <p:nvGraphicFramePr>
          <p:cNvPr id="8" name="Table 7"/>
          <p:cNvGraphicFramePr>
            <a:graphicFrameLocks noGrp="1"/>
          </p:cNvGraphicFramePr>
          <p:nvPr/>
        </p:nvGraphicFramePr>
        <p:xfrm>
          <a:off x="5360012" y="5475324"/>
          <a:ext cx="2472800" cy="370840"/>
        </p:xfrm>
        <a:graphic>
          <a:graphicData uri="http://schemas.openxmlformats.org/drawingml/2006/table">
            <a:tbl>
              <a:tblPr firstRow="1" bandRow="1">
                <a:tableStyleId>{5C22544A-7EE6-4342-B048-85BDC9FD1C3A}</a:tableStyleId>
              </a:tblPr>
              <a:tblGrid>
                <a:gridCol w="494560"/>
                <a:gridCol w="494560"/>
                <a:gridCol w="494560"/>
                <a:gridCol w="494560"/>
                <a:gridCol w="494560"/>
              </a:tblGrid>
              <a:tr h="370840">
                <a:tc>
                  <a:txBody>
                    <a:bodyPr/>
                    <a:lstStyle/>
                    <a:p>
                      <a:r>
                        <a:rPr lang="en-US" dirty="0" smtClean="0"/>
                        <a:t>12</a:t>
                      </a:r>
                      <a:endParaRPr lang="en-US" dirty="0"/>
                    </a:p>
                  </a:txBody>
                  <a:tcPr/>
                </a:tc>
                <a:tc>
                  <a:txBody>
                    <a:bodyPr/>
                    <a:lstStyle/>
                    <a:p>
                      <a:r>
                        <a:rPr lang="en-US" dirty="0" smtClean="0"/>
                        <a:t>24</a:t>
                      </a:r>
                      <a:endParaRPr lang="en-US" dirty="0"/>
                    </a:p>
                  </a:txBody>
                  <a:tcPr/>
                </a:tc>
                <a:tc>
                  <a:txBody>
                    <a:bodyPr/>
                    <a:lstStyle/>
                    <a:p>
                      <a:r>
                        <a:rPr lang="en-US" dirty="0" smtClean="0"/>
                        <a:t>37</a:t>
                      </a:r>
                      <a:endParaRPr lang="en-US" dirty="0"/>
                    </a:p>
                  </a:txBody>
                  <a:tcPr/>
                </a:tc>
                <a:tc>
                  <a:txBody>
                    <a:bodyPr/>
                    <a:lstStyle/>
                    <a:p>
                      <a:r>
                        <a:rPr lang="en-US" dirty="0" smtClean="0"/>
                        <a:t>53</a:t>
                      </a:r>
                      <a:endParaRPr lang="en-US" dirty="0"/>
                    </a:p>
                  </a:txBody>
                  <a:tcPr/>
                </a:tc>
                <a:tc>
                  <a:txBody>
                    <a:bodyPr/>
                    <a:lstStyle/>
                    <a:p>
                      <a:r>
                        <a:rPr lang="en-US" dirty="0" smtClean="0"/>
                        <a:t>67</a:t>
                      </a:r>
                      <a:endParaRPr lang="en-US" dirty="0"/>
                    </a:p>
                  </a:txBody>
                  <a:tcPr/>
                </a:tc>
              </a:tr>
            </a:tbl>
          </a:graphicData>
        </a:graphic>
      </p:graphicFrame>
      <p:graphicFrame>
        <p:nvGraphicFramePr>
          <p:cNvPr id="9" name="Table 8"/>
          <p:cNvGraphicFramePr>
            <a:graphicFrameLocks noGrp="1"/>
          </p:cNvGraphicFramePr>
          <p:nvPr/>
        </p:nvGraphicFramePr>
        <p:xfrm>
          <a:off x="5360012" y="5964733"/>
          <a:ext cx="2472800" cy="370840"/>
        </p:xfrm>
        <a:graphic>
          <a:graphicData uri="http://schemas.openxmlformats.org/drawingml/2006/table">
            <a:tbl>
              <a:tblPr firstRow="1" bandRow="1">
                <a:tableStyleId>{5C22544A-7EE6-4342-B048-85BDC9FD1C3A}</a:tableStyleId>
              </a:tblPr>
              <a:tblGrid>
                <a:gridCol w="494560"/>
                <a:gridCol w="494560"/>
                <a:gridCol w="494560"/>
                <a:gridCol w="494560"/>
                <a:gridCol w="494560"/>
              </a:tblGrid>
              <a:tr h="370840">
                <a:tc>
                  <a:txBody>
                    <a:bodyPr/>
                    <a:lstStyle/>
                    <a:p>
                      <a:r>
                        <a:rPr lang="en-US" dirty="0" smtClean="0"/>
                        <a:t>12</a:t>
                      </a:r>
                      <a:endParaRPr lang="en-US" dirty="0"/>
                    </a:p>
                  </a:txBody>
                  <a:tcPr/>
                </a:tc>
                <a:tc>
                  <a:txBody>
                    <a:bodyPr/>
                    <a:lstStyle/>
                    <a:p>
                      <a:r>
                        <a:rPr lang="en-US" dirty="0" smtClean="0"/>
                        <a:t>24</a:t>
                      </a:r>
                      <a:endParaRPr lang="en-US" dirty="0"/>
                    </a:p>
                  </a:txBody>
                  <a:tcPr/>
                </a:tc>
                <a:tc>
                  <a:txBody>
                    <a:bodyPr/>
                    <a:lstStyle/>
                    <a:p>
                      <a:r>
                        <a:rPr lang="en-US" dirty="0" smtClean="0"/>
                        <a:t>37</a:t>
                      </a:r>
                      <a:endParaRPr lang="en-US" dirty="0"/>
                    </a:p>
                  </a:txBody>
                  <a:tcPr/>
                </a:tc>
                <a:tc>
                  <a:txBody>
                    <a:bodyPr/>
                    <a:lstStyle/>
                    <a:p>
                      <a:pPr algn="ctr"/>
                      <a:r>
                        <a:rPr lang="en-US" dirty="0" smtClean="0">
                          <a:solidFill>
                            <a:schemeClr val="accent2">
                              <a:lumMod val="50000"/>
                              <a:lumOff val="50000"/>
                            </a:schemeClr>
                          </a:solidFill>
                        </a:rPr>
                        <a:t>5</a:t>
                      </a:r>
                      <a:endParaRPr lang="en-US" dirty="0">
                        <a:solidFill>
                          <a:schemeClr val="accent2">
                            <a:lumMod val="50000"/>
                            <a:lumOff val="50000"/>
                          </a:schemeClr>
                        </a:solidFill>
                      </a:endParaRPr>
                    </a:p>
                  </a:txBody>
                  <a:tcPr/>
                </a:tc>
                <a:tc>
                  <a:txBody>
                    <a:bodyPr/>
                    <a:lstStyle/>
                    <a:p>
                      <a:r>
                        <a:rPr lang="en-US" dirty="0" smtClean="0"/>
                        <a:t>67</a:t>
                      </a:r>
                      <a:endParaRPr lang="en-US" dirty="0"/>
                    </a:p>
                  </a:txBody>
                  <a:tcPr/>
                </a:tc>
              </a:tr>
            </a:tbl>
          </a:graphicData>
        </a:graphic>
      </p:graphicFrame>
      <p:sp>
        <p:nvSpPr>
          <p:cNvPr id="10" name="TextBox 9"/>
          <p:cNvSpPr txBox="1"/>
          <p:nvPr/>
        </p:nvSpPr>
        <p:spPr>
          <a:xfrm>
            <a:off x="4238195" y="2583133"/>
            <a:ext cx="351378" cy="369332"/>
          </a:xfrm>
          <a:prstGeom prst="rect">
            <a:avLst/>
          </a:prstGeom>
          <a:noFill/>
        </p:spPr>
        <p:txBody>
          <a:bodyPr wrap="none" rtlCol="0">
            <a:spAutoFit/>
          </a:bodyPr>
          <a:lstStyle/>
          <a:p>
            <a:r>
              <a:rPr lang="en-US" b="1" dirty="0" smtClean="0"/>
              <a:t>A</a:t>
            </a:r>
            <a:endParaRPr lang="en-US" b="1" dirty="0"/>
          </a:p>
        </p:txBody>
      </p:sp>
      <p:sp>
        <p:nvSpPr>
          <p:cNvPr id="11" name="TextBox 10"/>
          <p:cNvSpPr txBox="1"/>
          <p:nvPr/>
        </p:nvSpPr>
        <p:spPr>
          <a:xfrm>
            <a:off x="4238195" y="2920108"/>
            <a:ext cx="351378" cy="369332"/>
          </a:xfrm>
          <a:prstGeom prst="rect">
            <a:avLst/>
          </a:prstGeom>
          <a:noFill/>
        </p:spPr>
        <p:txBody>
          <a:bodyPr wrap="none" rtlCol="0">
            <a:spAutoFit/>
          </a:bodyPr>
          <a:lstStyle/>
          <a:p>
            <a:r>
              <a:rPr lang="en-US" b="1" dirty="0" smtClean="0"/>
              <a:t>B</a:t>
            </a:r>
            <a:endParaRPr lang="en-US" b="1" dirty="0"/>
          </a:p>
        </p:txBody>
      </p:sp>
      <p:sp>
        <p:nvSpPr>
          <p:cNvPr id="12" name="TextBox 11"/>
          <p:cNvSpPr txBox="1"/>
          <p:nvPr/>
        </p:nvSpPr>
        <p:spPr>
          <a:xfrm>
            <a:off x="4238195" y="3322214"/>
            <a:ext cx="351378" cy="369332"/>
          </a:xfrm>
          <a:prstGeom prst="rect">
            <a:avLst/>
          </a:prstGeom>
          <a:noFill/>
        </p:spPr>
        <p:txBody>
          <a:bodyPr wrap="none" rtlCol="0">
            <a:spAutoFit/>
          </a:bodyPr>
          <a:lstStyle/>
          <a:p>
            <a:r>
              <a:rPr lang="en-US" b="1" dirty="0" smtClean="0"/>
              <a:t>A</a:t>
            </a:r>
            <a:endParaRPr lang="en-US" b="1" dirty="0"/>
          </a:p>
        </p:txBody>
      </p:sp>
      <p:sp>
        <p:nvSpPr>
          <p:cNvPr id="13" name="TextBox 12"/>
          <p:cNvSpPr txBox="1"/>
          <p:nvPr/>
        </p:nvSpPr>
        <p:spPr>
          <a:xfrm>
            <a:off x="4238195" y="3659189"/>
            <a:ext cx="351378" cy="369332"/>
          </a:xfrm>
          <a:prstGeom prst="rect">
            <a:avLst/>
          </a:prstGeom>
          <a:noFill/>
        </p:spPr>
        <p:txBody>
          <a:bodyPr wrap="none" rtlCol="0">
            <a:spAutoFit/>
          </a:bodyPr>
          <a:lstStyle/>
          <a:p>
            <a:r>
              <a:rPr lang="en-US" b="1" dirty="0" smtClean="0"/>
              <a:t>B</a:t>
            </a:r>
            <a:endParaRPr lang="en-US" b="1" dirty="0"/>
          </a:p>
        </p:txBody>
      </p:sp>
      <p:sp>
        <p:nvSpPr>
          <p:cNvPr id="14" name="TextBox 13"/>
          <p:cNvSpPr txBox="1"/>
          <p:nvPr/>
        </p:nvSpPr>
        <p:spPr>
          <a:xfrm>
            <a:off x="4238195" y="4353268"/>
            <a:ext cx="351378" cy="369332"/>
          </a:xfrm>
          <a:prstGeom prst="rect">
            <a:avLst/>
          </a:prstGeom>
          <a:noFill/>
        </p:spPr>
        <p:txBody>
          <a:bodyPr wrap="none" rtlCol="0">
            <a:spAutoFit/>
          </a:bodyPr>
          <a:lstStyle/>
          <a:p>
            <a:r>
              <a:rPr lang="en-US" b="1" dirty="0" smtClean="0"/>
              <a:t>A</a:t>
            </a:r>
            <a:endParaRPr lang="en-US" b="1" dirty="0"/>
          </a:p>
        </p:txBody>
      </p:sp>
      <p:sp>
        <p:nvSpPr>
          <p:cNvPr id="15" name="TextBox 14"/>
          <p:cNvSpPr txBox="1"/>
          <p:nvPr/>
        </p:nvSpPr>
        <p:spPr>
          <a:xfrm>
            <a:off x="4238195" y="4778276"/>
            <a:ext cx="351378" cy="369332"/>
          </a:xfrm>
          <a:prstGeom prst="rect">
            <a:avLst/>
          </a:prstGeom>
          <a:noFill/>
        </p:spPr>
        <p:txBody>
          <a:bodyPr wrap="none" rtlCol="0">
            <a:spAutoFit/>
          </a:bodyPr>
          <a:lstStyle/>
          <a:p>
            <a:r>
              <a:rPr lang="en-US" b="1" dirty="0" smtClean="0"/>
              <a:t>B</a:t>
            </a:r>
            <a:endParaRPr lang="en-US" b="1" dirty="0"/>
          </a:p>
        </p:txBody>
      </p:sp>
      <p:sp>
        <p:nvSpPr>
          <p:cNvPr id="16" name="TextBox 15"/>
          <p:cNvSpPr txBox="1"/>
          <p:nvPr/>
        </p:nvSpPr>
        <p:spPr>
          <a:xfrm>
            <a:off x="4238195" y="5495530"/>
            <a:ext cx="351378" cy="369332"/>
          </a:xfrm>
          <a:prstGeom prst="rect">
            <a:avLst/>
          </a:prstGeom>
          <a:noFill/>
        </p:spPr>
        <p:txBody>
          <a:bodyPr wrap="none" rtlCol="0">
            <a:spAutoFit/>
          </a:bodyPr>
          <a:lstStyle/>
          <a:p>
            <a:r>
              <a:rPr lang="en-US" b="1" dirty="0" smtClean="0"/>
              <a:t>A</a:t>
            </a:r>
            <a:endParaRPr lang="en-US" b="1" dirty="0"/>
          </a:p>
        </p:txBody>
      </p:sp>
      <p:sp>
        <p:nvSpPr>
          <p:cNvPr id="17" name="TextBox 16"/>
          <p:cNvSpPr txBox="1"/>
          <p:nvPr/>
        </p:nvSpPr>
        <p:spPr>
          <a:xfrm>
            <a:off x="4238195" y="5966241"/>
            <a:ext cx="351378" cy="369332"/>
          </a:xfrm>
          <a:prstGeom prst="rect">
            <a:avLst/>
          </a:prstGeom>
          <a:noFill/>
        </p:spPr>
        <p:txBody>
          <a:bodyPr wrap="none" rtlCol="0">
            <a:spAutoFit/>
          </a:bodyPr>
          <a:lstStyle/>
          <a:p>
            <a:r>
              <a:rPr lang="en-US" b="1" dirty="0" smtClean="0"/>
              <a:t>B</a:t>
            </a:r>
            <a:endParaRPr lang="en-US" b="1" dirty="0"/>
          </a:p>
        </p:txBody>
      </p:sp>
      <p:cxnSp>
        <p:nvCxnSpPr>
          <p:cNvPr id="19" name="Straight Arrow Connector 18"/>
          <p:cNvCxnSpPr>
            <a:stCxn id="10" idx="3"/>
          </p:cNvCxnSpPr>
          <p:nvPr/>
        </p:nvCxnSpPr>
        <p:spPr bwMode="auto">
          <a:xfrm>
            <a:off x="4589573" y="2767799"/>
            <a:ext cx="770439" cy="152309"/>
          </a:xfrm>
          <a:prstGeom prst="straightConnector1">
            <a:avLst/>
          </a:prstGeom>
          <a:solidFill>
            <a:schemeClr val="accent1"/>
          </a:solidFill>
          <a:ln w="34925" cap="flat" cmpd="sng" algn="ctr">
            <a:solidFill>
              <a:schemeClr val="tx1"/>
            </a:solidFill>
            <a:prstDash val="solid"/>
            <a:round/>
            <a:headEnd type="none" w="med" len="med"/>
            <a:tailEnd type="stealth" w="med" len="med"/>
          </a:ln>
          <a:effectLst/>
        </p:spPr>
      </p:cxnSp>
      <p:cxnSp>
        <p:nvCxnSpPr>
          <p:cNvPr id="21" name="Straight Arrow Connector 20"/>
          <p:cNvCxnSpPr>
            <a:stCxn id="11" idx="3"/>
          </p:cNvCxnSpPr>
          <p:nvPr/>
        </p:nvCxnSpPr>
        <p:spPr bwMode="auto">
          <a:xfrm flipV="1">
            <a:off x="4589573" y="2920108"/>
            <a:ext cx="770439" cy="184666"/>
          </a:xfrm>
          <a:prstGeom prst="straightConnector1">
            <a:avLst/>
          </a:prstGeom>
          <a:solidFill>
            <a:schemeClr val="accent1"/>
          </a:solidFill>
          <a:ln w="34925" cap="flat" cmpd="sng" algn="ctr">
            <a:solidFill>
              <a:schemeClr val="tx1"/>
            </a:solidFill>
            <a:prstDash val="solid"/>
            <a:round/>
            <a:headEnd type="none" w="med" len="med"/>
            <a:tailEnd type="stealth" w="med" len="med"/>
          </a:ln>
          <a:effectLst/>
        </p:spPr>
      </p:cxnSp>
      <p:cxnSp>
        <p:nvCxnSpPr>
          <p:cNvPr id="23" name="Straight Arrow Connector 22"/>
          <p:cNvCxnSpPr>
            <a:stCxn id="12" idx="3"/>
          </p:cNvCxnSpPr>
          <p:nvPr/>
        </p:nvCxnSpPr>
        <p:spPr bwMode="auto">
          <a:xfrm>
            <a:off x="4589573" y="3506880"/>
            <a:ext cx="770439" cy="152309"/>
          </a:xfrm>
          <a:prstGeom prst="straightConnector1">
            <a:avLst/>
          </a:prstGeom>
          <a:solidFill>
            <a:schemeClr val="accent1"/>
          </a:solidFill>
          <a:ln w="34925" cap="flat" cmpd="sng" algn="ctr">
            <a:solidFill>
              <a:schemeClr val="tx1"/>
            </a:solidFill>
            <a:prstDash val="solid"/>
            <a:round/>
            <a:headEnd type="none" w="med" len="med"/>
            <a:tailEnd type="stealth" w="med" len="med"/>
          </a:ln>
          <a:effectLst/>
        </p:spPr>
      </p:cxnSp>
      <p:cxnSp>
        <p:nvCxnSpPr>
          <p:cNvPr id="25" name="Straight Arrow Connector 24"/>
          <p:cNvCxnSpPr>
            <a:stCxn id="13" idx="3"/>
          </p:cNvCxnSpPr>
          <p:nvPr/>
        </p:nvCxnSpPr>
        <p:spPr bwMode="auto">
          <a:xfrm flipV="1">
            <a:off x="4589573" y="3659189"/>
            <a:ext cx="770439" cy="184666"/>
          </a:xfrm>
          <a:prstGeom prst="straightConnector1">
            <a:avLst/>
          </a:prstGeom>
          <a:solidFill>
            <a:schemeClr val="accent1"/>
          </a:solidFill>
          <a:ln w="34925" cap="flat" cmpd="sng" algn="ctr">
            <a:solidFill>
              <a:schemeClr val="tx1"/>
            </a:solidFill>
            <a:prstDash val="solid"/>
            <a:round/>
            <a:headEnd type="none" w="med" len="med"/>
            <a:tailEnd type="stealth" w="med" len="med"/>
          </a:ln>
          <a:effectLst/>
        </p:spPr>
      </p:cxnSp>
      <p:cxnSp>
        <p:nvCxnSpPr>
          <p:cNvPr id="27" name="Straight Arrow Connector 26"/>
          <p:cNvCxnSpPr>
            <a:stCxn id="14" idx="3"/>
          </p:cNvCxnSpPr>
          <p:nvPr/>
        </p:nvCxnSpPr>
        <p:spPr bwMode="auto">
          <a:xfrm>
            <a:off x="4589573" y="4537934"/>
            <a:ext cx="782736" cy="199"/>
          </a:xfrm>
          <a:prstGeom prst="straightConnector1">
            <a:avLst/>
          </a:prstGeom>
          <a:solidFill>
            <a:schemeClr val="accent1"/>
          </a:solidFill>
          <a:ln w="34925" cap="flat" cmpd="sng" algn="ctr">
            <a:solidFill>
              <a:schemeClr val="tx1"/>
            </a:solidFill>
            <a:prstDash val="solid"/>
            <a:round/>
            <a:headEnd type="none" w="med" len="med"/>
            <a:tailEnd type="stealth" w="med" len="med"/>
          </a:ln>
          <a:effectLst/>
        </p:spPr>
      </p:cxnSp>
      <p:cxnSp>
        <p:nvCxnSpPr>
          <p:cNvPr id="29" name="Straight Arrow Connector 28"/>
          <p:cNvCxnSpPr/>
          <p:nvPr/>
        </p:nvCxnSpPr>
        <p:spPr bwMode="auto">
          <a:xfrm>
            <a:off x="4589573" y="4996839"/>
            <a:ext cx="770439" cy="1588"/>
          </a:xfrm>
          <a:prstGeom prst="straightConnector1">
            <a:avLst/>
          </a:prstGeom>
          <a:solidFill>
            <a:schemeClr val="accent1"/>
          </a:solidFill>
          <a:ln w="34925" cap="flat" cmpd="sng" algn="ctr">
            <a:solidFill>
              <a:schemeClr val="tx1"/>
            </a:solidFill>
            <a:prstDash val="solid"/>
            <a:round/>
            <a:headEnd type="none" w="med" len="med"/>
            <a:tailEnd type="stealth" w="med" len="med"/>
          </a:ln>
          <a:effectLst/>
        </p:spPr>
      </p:cxnSp>
      <p:cxnSp>
        <p:nvCxnSpPr>
          <p:cNvPr id="31" name="Straight Arrow Connector 30"/>
          <p:cNvCxnSpPr>
            <a:stCxn id="16" idx="3"/>
          </p:cNvCxnSpPr>
          <p:nvPr/>
        </p:nvCxnSpPr>
        <p:spPr bwMode="auto">
          <a:xfrm flipV="1">
            <a:off x="4589573" y="5676900"/>
            <a:ext cx="765803" cy="3296"/>
          </a:xfrm>
          <a:prstGeom prst="straightConnector1">
            <a:avLst/>
          </a:prstGeom>
          <a:solidFill>
            <a:schemeClr val="accent1"/>
          </a:solidFill>
          <a:ln w="34925" cap="flat" cmpd="sng" algn="ctr">
            <a:solidFill>
              <a:schemeClr val="tx1"/>
            </a:solidFill>
            <a:prstDash val="solid"/>
            <a:round/>
            <a:headEnd type="none" w="med" len="med"/>
            <a:tailEnd type="stealth" w="med" len="med"/>
          </a:ln>
          <a:effectLst/>
        </p:spPr>
      </p:cxnSp>
      <p:cxnSp>
        <p:nvCxnSpPr>
          <p:cNvPr id="33" name="Straight Arrow Connector 32"/>
          <p:cNvCxnSpPr>
            <a:stCxn id="17" idx="3"/>
          </p:cNvCxnSpPr>
          <p:nvPr/>
        </p:nvCxnSpPr>
        <p:spPr bwMode="auto">
          <a:xfrm>
            <a:off x="4589573" y="6150907"/>
            <a:ext cx="774269" cy="126"/>
          </a:xfrm>
          <a:prstGeom prst="straightConnector1">
            <a:avLst/>
          </a:prstGeom>
          <a:solidFill>
            <a:schemeClr val="accent1"/>
          </a:solidFill>
          <a:ln w="34925" cap="flat" cmpd="sng" algn="ctr">
            <a:solidFill>
              <a:schemeClr val="tx1"/>
            </a:solidFill>
            <a:prstDash val="solid"/>
            <a:round/>
            <a:headEnd type="none" w="med" len="med"/>
            <a:tailEnd type="stealth" w="med" len="med"/>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dirty="0" smtClean="0"/>
              <a:t>Examples   [ 2D array in Java = array of arrays] </a:t>
            </a:r>
          </a:p>
          <a:p>
            <a:r>
              <a:rPr lang="en-US" b="1" dirty="0" err="1" smtClean="0">
                <a:solidFill>
                  <a:schemeClr val="accent3"/>
                </a:solidFill>
              </a:rPr>
              <a:t>int</a:t>
            </a:r>
            <a:r>
              <a:rPr lang="en-US" dirty="0" smtClean="0"/>
              <a:t>[][] </a:t>
            </a:r>
            <a:r>
              <a:rPr lang="en-US" dirty="0" err="1" smtClean="0"/>
              <a:t>nums</a:t>
            </a:r>
            <a:r>
              <a:rPr lang="en-US" dirty="0" smtClean="0"/>
              <a:t> = </a:t>
            </a:r>
            <a:r>
              <a:rPr lang="en-US" b="1" dirty="0" smtClean="0">
                <a:solidFill>
                  <a:srgbClr val="0000FF"/>
                </a:solidFill>
              </a:rPr>
              <a:t>new int</a:t>
            </a:r>
            <a:r>
              <a:rPr lang="en-US" dirty="0" smtClean="0"/>
              <a:t>[5][4]; </a:t>
            </a:r>
          </a:p>
          <a:p>
            <a:pPr marL="0" indent="0">
              <a:buNone/>
            </a:pPr>
            <a:r>
              <a:rPr lang="en-US" dirty="0" smtClean="0"/>
              <a:t>OR</a:t>
            </a:r>
          </a:p>
          <a:p>
            <a:r>
              <a:rPr lang="en-US" b="1" dirty="0" err="1" smtClean="0">
                <a:solidFill>
                  <a:srgbClr val="0000FF"/>
                </a:solidFill>
              </a:rPr>
              <a:t>int</a:t>
            </a:r>
            <a:r>
              <a:rPr lang="en-US" dirty="0" smtClean="0"/>
              <a:t>[][] </a:t>
            </a:r>
            <a:r>
              <a:rPr lang="en-US" dirty="0" err="1" smtClean="0"/>
              <a:t>nums</a:t>
            </a:r>
            <a:r>
              <a:rPr lang="en-US" dirty="0" smtClean="0"/>
              <a:t>; </a:t>
            </a:r>
          </a:p>
          <a:p>
            <a:pPr marL="0" indent="0">
              <a:buNone/>
            </a:pPr>
            <a:r>
              <a:rPr lang="en-US" dirty="0"/>
              <a:t> </a:t>
            </a:r>
            <a:r>
              <a:rPr lang="en-US" dirty="0" smtClean="0"/>
              <a:t>   </a:t>
            </a:r>
            <a:r>
              <a:rPr lang="en-US" dirty="0" err="1" smtClean="0"/>
              <a:t>nums</a:t>
            </a:r>
            <a:r>
              <a:rPr lang="en-US" dirty="0" smtClean="0"/>
              <a:t> = </a:t>
            </a:r>
            <a:r>
              <a:rPr lang="en-US" b="1" dirty="0" smtClean="0">
                <a:solidFill>
                  <a:srgbClr val="0000FF"/>
                </a:solidFill>
              </a:rPr>
              <a:t>new int</a:t>
            </a:r>
            <a:r>
              <a:rPr lang="en-US" dirty="0" smtClean="0"/>
              <a:t>[5][]; </a:t>
            </a:r>
          </a:p>
          <a:p>
            <a:pPr marL="0" indent="0">
              <a:buNone/>
            </a:pPr>
            <a:r>
              <a:rPr lang="en-US" b="1" dirty="0">
                <a:solidFill>
                  <a:srgbClr val="0000FF"/>
                </a:solidFill>
              </a:rPr>
              <a:t> </a:t>
            </a:r>
            <a:r>
              <a:rPr lang="en-US" b="1" dirty="0" smtClean="0">
                <a:solidFill>
                  <a:srgbClr val="0000FF"/>
                </a:solidFill>
              </a:rPr>
              <a:t>   for </a:t>
            </a:r>
            <a:r>
              <a:rPr lang="en-US" dirty="0" smtClean="0"/>
              <a:t>(</a:t>
            </a:r>
            <a:r>
              <a:rPr lang="en-US" b="1" dirty="0" err="1" smtClean="0">
                <a:solidFill>
                  <a:srgbClr val="0000FF"/>
                </a:solidFill>
              </a:rPr>
              <a:t>int</a:t>
            </a:r>
            <a:r>
              <a:rPr lang="en-US" b="1" dirty="0" smtClean="0">
                <a:solidFill>
                  <a:srgbClr val="0000FF"/>
                </a:solidFill>
              </a:rPr>
              <a:t> </a:t>
            </a:r>
            <a:r>
              <a:rPr lang="en-US" dirty="0" err="1" smtClean="0"/>
              <a:t>i</a:t>
            </a:r>
            <a:r>
              <a:rPr lang="en-US" dirty="0" smtClean="0"/>
              <a:t>=0; </a:t>
            </a:r>
            <a:r>
              <a:rPr lang="en-US" dirty="0" err="1" smtClean="0"/>
              <a:t>i</a:t>
            </a:r>
            <a:r>
              <a:rPr lang="en-US" dirty="0" smtClean="0"/>
              <a:t>&lt;5; </a:t>
            </a:r>
            <a:r>
              <a:rPr lang="en-US" dirty="0" err="1" smtClean="0"/>
              <a:t>i</a:t>
            </a:r>
            <a:r>
              <a:rPr lang="en-US" dirty="0" smtClean="0"/>
              <a:t>++) { </a:t>
            </a:r>
          </a:p>
          <a:p>
            <a:pPr marL="0" indent="0">
              <a:buNone/>
            </a:pPr>
            <a:r>
              <a:rPr lang="en-US" dirty="0" smtClean="0"/>
              <a:t>	</a:t>
            </a:r>
            <a:r>
              <a:rPr lang="en-US" dirty="0" err="1" smtClean="0"/>
              <a:t>nums[i</a:t>
            </a:r>
            <a:r>
              <a:rPr lang="en-US" dirty="0" smtClean="0"/>
              <a:t>] = </a:t>
            </a:r>
            <a:r>
              <a:rPr lang="en-US" b="1" dirty="0" smtClean="0">
                <a:solidFill>
                  <a:srgbClr val="0000FF"/>
                </a:solidFill>
              </a:rPr>
              <a:t>new int</a:t>
            </a:r>
            <a:r>
              <a:rPr lang="en-US" dirty="0" smtClean="0"/>
              <a:t>[4]; </a:t>
            </a:r>
          </a:p>
          <a:p>
            <a:pPr marL="0" indent="0">
              <a:buNone/>
            </a:pPr>
            <a:r>
              <a:rPr lang="en-US" dirty="0"/>
              <a:t> </a:t>
            </a:r>
            <a:r>
              <a:rPr lang="en-US" dirty="0" smtClean="0"/>
              <a:t>   }</a:t>
            </a:r>
            <a:endParaRPr lang="en-US" dirty="0"/>
          </a:p>
        </p:txBody>
      </p:sp>
      <p:pic>
        <p:nvPicPr>
          <p:cNvPr id="4" name="Picture 3"/>
          <p:cNvPicPr>
            <a:picLocks noChangeAspect="1"/>
          </p:cNvPicPr>
          <p:nvPr/>
        </p:nvPicPr>
        <p:blipFill>
          <a:blip r:embed="rId2">
            <a:clrChange>
              <a:clrFrom>
                <a:srgbClr val="83CEAE"/>
              </a:clrFrom>
              <a:clrTo>
                <a:srgbClr val="83CEAE">
                  <a:alpha val="0"/>
                </a:srgbClr>
              </a:clrTo>
            </a:clrChange>
          </a:blip>
          <a:stretch>
            <a:fillRect/>
          </a:stretch>
        </p:blipFill>
        <p:spPr>
          <a:xfrm>
            <a:off x="4521056" y="2483724"/>
            <a:ext cx="4279900" cy="32893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236010" y="1600200"/>
            <a:ext cx="8642478" cy="4525963"/>
          </a:xfrm>
        </p:spPr>
        <p:txBody>
          <a:bodyPr/>
          <a:lstStyle/>
          <a:p>
            <a:pPr>
              <a:buNone/>
            </a:pPr>
            <a:r>
              <a:rPr lang="en-US" sz="2000" dirty="0" smtClean="0"/>
              <a:t>Example   [ 2D array of objects in Java = an array of arrays of references] </a:t>
            </a:r>
          </a:p>
          <a:p>
            <a:pPr>
              <a:buNone/>
            </a:pPr>
            <a:r>
              <a:rPr lang="en-US" sz="2000" dirty="0" smtClean="0"/>
              <a:t>Square[][] board = </a:t>
            </a:r>
            <a:r>
              <a:rPr lang="en-US" sz="2000" b="1" dirty="0" smtClean="0">
                <a:solidFill>
                  <a:srgbClr val="0000FF"/>
                </a:solidFill>
              </a:rPr>
              <a:t>new </a:t>
            </a:r>
            <a:r>
              <a:rPr lang="en-US" sz="2000" dirty="0" smtClean="0"/>
              <a:t>Square[2][3]; </a:t>
            </a:r>
          </a:p>
          <a:p>
            <a:pPr>
              <a:buNone/>
            </a:pPr>
            <a:endParaRPr lang="en-US" sz="2000" dirty="0"/>
          </a:p>
        </p:txBody>
      </p:sp>
      <p:pic>
        <p:nvPicPr>
          <p:cNvPr id="4" name="Picture 3"/>
          <p:cNvPicPr>
            <a:picLocks noChangeAspect="1"/>
          </p:cNvPicPr>
          <p:nvPr/>
        </p:nvPicPr>
        <p:blipFill>
          <a:blip r:embed="rId2">
            <a:clrChange>
              <a:clrFrom>
                <a:srgbClr val="83CEAE"/>
              </a:clrFrom>
              <a:clrTo>
                <a:srgbClr val="83CEAE">
                  <a:alpha val="0"/>
                </a:srgbClr>
              </a:clrTo>
            </a:clrChange>
          </a:blip>
          <a:stretch>
            <a:fillRect/>
          </a:stretch>
        </p:blipFill>
        <p:spPr>
          <a:xfrm>
            <a:off x="1869946" y="2754088"/>
            <a:ext cx="4686300" cy="32639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3166"/>
          </a:xfrm>
        </p:spPr>
        <p:txBody>
          <a:bodyPr/>
          <a:lstStyle/>
          <a:p>
            <a:r>
              <a:rPr lang="en-US" dirty="0" smtClean="0"/>
              <a:t>Arrays in Java</a:t>
            </a:r>
            <a:endParaRPr lang="en-US" dirty="0"/>
          </a:p>
        </p:txBody>
      </p:sp>
      <p:sp>
        <p:nvSpPr>
          <p:cNvPr id="3" name="Content Placeholder 2"/>
          <p:cNvSpPr>
            <a:spLocks noGrp="1"/>
          </p:cNvSpPr>
          <p:nvPr>
            <p:ph idx="1"/>
          </p:nvPr>
        </p:nvSpPr>
        <p:spPr>
          <a:xfrm>
            <a:off x="457200" y="1281134"/>
            <a:ext cx="8229600" cy="4845030"/>
          </a:xfrm>
        </p:spPr>
        <p:txBody>
          <a:bodyPr/>
          <a:lstStyle/>
          <a:p>
            <a:r>
              <a:rPr lang="en-US" dirty="0" smtClean="0"/>
              <a:t>Useful Built-In Methods in </a:t>
            </a:r>
            <a:r>
              <a:rPr lang="en-US" b="1" dirty="0" err="1" smtClean="0">
                <a:solidFill>
                  <a:schemeClr val="tx2"/>
                </a:solidFill>
              </a:rPr>
              <a:t>Java.util.Arrays</a:t>
            </a:r>
            <a:endParaRPr lang="en-US" b="1" dirty="0" smtClean="0">
              <a:solidFill>
                <a:schemeClr val="tx2"/>
              </a:solidFill>
            </a:endParaRPr>
          </a:p>
          <a:p>
            <a:pPr lvl="1"/>
            <a:r>
              <a:rPr lang="en-US" b="1" dirty="0" err="1" smtClean="0">
                <a:solidFill>
                  <a:srgbClr val="800000"/>
                </a:solidFill>
              </a:rPr>
              <a:t>equals</a:t>
            </a:r>
            <a:r>
              <a:rPr lang="en-US" dirty="0" err="1" smtClean="0"/>
              <a:t>(A,B</a:t>
            </a:r>
            <a:r>
              <a:rPr lang="en-US" dirty="0" smtClean="0"/>
              <a:t>) </a:t>
            </a:r>
          </a:p>
          <a:p>
            <a:pPr lvl="2"/>
            <a:r>
              <a:rPr lang="en-US" dirty="0" smtClean="0"/>
              <a:t>returns true if A and B have an equal number of elements and every corresponding pair of elements in the two arrays are equal </a:t>
            </a:r>
          </a:p>
          <a:p>
            <a:pPr lvl="1"/>
            <a:r>
              <a:rPr lang="en-US" b="1" dirty="0" err="1" smtClean="0">
                <a:solidFill>
                  <a:srgbClr val="800000"/>
                </a:solidFill>
              </a:rPr>
              <a:t>fill</a:t>
            </a:r>
            <a:r>
              <a:rPr lang="en-US" dirty="0" err="1" smtClean="0"/>
              <a:t>(A,x</a:t>
            </a:r>
            <a:r>
              <a:rPr lang="en-US" dirty="0" smtClean="0"/>
              <a:t>) </a:t>
            </a:r>
          </a:p>
          <a:p>
            <a:pPr lvl="2"/>
            <a:r>
              <a:rPr lang="en-US" dirty="0" smtClean="0"/>
              <a:t>store element </a:t>
            </a:r>
            <a:r>
              <a:rPr lang="en-US" dirty="0" err="1" smtClean="0"/>
              <a:t>x</a:t>
            </a:r>
            <a:r>
              <a:rPr lang="en-US" dirty="0" smtClean="0"/>
              <a:t> into every cell of array A </a:t>
            </a:r>
          </a:p>
          <a:p>
            <a:pPr lvl="1"/>
            <a:r>
              <a:rPr lang="en-US" b="1" dirty="0" err="1" smtClean="0">
                <a:solidFill>
                  <a:srgbClr val="800000"/>
                </a:solidFill>
              </a:rPr>
              <a:t>sort</a:t>
            </a:r>
            <a:r>
              <a:rPr lang="en-US" dirty="0" err="1" smtClean="0"/>
              <a:t>(A</a:t>
            </a:r>
            <a:r>
              <a:rPr lang="en-US" dirty="0" smtClean="0"/>
              <a:t>) </a:t>
            </a:r>
          </a:p>
          <a:p>
            <a:pPr lvl="2"/>
            <a:r>
              <a:rPr lang="en-US" dirty="0" smtClean="0"/>
              <a:t>sort the array A in the natural ordering of its elements </a:t>
            </a:r>
          </a:p>
          <a:p>
            <a:pPr lvl="1"/>
            <a:r>
              <a:rPr lang="en-US" b="1" dirty="0" err="1" smtClean="0">
                <a:solidFill>
                  <a:srgbClr val="800000"/>
                </a:solidFill>
              </a:rPr>
              <a:t>binarySearch</a:t>
            </a:r>
            <a:r>
              <a:rPr lang="en-US" dirty="0" err="1" smtClean="0"/>
              <a:t>([int</a:t>
            </a:r>
            <a:r>
              <a:rPr lang="en-US" dirty="0" smtClean="0"/>
              <a:t>] A, </a:t>
            </a:r>
            <a:r>
              <a:rPr lang="en-US" dirty="0" err="1" smtClean="0"/>
              <a:t>int</a:t>
            </a:r>
            <a:r>
              <a:rPr lang="en-US" dirty="0" smtClean="0"/>
              <a:t> key) </a:t>
            </a:r>
          </a:p>
          <a:p>
            <a:pPr lvl="2"/>
            <a:r>
              <a:rPr lang="en-US" dirty="0" smtClean="0"/>
              <a:t>search the specified array of sorted </a:t>
            </a:r>
            <a:r>
              <a:rPr lang="en-US" dirty="0" err="1" smtClean="0"/>
              <a:t>ints</a:t>
            </a:r>
            <a:r>
              <a:rPr lang="en-US" dirty="0" smtClean="0"/>
              <a:t> for the specified value using the binary search algorithm (A must be sorted)</a:t>
            </a:r>
            <a:endParaRPr lang="en-US" dirty="0"/>
          </a:p>
        </p:txBody>
      </p:sp>
      <p:sp>
        <p:nvSpPr>
          <p:cNvPr id="4" name="Title 1"/>
          <p:cNvSpPr txBox="1">
            <a:spLocks/>
          </p:cNvSpPr>
          <p:nvPr/>
        </p:nvSpPr>
        <p:spPr bwMode="auto">
          <a:xfrm>
            <a:off x="457200" y="274638"/>
            <a:ext cx="8229600" cy="566447"/>
          </a:xfrm>
          <a:prstGeom prst="rect">
            <a:avLst/>
          </a:prstGeom>
          <a:solidFill>
            <a:schemeClr val="accent6"/>
          </a:solidFill>
          <a:ln w="9525">
            <a:noFill/>
            <a:miter lim="800000"/>
            <a:headEnd/>
            <a:tailEnd/>
          </a:ln>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j-lt"/>
                <a:ea typeface="+mj-ea"/>
                <a:cs typeface="+mj-cs"/>
              </a:rPr>
              <a:t>The </a:t>
            </a:r>
            <a:r>
              <a:rPr lang="en-US" sz="3200" b="1" kern="0" dirty="0" err="1" smtClean="0">
                <a:solidFill>
                  <a:srgbClr val="800000"/>
                </a:solidFill>
                <a:latin typeface="+mj-lt"/>
                <a:ea typeface="+mj-ea"/>
                <a:cs typeface="+mj-cs"/>
              </a:rPr>
              <a:t>Java.util</a:t>
            </a:r>
            <a:r>
              <a:rPr lang="en-US" sz="3200" b="1" kern="0" dirty="0" smtClean="0">
                <a:solidFill>
                  <a:srgbClr val="800000"/>
                </a:solidFill>
                <a:latin typeface="+mj-lt"/>
                <a:ea typeface="+mj-ea"/>
                <a:cs typeface="+mj-cs"/>
              </a:rPr>
              <a:t>.</a:t>
            </a:r>
            <a:r>
              <a:rPr kumimoji="0" lang="en-US" sz="3200" b="1" i="0" u="none" strike="noStrike" kern="0" cap="none" spc="0" normalizeH="0" baseline="0" noProof="0" dirty="0" smtClean="0">
                <a:ln>
                  <a:noFill/>
                </a:ln>
                <a:solidFill>
                  <a:srgbClr val="800000"/>
                </a:solidFill>
                <a:effectLst/>
                <a:uLnTx/>
                <a:uFillTx/>
                <a:latin typeface="+mj-lt"/>
                <a:ea typeface="+mj-ea"/>
                <a:cs typeface="+mj-cs"/>
              </a:rPr>
              <a:t>Arrays </a:t>
            </a:r>
            <a:r>
              <a:rPr kumimoji="0" lang="en-US" sz="3200" b="0" i="0" u="none" strike="noStrike" kern="0" cap="none" spc="0" normalizeH="0" baseline="0" noProof="0" dirty="0" smtClean="0">
                <a:ln>
                  <a:noFill/>
                </a:ln>
                <a:solidFill>
                  <a:schemeClr val="tx1"/>
                </a:solidFill>
                <a:effectLst/>
                <a:uLnTx/>
                <a:uFillTx/>
                <a:latin typeface="+mj-lt"/>
                <a:ea typeface="+mj-ea"/>
                <a:cs typeface="+mj-cs"/>
              </a:rPr>
              <a:t>Class</a:t>
            </a:r>
            <a:endParaRPr kumimoji="0" lang="en-US" sz="32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57200" y="1600200"/>
            <a:ext cx="8229600" cy="647403"/>
          </a:xfrm>
        </p:spPr>
        <p:txBody>
          <a:bodyPr/>
          <a:lstStyle/>
          <a:p>
            <a:pPr>
              <a:buNone/>
            </a:pPr>
            <a:r>
              <a:rPr lang="en-US" sz="3200" dirty="0" smtClean="0">
                <a:solidFill>
                  <a:schemeClr val="tx2"/>
                </a:solidFill>
              </a:rPr>
              <a:t>What is printed?</a:t>
            </a:r>
            <a:endParaRPr lang="en-US" sz="3200" dirty="0">
              <a:solidFill>
                <a:schemeClr val="tx2"/>
              </a:solidFill>
            </a:endParaRPr>
          </a:p>
        </p:txBody>
      </p:sp>
      <p:sp>
        <p:nvSpPr>
          <p:cNvPr id="5" name="Rectangle 4"/>
          <p:cNvSpPr/>
          <p:nvPr/>
        </p:nvSpPr>
        <p:spPr>
          <a:xfrm>
            <a:off x="457200" y="2404936"/>
            <a:ext cx="8365095" cy="2277547"/>
          </a:xfrm>
          <a:prstGeom prst="rect">
            <a:avLst/>
          </a:prstGeom>
        </p:spPr>
        <p:txBody>
          <a:bodyPr wrap="square">
            <a:spAutoFit/>
          </a:bodyPr>
          <a:lstStyle/>
          <a:p>
            <a:pPr>
              <a:spcAft>
                <a:spcPts val="1200"/>
              </a:spcAft>
            </a:pPr>
            <a:r>
              <a:rPr lang="en-US" sz="2800" b="1" dirty="0" err="1" smtClean="0">
                <a:solidFill>
                  <a:schemeClr val="accent3"/>
                </a:solidFill>
              </a:rPr>
              <a:t>int</a:t>
            </a:r>
            <a:r>
              <a:rPr lang="en-US" sz="2800" dirty="0" smtClean="0"/>
              <a:t>[] A={12, 24, 37, 53, 67}; </a:t>
            </a:r>
          </a:p>
          <a:p>
            <a:pPr>
              <a:spcAft>
                <a:spcPts val="1200"/>
              </a:spcAft>
            </a:pPr>
            <a:r>
              <a:rPr lang="en-US" sz="2800" b="1" dirty="0" err="1" smtClean="0">
                <a:solidFill>
                  <a:srgbClr val="0000FF"/>
                </a:solidFill>
              </a:rPr>
              <a:t>int</a:t>
            </a:r>
            <a:r>
              <a:rPr lang="en-US" sz="2800" dirty="0" smtClean="0"/>
              <a:t>[] B=</a:t>
            </a:r>
            <a:r>
              <a:rPr lang="en-US" sz="2800" dirty="0" err="1" smtClean="0"/>
              <a:t>A.clone</a:t>
            </a:r>
            <a:r>
              <a:rPr lang="en-US" sz="2800" dirty="0" smtClean="0"/>
              <a:t>(); </a:t>
            </a:r>
          </a:p>
          <a:p>
            <a:pPr>
              <a:spcAft>
                <a:spcPts val="1200"/>
              </a:spcAft>
            </a:pPr>
            <a:r>
              <a:rPr lang="en-US" sz="2800" dirty="0" smtClean="0"/>
              <a:t>if (A==B)  </a:t>
            </a:r>
            <a:r>
              <a:rPr lang="en-US" sz="2800" dirty="0" err="1" smtClean="0"/>
              <a:t>System.out.println</a:t>
            </a:r>
            <a:r>
              <a:rPr lang="en-US" sz="2800" dirty="0" smtClean="0"/>
              <a:t>(“ Superman ”); </a:t>
            </a:r>
          </a:p>
          <a:p>
            <a:pPr>
              <a:spcAft>
                <a:spcPts val="1200"/>
              </a:spcAft>
            </a:pPr>
            <a:r>
              <a:rPr lang="en-US" sz="2800" dirty="0" smtClean="0"/>
              <a:t>if (</a:t>
            </a:r>
            <a:r>
              <a:rPr lang="en-US" sz="2800" dirty="0" err="1" smtClean="0"/>
              <a:t>A.equals(B</a:t>
            </a:r>
            <a:r>
              <a:rPr lang="en-US" sz="2800" dirty="0" smtClean="0"/>
              <a:t>))  </a:t>
            </a:r>
            <a:r>
              <a:rPr lang="en-US" sz="2800" dirty="0" err="1" smtClean="0"/>
              <a:t>System.out.println</a:t>
            </a:r>
            <a:r>
              <a:rPr lang="en-US" sz="2800" dirty="0" smtClean="0"/>
              <a:t>(“ Snow White ”); </a:t>
            </a:r>
            <a:endParaRPr lang="en-US" sz="2800" dirty="0"/>
          </a:p>
        </p:txBody>
      </p:sp>
      <p:sp>
        <p:nvSpPr>
          <p:cNvPr id="6" name="Content Placeholder 2"/>
          <p:cNvSpPr txBox="1">
            <a:spLocks/>
          </p:cNvSpPr>
          <p:nvPr/>
        </p:nvSpPr>
        <p:spPr bwMode="auto">
          <a:xfrm>
            <a:off x="544471" y="4989472"/>
            <a:ext cx="8229600" cy="6474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000">
                <a:solidFill>
                  <a:schemeClr val="tx1"/>
                </a:solidFill>
                <a:latin typeface="+mn-lt"/>
                <a:ea typeface="ＭＳ Ｐゴシック" pitchFamily="-110" charset="-128"/>
              </a:defRPr>
            </a:lvl2pPr>
            <a:lvl3pPr marL="1143000" indent="-228600" algn="l" rtl="0" eaLnBrk="1" fontAlgn="base" hangingPunct="1">
              <a:spcBef>
                <a:spcPct val="50000"/>
              </a:spcBef>
              <a:spcAft>
                <a:spcPct val="0"/>
              </a:spcAft>
              <a:buChar char="•"/>
              <a:defRPr sz="1800">
                <a:solidFill>
                  <a:schemeClr val="tx1"/>
                </a:solidFill>
                <a:latin typeface="+mn-lt"/>
                <a:ea typeface="ＭＳ Ｐゴシック" pitchFamily="-110" charset="-128"/>
              </a:defRPr>
            </a:lvl3pPr>
            <a:lvl4pPr marL="1600200" indent="-228600" algn="l" rtl="0" eaLnBrk="1" fontAlgn="base" hangingPunct="1">
              <a:spcBef>
                <a:spcPct val="50000"/>
              </a:spcBef>
              <a:spcAft>
                <a:spcPct val="0"/>
              </a:spcAft>
              <a:buChar char="–"/>
              <a:defRPr sz="1600">
                <a:solidFill>
                  <a:schemeClr val="tx1"/>
                </a:solidFill>
                <a:latin typeface="+mn-lt"/>
                <a:ea typeface="ＭＳ Ｐゴシック" pitchFamily="-110" charset="-128"/>
              </a:defRPr>
            </a:lvl4pPr>
            <a:lvl5pPr marL="20574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5pPr>
            <a:lvl6pPr marL="25146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6pPr>
            <a:lvl7pPr marL="29718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7pPr>
            <a:lvl8pPr marL="34290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8pPr>
            <a:lvl9pPr marL="3886200" indent="-228600" algn="l" rtl="0" eaLnBrk="1" fontAlgn="base" hangingPunct="1">
              <a:spcBef>
                <a:spcPct val="50000"/>
              </a:spcBef>
              <a:spcAft>
                <a:spcPct val="0"/>
              </a:spcAft>
              <a:buChar char="»"/>
              <a:defRPr sz="1400">
                <a:solidFill>
                  <a:schemeClr val="tx1"/>
                </a:solidFill>
                <a:latin typeface="+mn-lt"/>
                <a:ea typeface="ＭＳ Ｐゴシック" pitchFamily="-110" charset="-128"/>
              </a:defRPr>
            </a:lvl9pPr>
          </a:lstStyle>
          <a:p>
            <a:pPr>
              <a:buFontTx/>
              <a:buNone/>
            </a:pPr>
            <a:r>
              <a:rPr lang="en-US" sz="3200" dirty="0" smtClean="0">
                <a:solidFill>
                  <a:schemeClr val="tx2"/>
                </a:solidFill>
              </a:rPr>
              <a:t>Answer: </a:t>
            </a:r>
            <a:r>
              <a:rPr lang="en-US" sz="3200" dirty="0"/>
              <a:t>Snow White </a:t>
            </a:r>
            <a:r>
              <a:rPr lang="en-US" sz="3200" dirty="0" smtClean="0">
                <a:solidFill>
                  <a:schemeClr val="tx2"/>
                </a:solidFill>
              </a:rPr>
              <a:t>  </a:t>
            </a:r>
            <a:endParaRPr lang="en-US" sz="3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3357"/>
          </a:xfrm>
        </p:spPr>
        <p:txBody>
          <a:bodyPr/>
          <a:lstStyle/>
          <a:p>
            <a:r>
              <a:rPr lang="en-US" dirty="0" smtClean="0"/>
              <a:t>Limitations of Arrays</a:t>
            </a:r>
            <a:endParaRPr lang="en-US" dirty="0"/>
          </a:p>
        </p:txBody>
      </p:sp>
      <p:sp>
        <p:nvSpPr>
          <p:cNvPr id="3" name="Content Placeholder 2"/>
          <p:cNvSpPr>
            <a:spLocks noGrp="1"/>
          </p:cNvSpPr>
          <p:nvPr>
            <p:ph idx="1"/>
          </p:nvPr>
        </p:nvSpPr>
        <p:spPr>
          <a:xfrm>
            <a:off x="457200" y="1056374"/>
            <a:ext cx="8229600" cy="5272074"/>
          </a:xfrm>
        </p:spPr>
        <p:txBody>
          <a:bodyPr/>
          <a:lstStyle/>
          <a:p>
            <a:r>
              <a:rPr lang="en-US" sz="1800" dirty="0" smtClean="0"/>
              <a:t>Static data structure </a:t>
            </a:r>
          </a:p>
          <a:p>
            <a:pPr lvl="1"/>
            <a:r>
              <a:rPr lang="en-US" sz="1600" dirty="0" smtClean="0"/>
              <a:t>size must be fixed at the time the program creates the array  </a:t>
            </a:r>
          </a:p>
          <a:p>
            <a:pPr lvl="1"/>
            <a:r>
              <a:rPr lang="en-US" sz="1600" dirty="0" smtClean="0"/>
              <a:t>once set, array size cannot be changed </a:t>
            </a:r>
          </a:p>
          <a:p>
            <a:pPr lvl="1"/>
            <a:r>
              <a:rPr lang="en-US" sz="1600" dirty="0" smtClean="0"/>
              <a:t>if number of entered items &gt; declared array size ⇒ out of memory </a:t>
            </a:r>
          </a:p>
          <a:p>
            <a:pPr lvl="2"/>
            <a:r>
              <a:rPr lang="en-US" sz="1400" dirty="0" smtClean="0"/>
              <a:t>fix 1:   use array size &gt; number of expected items ⇒ waste of memory </a:t>
            </a:r>
          </a:p>
          <a:p>
            <a:pPr lvl="2"/>
            <a:r>
              <a:rPr lang="en-US" sz="1400" dirty="0" smtClean="0"/>
              <a:t>fix 2:   increase array size to fit the number of items  ⇒ extra time </a:t>
            </a:r>
          </a:p>
          <a:p>
            <a:r>
              <a:rPr lang="en-US" sz="1800" dirty="0" smtClean="0"/>
              <a:t>Insertion / deletion in an array is time consuming</a:t>
            </a:r>
          </a:p>
          <a:p>
            <a:pPr lvl="1"/>
            <a:r>
              <a:rPr lang="en-US" sz="1600" dirty="0" smtClean="0"/>
              <a:t>all the elements following the inserted element must be shifted appropriately </a:t>
            </a:r>
          </a:p>
          <a:p>
            <a:r>
              <a:rPr lang="en-US" sz="1800" dirty="0" smtClean="0"/>
              <a:t>Example [ time complexity of “growing” an array] </a:t>
            </a:r>
          </a:p>
          <a:p>
            <a:pPr lvl="1">
              <a:buNone/>
            </a:pPr>
            <a:r>
              <a:rPr lang="en-US" sz="1600" dirty="0" smtClean="0"/>
              <a:t>if (</a:t>
            </a:r>
            <a:r>
              <a:rPr lang="en-US" sz="1600" dirty="0" err="1" smtClean="0"/>
              <a:t>numberOfItems</a:t>
            </a:r>
            <a:r>
              <a:rPr lang="en-US" sz="1600" dirty="0" smtClean="0"/>
              <a:t> &gt; </a:t>
            </a:r>
            <a:r>
              <a:rPr lang="en-US" sz="1600" dirty="0" err="1" smtClean="0"/>
              <a:t>numbers.length</a:t>
            </a:r>
            <a:r>
              <a:rPr lang="en-US" sz="1600" dirty="0" smtClean="0"/>
              <a:t>) { </a:t>
            </a:r>
          </a:p>
          <a:p>
            <a:pPr lvl="1">
              <a:buNone/>
            </a:pPr>
            <a:r>
              <a:rPr lang="en-US" sz="1600" dirty="0" smtClean="0"/>
              <a:t>	</a:t>
            </a:r>
            <a:r>
              <a:rPr lang="en-US" sz="1600" b="1" dirty="0" err="1" smtClean="0">
                <a:solidFill>
                  <a:srgbClr val="0000FF"/>
                </a:solidFill>
              </a:rPr>
              <a:t>int</a:t>
            </a:r>
            <a:r>
              <a:rPr lang="en-US" sz="1600" dirty="0" smtClean="0"/>
              <a:t>[] </a:t>
            </a:r>
            <a:r>
              <a:rPr lang="en-US" sz="1600" dirty="0" err="1" smtClean="0"/>
              <a:t>newNumbers</a:t>
            </a:r>
            <a:r>
              <a:rPr lang="en-US" sz="1600" dirty="0" smtClean="0"/>
              <a:t> = </a:t>
            </a:r>
            <a:r>
              <a:rPr lang="en-US" sz="1600" b="1" dirty="0" smtClean="0">
                <a:solidFill>
                  <a:srgbClr val="0000FF"/>
                </a:solidFill>
              </a:rPr>
              <a:t>new int</a:t>
            </a:r>
            <a:r>
              <a:rPr lang="en-US" sz="1600" dirty="0" smtClean="0"/>
              <a:t>[2*</a:t>
            </a:r>
            <a:r>
              <a:rPr lang="en-US" sz="1600" dirty="0" err="1" smtClean="0"/>
              <a:t>numbers.length</a:t>
            </a:r>
            <a:r>
              <a:rPr lang="en-US" sz="1600" dirty="0" smtClean="0"/>
              <a:t>]; </a:t>
            </a:r>
          </a:p>
          <a:p>
            <a:pPr lvl="1">
              <a:buNone/>
            </a:pPr>
            <a:r>
              <a:rPr lang="en-US" sz="1600" dirty="0" smtClean="0"/>
              <a:t>	</a:t>
            </a:r>
            <a:r>
              <a:rPr lang="en-US" sz="1600" dirty="0" err="1" smtClean="0"/>
              <a:t>System.arraycopy(numbers</a:t>
            </a:r>
            <a:r>
              <a:rPr lang="en-US" sz="1600" dirty="0" smtClean="0"/>
              <a:t>, 0, </a:t>
            </a:r>
            <a:r>
              <a:rPr lang="en-US" sz="1600" dirty="0" err="1" smtClean="0"/>
              <a:t>newNumbers</a:t>
            </a:r>
            <a:r>
              <a:rPr lang="en-US" sz="1600" dirty="0" smtClean="0"/>
              <a:t>, 0, </a:t>
            </a:r>
            <a:r>
              <a:rPr lang="en-US" sz="1600" dirty="0" err="1" smtClean="0"/>
              <a:t>numbers.length</a:t>
            </a:r>
            <a:r>
              <a:rPr lang="en-US" sz="1600" dirty="0" smtClean="0"/>
              <a:t>); </a:t>
            </a:r>
          </a:p>
          <a:p>
            <a:pPr lvl="1">
              <a:buNone/>
            </a:pPr>
            <a:r>
              <a:rPr lang="en-US" sz="1600" dirty="0" smtClean="0"/>
              <a:t>	numbers = </a:t>
            </a:r>
            <a:r>
              <a:rPr lang="en-US" sz="1600" dirty="0" err="1" smtClean="0"/>
              <a:t>newNumbers</a:t>
            </a:r>
            <a:r>
              <a:rPr lang="en-US" sz="1600" dirty="0" smtClean="0"/>
              <a:t>; </a:t>
            </a:r>
          </a:p>
          <a:p>
            <a:pPr lvl="1">
              <a:buNone/>
            </a:pPr>
            <a:r>
              <a:rPr lang="en-US" sz="1600" dirty="0" smtClean="0"/>
              <a:t>} </a:t>
            </a:r>
          </a:p>
        </p:txBody>
      </p:sp>
      <p:grpSp>
        <p:nvGrpSpPr>
          <p:cNvPr id="9" name="Group 8"/>
          <p:cNvGrpSpPr/>
          <p:nvPr/>
        </p:nvGrpSpPr>
        <p:grpSpPr>
          <a:xfrm>
            <a:off x="3946769" y="5401734"/>
            <a:ext cx="2778396" cy="438033"/>
            <a:chOff x="3946769" y="5401734"/>
            <a:chExt cx="2778396" cy="438033"/>
          </a:xfrm>
        </p:grpSpPr>
        <p:sp>
          <p:nvSpPr>
            <p:cNvPr id="4" name="TextBox 3"/>
            <p:cNvSpPr txBox="1"/>
            <p:nvPr/>
          </p:nvSpPr>
          <p:spPr>
            <a:xfrm>
              <a:off x="3946769" y="5531990"/>
              <a:ext cx="1431953" cy="307777"/>
            </a:xfrm>
            <a:prstGeom prst="rect">
              <a:avLst/>
            </a:prstGeom>
            <a:noFill/>
          </p:spPr>
          <p:txBody>
            <a:bodyPr wrap="none" rtlCol="0">
              <a:spAutoFit/>
            </a:bodyPr>
            <a:lstStyle/>
            <a:p>
              <a:r>
                <a:rPr lang="en-US" sz="1400" dirty="0" smtClean="0">
                  <a:solidFill>
                    <a:srgbClr val="800000"/>
                  </a:solidFill>
                </a:rPr>
                <a:t>Source start </a:t>
              </a:r>
              <a:r>
                <a:rPr lang="en-US" sz="1400" dirty="0" err="1" smtClean="0">
                  <a:solidFill>
                    <a:srgbClr val="800000"/>
                  </a:solidFill>
                </a:rPr>
                <a:t>idx</a:t>
              </a:r>
              <a:endParaRPr lang="en-US" sz="1400" dirty="0">
                <a:solidFill>
                  <a:srgbClr val="800000"/>
                </a:solidFill>
              </a:endParaRPr>
            </a:p>
          </p:txBody>
        </p:sp>
        <p:sp>
          <p:nvSpPr>
            <p:cNvPr id="5" name="TextBox 4"/>
            <p:cNvSpPr txBox="1"/>
            <p:nvPr/>
          </p:nvSpPr>
          <p:spPr>
            <a:xfrm>
              <a:off x="5492912" y="5531990"/>
              <a:ext cx="1232253" cy="307777"/>
            </a:xfrm>
            <a:prstGeom prst="rect">
              <a:avLst/>
            </a:prstGeom>
            <a:noFill/>
          </p:spPr>
          <p:txBody>
            <a:bodyPr wrap="none" rtlCol="0">
              <a:spAutoFit/>
            </a:bodyPr>
            <a:lstStyle/>
            <a:p>
              <a:r>
                <a:rPr lang="en-US" sz="1400" dirty="0" err="1" smtClean="0">
                  <a:solidFill>
                    <a:srgbClr val="800000"/>
                  </a:solidFill>
                </a:rPr>
                <a:t>Dest</a:t>
              </a:r>
              <a:r>
                <a:rPr lang="en-US" sz="1400" dirty="0" smtClean="0">
                  <a:solidFill>
                    <a:srgbClr val="800000"/>
                  </a:solidFill>
                </a:rPr>
                <a:t> start </a:t>
              </a:r>
              <a:r>
                <a:rPr lang="en-US" sz="1400" dirty="0" err="1" smtClean="0">
                  <a:solidFill>
                    <a:srgbClr val="800000"/>
                  </a:solidFill>
                </a:rPr>
                <a:t>idx</a:t>
              </a:r>
              <a:endParaRPr lang="en-US" sz="1400" dirty="0">
                <a:solidFill>
                  <a:srgbClr val="800000"/>
                </a:solidFill>
              </a:endParaRPr>
            </a:p>
          </p:txBody>
        </p:sp>
        <p:cxnSp>
          <p:nvCxnSpPr>
            <p:cNvPr id="7" name="Straight Arrow Connector 6"/>
            <p:cNvCxnSpPr/>
            <p:nvPr/>
          </p:nvCxnSpPr>
          <p:spPr bwMode="auto">
            <a:xfrm flipH="1" flipV="1">
              <a:off x="4011897" y="5418667"/>
              <a:ext cx="182359" cy="169333"/>
            </a:xfrm>
            <a:prstGeom prst="straightConnector1">
              <a:avLst/>
            </a:prstGeom>
            <a:solidFill>
              <a:schemeClr val="accent1"/>
            </a:solidFill>
            <a:ln w="9525" cap="flat" cmpd="sng" algn="ctr">
              <a:solidFill>
                <a:srgbClr val="800000"/>
              </a:solidFill>
              <a:prstDash val="solid"/>
              <a:round/>
              <a:headEnd type="none" w="med" len="med"/>
              <a:tailEnd type="arrow"/>
            </a:ln>
            <a:effectLst/>
          </p:spPr>
        </p:cxnSp>
        <p:cxnSp>
          <p:nvCxnSpPr>
            <p:cNvPr id="8" name="Straight Arrow Connector 7"/>
            <p:cNvCxnSpPr/>
            <p:nvPr/>
          </p:nvCxnSpPr>
          <p:spPr bwMode="auto">
            <a:xfrm flipH="1" flipV="1">
              <a:off x="5525476" y="5401734"/>
              <a:ext cx="182359" cy="169333"/>
            </a:xfrm>
            <a:prstGeom prst="straightConnector1">
              <a:avLst/>
            </a:prstGeom>
            <a:solidFill>
              <a:schemeClr val="accent1"/>
            </a:solidFill>
            <a:ln w="9525" cap="flat" cmpd="sng" algn="ctr">
              <a:solidFill>
                <a:srgbClr val="800000"/>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Data Structures</a:t>
            </a:r>
            <a:endParaRPr lang="en-US" dirty="0"/>
          </a:p>
        </p:txBody>
      </p:sp>
      <p:sp>
        <p:nvSpPr>
          <p:cNvPr id="3" name="Content Placeholder 2"/>
          <p:cNvSpPr>
            <a:spLocks noGrp="1"/>
          </p:cNvSpPr>
          <p:nvPr>
            <p:ph idx="1"/>
          </p:nvPr>
        </p:nvSpPr>
        <p:spPr/>
        <p:txBody>
          <a:bodyPr/>
          <a:lstStyle/>
          <a:p>
            <a:r>
              <a:rPr lang="en-US" dirty="0" smtClean="0"/>
              <a:t>Arrays (Ch. 3.1)</a:t>
            </a:r>
          </a:p>
          <a:p>
            <a:r>
              <a:rPr lang="en-US" b="1" dirty="0" smtClean="0">
                <a:solidFill>
                  <a:srgbClr val="800000"/>
                </a:solidFill>
              </a:rPr>
              <a:t>Array Lists (Ch. 6.1)</a:t>
            </a:r>
          </a:p>
          <a:p>
            <a:r>
              <a:rPr lang="en-US" dirty="0" smtClean="0"/>
              <a:t>Stacks (Ch. 5.1)</a:t>
            </a:r>
          </a:p>
          <a:p>
            <a:r>
              <a:rPr lang="en-US" dirty="0" smtClean="0"/>
              <a:t>Queues (Ch. 5.2 – 5.2)</a:t>
            </a:r>
          </a:p>
          <a:p>
            <a:r>
              <a:rPr lang="en-US" dirty="0" smtClean="0"/>
              <a:t>Linked Lists (Ch. 3.2 – 3.3)</a:t>
            </a:r>
          </a:p>
        </p:txBody>
      </p:sp>
    </p:spTree>
    <p:extLst>
      <p:ext uri="{BB962C8B-B14F-4D97-AF65-F5344CB8AC3E}">
        <p14:creationId xmlns:p14="http://schemas.microsoft.com/office/powerpoint/2010/main" val="1004282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r>
              <a:rPr lang="en-US" dirty="0"/>
              <a:t>The</a:t>
            </a:r>
            <a:r>
              <a:rPr lang="en-US" dirty="0" smtClean="0"/>
              <a:t> Array List ADT </a:t>
            </a:r>
            <a:r>
              <a:rPr lang="en-US" dirty="0"/>
              <a:t>(</a:t>
            </a:r>
            <a:r>
              <a:rPr lang="en-US" dirty="0" smtClean="0"/>
              <a:t>§6.1</a:t>
            </a:r>
            <a:r>
              <a:rPr lang="en-US" dirty="0"/>
              <a:t>)</a:t>
            </a:r>
          </a:p>
        </p:txBody>
      </p:sp>
      <p:sp>
        <p:nvSpPr>
          <p:cNvPr id="38915" name="Rectangle 1027" descr="Rectangle: Click to edit Master text styles&#10;Second level&#10;Third level&#10;Fourth level&#10;Fifth level"/>
          <p:cNvSpPr>
            <a:spLocks noGrp="1" noChangeArrowheads="1"/>
          </p:cNvSpPr>
          <p:nvPr>
            <p:ph idx="1"/>
          </p:nvPr>
        </p:nvSpPr>
        <p:spPr/>
        <p:txBody>
          <a:bodyPr/>
          <a:lstStyle/>
          <a:p>
            <a:pPr>
              <a:lnSpc>
                <a:spcPct val="90000"/>
              </a:lnSpc>
            </a:pPr>
            <a:r>
              <a:rPr lang="en-US" dirty="0"/>
              <a:t>The</a:t>
            </a:r>
            <a:r>
              <a:rPr lang="en-US" dirty="0" smtClean="0"/>
              <a:t> </a:t>
            </a:r>
            <a:r>
              <a:rPr lang="en-US" dirty="0" smtClean="0">
                <a:solidFill>
                  <a:schemeClr val="tx2"/>
                </a:solidFill>
              </a:rPr>
              <a:t>Array List </a:t>
            </a:r>
            <a:r>
              <a:rPr lang="en-US" dirty="0" smtClean="0"/>
              <a:t>ADT </a:t>
            </a:r>
            <a:r>
              <a:rPr lang="en-US" dirty="0"/>
              <a:t>extends the notion of array by storing a sequence of arbitrary objects</a:t>
            </a:r>
          </a:p>
          <a:p>
            <a:pPr>
              <a:lnSpc>
                <a:spcPct val="90000"/>
              </a:lnSpc>
            </a:pPr>
            <a:r>
              <a:rPr lang="en-US" dirty="0"/>
              <a:t>An element can be accessed, </a:t>
            </a:r>
            <a:r>
              <a:rPr lang="en-US" dirty="0" smtClean="0"/>
              <a:t>modified, inserted </a:t>
            </a:r>
            <a:r>
              <a:rPr lang="en-US" dirty="0"/>
              <a:t>or removed by specifying its rank (number of elements preceding it)</a:t>
            </a:r>
          </a:p>
          <a:p>
            <a:pPr>
              <a:lnSpc>
                <a:spcPct val="90000"/>
              </a:lnSpc>
            </a:pPr>
            <a:r>
              <a:rPr lang="en-US" dirty="0"/>
              <a:t>An exception is thrown if an incorrect rank is specified (e.g., a negative rank)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457200" y="0"/>
            <a:ext cx="8229600" cy="566447"/>
          </a:xfrm>
        </p:spPr>
        <p:txBody>
          <a:bodyPr/>
          <a:lstStyle/>
          <a:p>
            <a:r>
              <a:rPr lang="en-US" dirty="0"/>
              <a:t>The</a:t>
            </a:r>
            <a:r>
              <a:rPr lang="en-US" dirty="0" smtClean="0"/>
              <a:t> Array List ADT</a:t>
            </a:r>
            <a:endParaRPr lang="en-US" dirty="0"/>
          </a:p>
        </p:txBody>
      </p:sp>
      <p:sp>
        <p:nvSpPr>
          <p:cNvPr id="38916" name="Rectangle 1028" descr="Rectangle: Click to edit Master text styles&#10;Second level&#10;Third level&#10;Fourth level&#10;Fifth level"/>
          <p:cNvSpPr>
            <a:spLocks noGrp="1" noChangeArrowheads="1"/>
          </p:cNvSpPr>
          <p:nvPr>
            <p:ph idx="1"/>
          </p:nvPr>
        </p:nvSpPr>
        <p:spPr>
          <a:xfrm>
            <a:off x="272815" y="593306"/>
            <a:ext cx="8413985" cy="4957054"/>
          </a:xfrm>
        </p:spPr>
        <p:txBody>
          <a:bodyPr/>
          <a:lstStyle/>
          <a:p>
            <a:pPr>
              <a:lnSpc>
                <a:spcPct val="90000"/>
              </a:lnSpc>
              <a:buNone/>
            </a:pPr>
            <a:r>
              <a:rPr lang="en-US" sz="1800" dirty="0">
                <a:solidFill>
                  <a:schemeClr val="accent2"/>
                </a:solidFill>
              </a:rPr>
              <a:t>/** </a:t>
            </a:r>
            <a:r>
              <a:rPr lang="en-US" sz="1800" dirty="0" smtClean="0">
                <a:solidFill>
                  <a:schemeClr val="accent2"/>
                </a:solidFill>
              </a:rPr>
              <a:t>Simplified version of </a:t>
            </a:r>
            <a:r>
              <a:rPr lang="en-US" sz="1800" dirty="0" err="1">
                <a:solidFill>
                  <a:schemeClr val="accent2"/>
                </a:solidFill>
              </a:rPr>
              <a:t>j</a:t>
            </a:r>
            <a:r>
              <a:rPr lang="en-US" sz="1800" dirty="0" err="1" smtClean="0">
                <a:solidFill>
                  <a:schemeClr val="accent2"/>
                </a:solidFill>
              </a:rPr>
              <a:t>ava.util.List</a:t>
            </a:r>
            <a:r>
              <a:rPr lang="en-US" sz="1800" dirty="0" smtClean="0">
                <a:solidFill>
                  <a:schemeClr val="accent2"/>
                </a:solidFill>
              </a:rPr>
              <a:t> *</a:t>
            </a:r>
            <a:r>
              <a:rPr lang="en-US" sz="1800" dirty="0">
                <a:solidFill>
                  <a:schemeClr val="accent2"/>
                </a:solidFill>
              </a:rPr>
              <a:t>/</a:t>
            </a:r>
          </a:p>
          <a:p>
            <a:pPr>
              <a:spcBef>
                <a:spcPts val="0"/>
              </a:spcBef>
              <a:buNone/>
            </a:pPr>
            <a:r>
              <a:rPr lang="en-US" sz="1800" b="1" dirty="0" smtClean="0"/>
              <a:t>public interface </a:t>
            </a:r>
            <a:r>
              <a:rPr lang="en-US" sz="1800" dirty="0" smtClean="0"/>
              <a:t>List&lt;E&gt; {</a:t>
            </a:r>
          </a:p>
          <a:p>
            <a:pPr>
              <a:spcBef>
                <a:spcPts val="0"/>
              </a:spcBef>
              <a:buNone/>
            </a:pPr>
            <a:endParaRPr lang="en-US" sz="1800" dirty="0" smtClean="0">
              <a:solidFill>
                <a:schemeClr val="accent2"/>
              </a:solidFill>
            </a:endParaRPr>
          </a:p>
          <a:p>
            <a:pPr>
              <a:spcBef>
                <a:spcPts val="0"/>
              </a:spcBef>
              <a:buNone/>
            </a:pPr>
            <a:r>
              <a:rPr lang="en-US" sz="1800" dirty="0" smtClean="0">
                <a:solidFill>
                  <a:schemeClr val="accent2"/>
                </a:solidFill>
              </a:rPr>
              <a:t>/** Returns the number of elements in this list */</a:t>
            </a:r>
          </a:p>
          <a:p>
            <a:pPr>
              <a:spcBef>
                <a:spcPts val="0"/>
              </a:spcBef>
              <a:buNone/>
            </a:pPr>
            <a:r>
              <a:rPr lang="en-US" sz="1800" b="1" dirty="0" smtClean="0"/>
              <a:t>public </a:t>
            </a:r>
            <a:r>
              <a:rPr lang="en-US" sz="1800" b="1" dirty="0" err="1" smtClean="0"/>
              <a:t>int</a:t>
            </a:r>
            <a:r>
              <a:rPr lang="en-US" sz="1800" b="1" dirty="0" smtClean="0"/>
              <a:t> </a:t>
            </a:r>
            <a:r>
              <a:rPr lang="en-US" sz="1800" dirty="0" smtClean="0"/>
              <a:t>size();</a:t>
            </a:r>
          </a:p>
          <a:p>
            <a:pPr>
              <a:spcBef>
                <a:spcPts val="0"/>
              </a:spcBef>
              <a:buNone/>
            </a:pPr>
            <a:endParaRPr lang="en-US" sz="1800" dirty="0" smtClean="0">
              <a:solidFill>
                <a:srgbClr val="254C00"/>
              </a:solidFill>
            </a:endParaRPr>
          </a:p>
          <a:p>
            <a:pPr>
              <a:spcBef>
                <a:spcPts val="0"/>
              </a:spcBef>
              <a:buNone/>
            </a:pPr>
            <a:r>
              <a:rPr lang="en-US" sz="1800" dirty="0" smtClean="0">
                <a:solidFill>
                  <a:srgbClr val="254C00"/>
                </a:solidFill>
              </a:rPr>
              <a:t>/** Returns whether the list is empty. */</a:t>
            </a:r>
          </a:p>
          <a:p>
            <a:pPr>
              <a:spcBef>
                <a:spcPts val="0"/>
              </a:spcBef>
              <a:buNone/>
            </a:pPr>
            <a:r>
              <a:rPr lang="en-US" sz="1800" b="1" dirty="0" smtClean="0"/>
              <a:t>public </a:t>
            </a:r>
            <a:r>
              <a:rPr lang="en-US" sz="1800" b="1" dirty="0" err="1" smtClean="0"/>
              <a:t>boolean</a:t>
            </a:r>
            <a:r>
              <a:rPr lang="en-US" sz="1800" b="1" dirty="0" smtClean="0"/>
              <a:t> </a:t>
            </a:r>
            <a:r>
              <a:rPr lang="en-US" sz="1800" dirty="0" err="1" smtClean="0"/>
              <a:t>isEmpty</a:t>
            </a:r>
            <a:r>
              <a:rPr lang="en-US" sz="1800" dirty="0" smtClean="0"/>
              <a:t>();</a:t>
            </a:r>
          </a:p>
          <a:p>
            <a:pPr>
              <a:spcBef>
                <a:spcPts val="0"/>
              </a:spcBef>
              <a:buNone/>
            </a:pPr>
            <a:endParaRPr lang="en-US" sz="1800" dirty="0" smtClean="0">
              <a:solidFill>
                <a:srgbClr val="254C00"/>
              </a:solidFill>
            </a:endParaRPr>
          </a:p>
          <a:p>
            <a:pPr>
              <a:spcBef>
                <a:spcPts val="0"/>
              </a:spcBef>
              <a:buNone/>
            </a:pPr>
            <a:r>
              <a:rPr lang="en-US" sz="1800" dirty="0" smtClean="0">
                <a:solidFill>
                  <a:srgbClr val="254C00"/>
                </a:solidFill>
              </a:rPr>
              <a:t>/** Inserts an element e to be at index I, shifting all elements after this. */</a:t>
            </a:r>
          </a:p>
          <a:p>
            <a:pPr>
              <a:spcBef>
                <a:spcPts val="0"/>
              </a:spcBef>
              <a:buNone/>
            </a:pPr>
            <a:r>
              <a:rPr lang="en-US" sz="1800" b="1" dirty="0" smtClean="0"/>
              <a:t>public void </a:t>
            </a:r>
            <a:r>
              <a:rPr lang="en-US" sz="1800" dirty="0" err="1" smtClean="0"/>
              <a:t>add(int</a:t>
            </a:r>
            <a:r>
              <a:rPr lang="en-US" sz="1800" dirty="0" smtClean="0"/>
              <a:t> I, E </a:t>
            </a:r>
            <a:r>
              <a:rPr lang="en-US" sz="1800" dirty="0" err="1" smtClean="0"/>
              <a:t>e</a:t>
            </a:r>
            <a:r>
              <a:rPr lang="en-US" sz="1800" dirty="0" smtClean="0"/>
              <a:t>) </a:t>
            </a:r>
            <a:r>
              <a:rPr lang="en-US" sz="1800" b="1" dirty="0" smtClean="0"/>
              <a:t>throws </a:t>
            </a:r>
            <a:r>
              <a:rPr lang="en-US" sz="1800" dirty="0" err="1" smtClean="0"/>
              <a:t>IndexOutOfBoundsException</a:t>
            </a:r>
            <a:r>
              <a:rPr lang="en-US" sz="1800" dirty="0" smtClean="0"/>
              <a:t>;</a:t>
            </a:r>
          </a:p>
          <a:p>
            <a:pPr>
              <a:spcBef>
                <a:spcPts val="0"/>
              </a:spcBef>
              <a:buNone/>
            </a:pPr>
            <a:endParaRPr lang="en-US" sz="1800" dirty="0" smtClean="0">
              <a:solidFill>
                <a:srgbClr val="254C00"/>
              </a:solidFill>
            </a:endParaRPr>
          </a:p>
          <a:p>
            <a:pPr>
              <a:spcBef>
                <a:spcPts val="0"/>
              </a:spcBef>
              <a:buNone/>
            </a:pPr>
            <a:r>
              <a:rPr lang="en-US" sz="1800" dirty="0" smtClean="0">
                <a:solidFill>
                  <a:srgbClr val="254C00"/>
                </a:solidFill>
              </a:rPr>
              <a:t>/** Returns the element at index I, without removing it. */</a:t>
            </a:r>
          </a:p>
          <a:p>
            <a:pPr>
              <a:spcBef>
                <a:spcPts val="0"/>
              </a:spcBef>
              <a:buNone/>
            </a:pPr>
            <a:r>
              <a:rPr lang="en-US" sz="1800" b="1" dirty="0" smtClean="0"/>
              <a:t>public</a:t>
            </a:r>
            <a:r>
              <a:rPr lang="en-US" sz="1800" dirty="0" smtClean="0"/>
              <a:t> E </a:t>
            </a:r>
            <a:r>
              <a:rPr lang="en-US" sz="1800" dirty="0" err="1" smtClean="0"/>
              <a:t>get(int</a:t>
            </a:r>
            <a:r>
              <a:rPr lang="en-US" sz="1800" dirty="0" smtClean="0"/>
              <a:t> </a:t>
            </a:r>
            <a:r>
              <a:rPr lang="en-US" sz="1800" dirty="0" err="1" smtClean="0"/>
              <a:t>i</a:t>
            </a:r>
            <a:r>
              <a:rPr lang="en-US" sz="1800" dirty="0" smtClean="0"/>
              <a:t>) </a:t>
            </a:r>
            <a:r>
              <a:rPr lang="en-US" sz="1800" b="1" dirty="0" smtClean="0"/>
              <a:t>throws </a:t>
            </a:r>
            <a:r>
              <a:rPr lang="en-US" sz="1800" dirty="0" err="1" smtClean="0"/>
              <a:t>IndexOutOfBoundsException</a:t>
            </a:r>
            <a:r>
              <a:rPr lang="en-US" sz="1800" dirty="0" smtClean="0"/>
              <a:t>;</a:t>
            </a:r>
          </a:p>
          <a:p>
            <a:pPr>
              <a:spcBef>
                <a:spcPts val="0"/>
              </a:spcBef>
              <a:buNone/>
            </a:pPr>
            <a:endParaRPr lang="en-US" sz="1800" dirty="0" smtClean="0">
              <a:solidFill>
                <a:srgbClr val="254C00"/>
              </a:solidFill>
            </a:endParaRPr>
          </a:p>
          <a:p>
            <a:pPr>
              <a:spcBef>
                <a:spcPts val="0"/>
              </a:spcBef>
              <a:buNone/>
            </a:pPr>
            <a:r>
              <a:rPr lang="en-US" sz="1800" dirty="0" smtClean="0">
                <a:solidFill>
                  <a:srgbClr val="254C00"/>
                </a:solidFill>
              </a:rPr>
              <a:t>/** Removes and returns the element at index I, shifting the elements after this. */</a:t>
            </a:r>
          </a:p>
          <a:p>
            <a:pPr>
              <a:spcBef>
                <a:spcPts val="0"/>
              </a:spcBef>
              <a:buNone/>
            </a:pPr>
            <a:r>
              <a:rPr lang="en-US" sz="1800" b="1" dirty="0" smtClean="0"/>
              <a:t>public </a:t>
            </a:r>
            <a:r>
              <a:rPr lang="en-US" sz="1800" dirty="0" smtClean="0"/>
              <a:t>E </a:t>
            </a:r>
            <a:r>
              <a:rPr lang="en-US" sz="1800" dirty="0" err="1" smtClean="0"/>
              <a:t>remove(int</a:t>
            </a:r>
            <a:r>
              <a:rPr lang="en-US" sz="1800" dirty="0" smtClean="0"/>
              <a:t> </a:t>
            </a:r>
            <a:r>
              <a:rPr lang="en-US" sz="1800" dirty="0" err="1" smtClean="0"/>
              <a:t>i</a:t>
            </a:r>
            <a:r>
              <a:rPr lang="en-US" sz="1800" dirty="0" smtClean="0"/>
              <a:t>) </a:t>
            </a:r>
            <a:r>
              <a:rPr lang="en-US" sz="1800" b="1" dirty="0" smtClean="0"/>
              <a:t>throws </a:t>
            </a:r>
            <a:r>
              <a:rPr lang="en-US" sz="1800" dirty="0" err="1" smtClean="0"/>
              <a:t>IndexOutOfBoundsException</a:t>
            </a:r>
            <a:r>
              <a:rPr lang="en-US" sz="1800" dirty="0" smtClean="0"/>
              <a:t>;</a:t>
            </a:r>
          </a:p>
          <a:p>
            <a:pPr>
              <a:spcBef>
                <a:spcPts val="0"/>
              </a:spcBef>
              <a:buNone/>
            </a:pPr>
            <a:endParaRPr lang="en-US" sz="1800" dirty="0" smtClean="0">
              <a:solidFill>
                <a:srgbClr val="254C00"/>
              </a:solidFill>
            </a:endParaRPr>
          </a:p>
          <a:p>
            <a:pPr>
              <a:spcBef>
                <a:spcPts val="0"/>
              </a:spcBef>
              <a:buNone/>
            </a:pPr>
            <a:r>
              <a:rPr lang="en-US" sz="1800" dirty="0" smtClean="0">
                <a:solidFill>
                  <a:srgbClr val="254C00"/>
                </a:solidFill>
              </a:rPr>
              <a:t>/** Replaces the element at index I with e, returning the previous element at </a:t>
            </a:r>
            <a:r>
              <a:rPr lang="en-US" sz="1800" dirty="0" err="1" smtClean="0">
                <a:solidFill>
                  <a:srgbClr val="254C00"/>
                </a:solidFill>
              </a:rPr>
              <a:t>i</a:t>
            </a:r>
            <a:r>
              <a:rPr lang="en-US" sz="1800" dirty="0" smtClean="0">
                <a:solidFill>
                  <a:srgbClr val="254C00"/>
                </a:solidFill>
              </a:rPr>
              <a:t>. */</a:t>
            </a:r>
          </a:p>
          <a:p>
            <a:pPr>
              <a:spcBef>
                <a:spcPts val="0"/>
              </a:spcBef>
              <a:buNone/>
            </a:pPr>
            <a:r>
              <a:rPr lang="en-US" sz="1800" b="1" dirty="0" smtClean="0"/>
              <a:t>public </a:t>
            </a:r>
            <a:r>
              <a:rPr lang="en-US" sz="1800" dirty="0" smtClean="0"/>
              <a:t>E </a:t>
            </a:r>
            <a:r>
              <a:rPr lang="en-US" sz="1800" dirty="0" err="1" smtClean="0"/>
              <a:t>set(int</a:t>
            </a:r>
            <a:r>
              <a:rPr lang="en-US" sz="1800" dirty="0" smtClean="0"/>
              <a:t> I, E </a:t>
            </a:r>
            <a:r>
              <a:rPr lang="en-US" sz="1800" dirty="0" err="1" smtClean="0"/>
              <a:t>e</a:t>
            </a:r>
            <a:r>
              <a:rPr lang="en-US" sz="1800" dirty="0" smtClean="0"/>
              <a:t>) </a:t>
            </a:r>
            <a:r>
              <a:rPr lang="en-US" sz="1800" b="1" dirty="0" smtClean="0"/>
              <a:t>throws </a:t>
            </a:r>
            <a:r>
              <a:rPr lang="en-US" sz="1800" dirty="0" err="1" smtClean="0"/>
              <a:t>IndexOutOfBoundsException</a:t>
            </a:r>
            <a:r>
              <a:rPr lang="en-US" sz="1800" dirty="0" smtClean="0"/>
              <a:t>;</a:t>
            </a:r>
          </a:p>
          <a:p>
            <a:pPr>
              <a:spcBef>
                <a:spcPts val="0"/>
              </a:spcBef>
              <a:buNone/>
            </a:pPr>
            <a:r>
              <a:rPr lang="en-US" sz="1800" dirty="0" smtClean="0"/>
              <a: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6">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6">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6">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6">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916">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6">
                                            <p:txEl>
                                              <p:pRg st="15" end="1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16">
                                            <p:txEl>
                                              <p:pRg st="16" end="1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916">
                                            <p:txEl>
                                              <p:pRg st="18" end="1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91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A Simple Array</a:t>
            </a:r>
            <a:r>
              <a:rPr lang="en-US" dirty="0"/>
              <a:t>-based</a:t>
            </a:r>
            <a:r>
              <a:rPr lang="en-US" dirty="0" smtClean="0"/>
              <a:t> Implementation</a:t>
            </a:r>
            <a:endParaRPr lang="en-US" dirty="0"/>
          </a:p>
        </p:txBody>
      </p:sp>
      <p:sp>
        <p:nvSpPr>
          <p:cNvPr id="40963" name="Rectangle 3" descr="Rectangle: Click to edit Master text styles&#10;Second level&#10;Third level&#10;Fourth level&#10;Fifth level"/>
          <p:cNvSpPr>
            <a:spLocks noGrp="1" noChangeArrowheads="1"/>
          </p:cNvSpPr>
          <p:nvPr>
            <p:ph type="body" sz="half" idx="1"/>
          </p:nvPr>
        </p:nvSpPr>
        <p:spPr>
          <a:xfrm>
            <a:off x="838200" y="1752600"/>
            <a:ext cx="7467600" cy="1905000"/>
          </a:xfrm>
        </p:spPr>
        <p:txBody>
          <a:bodyPr/>
          <a:lstStyle/>
          <a:p>
            <a:pPr>
              <a:lnSpc>
                <a:spcPct val="90000"/>
              </a:lnSpc>
            </a:pPr>
            <a:r>
              <a:rPr lang="en-US" sz="2400" dirty="0"/>
              <a:t>Use an array </a:t>
            </a:r>
            <a:r>
              <a:rPr lang="en-US" sz="2400" b="1" i="1" dirty="0">
                <a:latin typeface="Times New Roman" pitchFamily="33" charset="0"/>
              </a:rPr>
              <a:t>V</a:t>
            </a:r>
            <a:r>
              <a:rPr lang="en-US" sz="2400" dirty="0"/>
              <a:t> of size </a:t>
            </a:r>
            <a:r>
              <a:rPr lang="en-US" sz="2400" b="1" i="1" dirty="0">
                <a:latin typeface="Times New Roman" pitchFamily="33" charset="0"/>
              </a:rPr>
              <a:t>N</a:t>
            </a:r>
            <a:endParaRPr lang="en-US" sz="2400" dirty="0"/>
          </a:p>
          <a:p>
            <a:pPr>
              <a:lnSpc>
                <a:spcPct val="90000"/>
              </a:lnSpc>
            </a:pPr>
            <a:r>
              <a:rPr lang="en-US" sz="2400" dirty="0"/>
              <a:t>A variable </a:t>
            </a:r>
            <a:r>
              <a:rPr lang="en-US" sz="2400" b="1" i="1" dirty="0" err="1">
                <a:latin typeface="Times New Roman" pitchFamily="33" charset="0"/>
              </a:rPr>
              <a:t>n</a:t>
            </a:r>
            <a:r>
              <a:rPr lang="en-US" sz="2400" dirty="0"/>
              <a:t> keeps track of the size of the</a:t>
            </a:r>
            <a:r>
              <a:rPr lang="en-US" sz="2400" dirty="0" smtClean="0"/>
              <a:t> array list (</a:t>
            </a:r>
            <a:r>
              <a:rPr lang="en-US" sz="2400" dirty="0"/>
              <a:t>number of elements stored)</a:t>
            </a:r>
          </a:p>
          <a:p>
            <a:pPr>
              <a:lnSpc>
                <a:spcPct val="90000"/>
              </a:lnSpc>
            </a:pPr>
            <a:r>
              <a:rPr lang="en-US" sz="2400" dirty="0"/>
              <a:t>Operation</a:t>
            </a:r>
            <a:r>
              <a:rPr lang="en-US" sz="2400" dirty="0" smtClean="0"/>
              <a:t> </a:t>
            </a:r>
            <a:r>
              <a:rPr lang="en-US" sz="2400" b="1" i="1" dirty="0" err="1" smtClean="0">
                <a:solidFill>
                  <a:schemeClr val="tx2"/>
                </a:solidFill>
              </a:rPr>
              <a:t>get</a:t>
            </a:r>
            <a:r>
              <a:rPr lang="en-US" sz="2400" dirty="0" err="1" smtClean="0"/>
              <a:t>(</a:t>
            </a:r>
            <a:r>
              <a:rPr lang="en-US" sz="2400" b="1" i="1" dirty="0" err="1">
                <a:latin typeface="Times New Roman" pitchFamily="33" charset="0"/>
              </a:rPr>
              <a:t>r</a:t>
            </a:r>
            <a:r>
              <a:rPr lang="en-US" sz="2400" dirty="0"/>
              <a:t>) is implemented in </a:t>
            </a:r>
            <a:r>
              <a:rPr lang="en-US" sz="2400" b="1" i="1" dirty="0">
                <a:latin typeface="Times New Roman" pitchFamily="33" charset="0"/>
              </a:rPr>
              <a:t>O</a:t>
            </a:r>
            <a:r>
              <a:rPr lang="en-US" sz="2400" dirty="0">
                <a:latin typeface="Times New Roman" pitchFamily="33" charset="0"/>
              </a:rPr>
              <a:t>(1)</a:t>
            </a:r>
            <a:r>
              <a:rPr lang="en-US" sz="2400" dirty="0"/>
              <a:t> time by returning </a:t>
            </a:r>
            <a:r>
              <a:rPr lang="en-US" sz="2400" b="1" i="1" dirty="0" err="1">
                <a:latin typeface="Times New Roman" pitchFamily="33" charset="0"/>
              </a:rPr>
              <a:t>V</a:t>
            </a:r>
            <a:r>
              <a:rPr lang="en-US" sz="2400" dirty="0" err="1">
                <a:latin typeface="Times New Roman" pitchFamily="33" charset="0"/>
              </a:rPr>
              <a:t>[</a:t>
            </a:r>
            <a:r>
              <a:rPr lang="en-US" sz="2400" b="1" i="1" dirty="0" err="1">
                <a:latin typeface="Times New Roman" pitchFamily="33" charset="0"/>
              </a:rPr>
              <a:t>r</a:t>
            </a:r>
            <a:r>
              <a:rPr lang="en-US" sz="2400" dirty="0">
                <a:latin typeface="Times New Roman" pitchFamily="33" charset="0"/>
              </a:rPr>
              <a:t>]</a:t>
            </a:r>
          </a:p>
        </p:txBody>
      </p:sp>
      <p:sp>
        <p:nvSpPr>
          <p:cNvPr id="41018" name="Rectangle 58"/>
          <p:cNvSpPr>
            <a:spLocks noChangeArrowheads="1"/>
          </p:cNvSpPr>
          <p:nvPr/>
        </p:nvSpPr>
        <p:spPr bwMode="auto">
          <a:xfrm>
            <a:off x="1524000" y="4495800"/>
            <a:ext cx="296863"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V</a:t>
            </a:r>
            <a:endParaRPr lang="en-US" b="1">
              <a:solidFill>
                <a:schemeClr val="accent2"/>
              </a:solidFill>
            </a:endParaRPr>
          </a:p>
        </p:txBody>
      </p:sp>
      <p:sp>
        <p:nvSpPr>
          <p:cNvPr id="41019" name="Rectangle 59"/>
          <p:cNvSpPr>
            <a:spLocks noChangeArrowheads="1"/>
          </p:cNvSpPr>
          <p:nvPr/>
        </p:nvSpPr>
        <p:spPr bwMode="auto">
          <a:xfrm>
            <a:off x="2057400" y="48847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0</a:t>
            </a:r>
            <a:endParaRPr lang="en-US">
              <a:solidFill>
                <a:schemeClr val="accent2"/>
              </a:solidFill>
            </a:endParaRPr>
          </a:p>
        </p:txBody>
      </p:sp>
      <p:sp>
        <p:nvSpPr>
          <p:cNvPr id="41020" name="Rectangle 60"/>
          <p:cNvSpPr>
            <a:spLocks noChangeArrowheads="1"/>
          </p:cNvSpPr>
          <p:nvPr/>
        </p:nvSpPr>
        <p:spPr bwMode="auto">
          <a:xfrm>
            <a:off x="2362200" y="48847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1</a:t>
            </a:r>
            <a:endParaRPr lang="en-US">
              <a:solidFill>
                <a:schemeClr val="accent2"/>
              </a:solidFill>
            </a:endParaRPr>
          </a:p>
        </p:txBody>
      </p:sp>
      <p:sp>
        <p:nvSpPr>
          <p:cNvPr id="41021" name="Rectangle 61"/>
          <p:cNvSpPr>
            <a:spLocks noChangeArrowheads="1"/>
          </p:cNvSpPr>
          <p:nvPr/>
        </p:nvSpPr>
        <p:spPr bwMode="auto">
          <a:xfrm>
            <a:off x="2667000" y="48847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2</a:t>
            </a:r>
            <a:endParaRPr lang="en-US">
              <a:solidFill>
                <a:schemeClr val="accent2"/>
              </a:solidFill>
            </a:endParaRPr>
          </a:p>
        </p:txBody>
      </p:sp>
      <p:sp>
        <p:nvSpPr>
          <p:cNvPr id="41025" name="Rectangle 65"/>
          <p:cNvSpPr>
            <a:spLocks noChangeArrowheads="1"/>
          </p:cNvSpPr>
          <p:nvPr/>
        </p:nvSpPr>
        <p:spPr bwMode="auto">
          <a:xfrm>
            <a:off x="5334000" y="4884738"/>
            <a:ext cx="282575"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n</a:t>
            </a:r>
            <a:endParaRPr lang="en-US" b="1">
              <a:solidFill>
                <a:schemeClr val="accent2"/>
              </a:solidFill>
            </a:endParaRPr>
          </a:p>
        </p:txBody>
      </p:sp>
      <p:sp>
        <p:nvSpPr>
          <p:cNvPr id="41042" name="Rectangle 82"/>
          <p:cNvSpPr>
            <a:spLocks noChangeArrowheads="1"/>
          </p:cNvSpPr>
          <p:nvPr/>
        </p:nvSpPr>
        <p:spPr bwMode="auto">
          <a:xfrm>
            <a:off x="19812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41043" name="Rectangle 83"/>
          <p:cNvSpPr>
            <a:spLocks noChangeArrowheads="1"/>
          </p:cNvSpPr>
          <p:nvPr/>
        </p:nvSpPr>
        <p:spPr bwMode="auto">
          <a:xfrm>
            <a:off x="22860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44" name="Rectangle 84"/>
          <p:cNvSpPr>
            <a:spLocks noChangeArrowheads="1"/>
          </p:cNvSpPr>
          <p:nvPr/>
        </p:nvSpPr>
        <p:spPr bwMode="auto">
          <a:xfrm>
            <a:off x="25908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45" name="Rectangle 85"/>
          <p:cNvSpPr>
            <a:spLocks noChangeArrowheads="1"/>
          </p:cNvSpPr>
          <p:nvPr/>
        </p:nvSpPr>
        <p:spPr bwMode="auto">
          <a:xfrm>
            <a:off x="28956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46" name="Rectangle 86"/>
          <p:cNvSpPr>
            <a:spLocks noChangeArrowheads="1"/>
          </p:cNvSpPr>
          <p:nvPr/>
        </p:nvSpPr>
        <p:spPr bwMode="auto">
          <a:xfrm>
            <a:off x="32004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47" name="Rectangle 87"/>
          <p:cNvSpPr>
            <a:spLocks noChangeArrowheads="1"/>
          </p:cNvSpPr>
          <p:nvPr/>
        </p:nvSpPr>
        <p:spPr bwMode="auto">
          <a:xfrm>
            <a:off x="35052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48" name="Rectangle 88"/>
          <p:cNvSpPr>
            <a:spLocks noChangeArrowheads="1"/>
          </p:cNvSpPr>
          <p:nvPr/>
        </p:nvSpPr>
        <p:spPr bwMode="auto">
          <a:xfrm>
            <a:off x="3810000" y="4572000"/>
            <a:ext cx="304800" cy="304800"/>
          </a:xfrm>
          <a:prstGeom prst="rect">
            <a:avLst/>
          </a:prstGeom>
          <a:solidFill>
            <a:schemeClr val="bg2"/>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41049" name="Rectangle 89"/>
          <p:cNvSpPr>
            <a:spLocks noChangeArrowheads="1"/>
          </p:cNvSpPr>
          <p:nvPr/>
        </p:nvSpPr>
        <p:spPr bwMode="auto">
          <a:xfrm>
            <a:off x="41148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0" name="Rectangle 90"/>
          <p:cNvSpPr>
            <a:spLocks noChangeArrowheads="1"/>
          </p:cNvSpPr>
          <p:nvPr/>
        </p:nvSpPr>
        <p:spPr bwMode="auto">
          <a:xfrm>
            <a:off x="44196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1" name="Rectangle 91"/>
          <p:cNvSpPr>
            <a:spLocks noChangeArrowheads="1"/>
          </p:cNvSpPr>
          <p:nvPr/>
        </p:nvSpPr>
        <p:spPr bwMode="auto">
          <a:xfrm>
            <a:off x="47244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2" name="Rectangle 92"/>
          <p:cNvSpPr>
            <a:spLocks noChangeArrowheads="1"/>
          </p:cNvSpPr>
          <p:nvPr/>
        </p:nvSpPr>
        <p:spPr bwMode="auto">
          <a:xfrm>
            <a:off x="50292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3" name="Rectangle 93"/>
          <p:cNvSpPr>
            <a:spLocks noChangeArrowheads="1"/>
          </p:cNvSpPr>
          <p:nvPr/>
        </p:nvSpPr>
        <p:spPr bwMode="auto">
          <a:xfrm>
            <a:off x="53340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4" name="Rectangle 94"/>
          <p:cNvSpPr>
            <a:spLocks noChangeArrowheads="1"/>
          </p:cNvSpPr>
          <p:nvPr/>
        </p:nvSpPr>
        <p:spPr bwMode="auto">
          <a:xfrm>
            <a:off x="56388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5" name="Rectangle 95"/>
          <p:cNvSpPr>
            <a:spLocks noChangeArrowheads="1"/>
          </p:cNvSpPr>
          <p:nvPr/>
        </p:nvSpPr>
        <p:spPr bwMode="auto">
          <a:xfrm>
            <a:off x="59436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6" name="Rectangle 96"/>
          <p:cNvSpPr>
            <a:spLocks noChangeArrowheads="1"/>
          </p:cNvSpPr>
          <p:nvPr/>
        </p:nvSpPr>
        <p:spPr bwMode="auto">
          <a:xfrm>
            <a:off x="62484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7" name="Rectangle 97"/>
          <p:cNvSpPr>
            <a:spLocks noChangeArrowheads="1"/>
          </p:cNvSpPr>
          <p:nvPr/>
        </p:nvSpPr>
        <p:spPr bwMode="auto">
          <a:xfrm>
            <a:off x="65532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8" name="Rectangle 98"/>
          <p:cNvSpPr>
            <a:spLocks noChangeArrowheads="1"/>
          </p:cNvSpPr>
          <p:nvPr/>
        </p:nvSpPr>
        <p:spPr bwMode="auto">
          <a:xfrm>
            <a:off x="68580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90" name="Rectangle 130"/>
          <p:cNvSpPr>
            <a:spLocks noChangeArrowheads="1"/>
          </p:cNvSpPr>
          <p:nvPr/>
        </p:nvSpPr>
        <p:spPr bwMode="auto">
          <a:xfrm>
            <a:off x="3810000" y="4892675"/>
            <a:ext cx="282575"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r</a:t>
            </a:r>
            <a:endParaRPr lang="en-US" b="1">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Our goal in this lecture is to</a:t>
            </a:r>
          </a:p>
          <a:p>
            <a:pPr lvl="1"/>
            <a:r>
              <a:rPr lang="en-US" dirty="0" smtClean="0"/>
              <a:t>Review the basic linear data structures</a:t>
            </a:r>
          </a:p>
          <a:p>
            <a:pPr lvl="1"/>
            <a:r>
              <a:rPr lang="en-US" dirty="0" smtClean="0"/>
              <a:t>Demonstrate how each can be defined as an Abstract Data Type (ADT)</a:t>
            </a:r>
          </a:p>
          <a:p>
            <a:pPr lvl="1"/>
            <a:r>
              <a:rPr lang="en-US" dirty="0" smtClean="0"/>
              <a:t>Demonstrate how each of these ADTs can be specified as a Java interface.</a:t>
            </a:r>
          </a:p>
          <a:p>
            <a:pPr lvl="1"/>
            <a:r>
              <a:rPr lang="en-US" dirty="0" smtClean="0"/>
              <a:t>Outline the algorithms for creating, accessing and modifying each data structure</a:t>
            </a:r>
          </a:p>
          <a:p>
            <a:pPr lvl="1"/>
            <a:r>
              <a:rPr lang="en-US" dirty="0" smtClean="0"/>
              <a:t>Analyze the running time of these operations</a:t>
            </a:r>
          </a:p>
          <a:p>
            <a:pPr lvl="1"/>
            <a:r>
              <a:rPr lang="en-US" dirty="0" smtClean="0"/>
              <a:t>Identify particular applications for which each data structure would be suited.</a:t>
            </a:r>
          </a:p>
        </p:txBody>
      </p:sp>
    </p:spTree>
    <p:extLst>
      <p:ext uri="{BB962C8B-B14F-4D97-AF65-F5344CB8AC3E}">
        <p14:creationId xmlns:p14="http://schemas.microsoft.com/office/powerpoint/2010/main" val="3337314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Insertion</a:t>
            </a:r>
          </a:p>
        </p:txBody>
      </p:sp>
      <p:sp>
        <p:nvSpPr>
          <p:cNvPr id="60419" name="Rectangle 3" descr="Rectangle: Click to edit Master text styles&#10;Second level&#10;Third level&#10;Fourth level&#10;Fifth level"/>
          <p:cNvSpPr>
            <a:spLocks noGrp="1" noChangeArrowheads="1"/>
          </p:cNvSpPr>
          <p:nvPr>
            <p:ph type="body" idx="1"/>
          </p:nvPr>
        </p:nvSpPr>
        <p:spPr>
          <a:xfrm>
            <a:off x="914400" y="1676400"/>
            <a:ext cx="7239000" cy="1524000"/>
          </a:xfrm>
        </p:spPr>
        <p:txBody>
          <a:bodyPr/>
          <a:lstStyle/>
          <a:p>
            <a:pPr>
              <a:lnSpc>
                <a:spcPct val="90000"/>
              </a:lnSpc>
            </a:pPr>
            <a:r>
              <a:rPr lang="en-US" sz="2400" dirty="0"/>
              <a:t>In operation</a:t>
            </a:r>
            <a:r>
              <a:rPr lang="en-US" sz="2400" dirty="0" smtClean="0"/>
              <a:t> </a:t>
            </a:r>
            <a:r>
              <a:rPr lang="en-US" sz="2400" b="1" i="1" dirty="0" err="1" smtClean="0">
                <a:solidFill>
                  <a:schemeClr val="tx2"/>
                </a:solidFill>
              </a:rPr>
              <a:t>add</a:t>
            </a:r>
            <a:r>
              <a:rPr lang="en-US" sz="2400" dirty="0" err="1" smtClean="0"/>
              <a:t>(</a:t>
            </a:r>
            <a:r>
              <a:rPr lang="en-US" sz="2400" b="1" i="1" dirty="0" err="1" smtClean="0">
                <a:latin typeface="Times New Roman" pitchFamily="33" charset="0"/>
              </a:rPr>
              <a:t>o</a:t>
            </a:r>
            <a:r>
              <a:rPr lang="en-US" sz="2400" b="1" i="1" dirty="0" smtClean="0">
                <a:latin typeface="Times New Roman" pitchFamily="33" charset="0"/>
              </a:rPr>
              <a:t>, </a:t>
            </a:r>
            <a:r>
              <a:rPr lang="en-US" sz="2400" b="1" i="1" dirty="0" err="1" smtClean="0">
                <a:latin typeface="Times New Roman" pitchFamily="33" charset="0"/>
              </a:rPr>
              <a:t>r</a:t>
            </a:r>
            <a:r>
              <a:rPr lang="en-US" sz="2400" dirty="0" smtClean="0"/>
              <a:t>)</a:t>
            </a:r>
            <a:r>
              <a:rPr lang="en-US" sz="2400" dirty="0"/>
              <a:t>, we need to make room for the new element by shifting forward the </a:t>
            </a:r>
            <a:r>
              <a:rPr lang="en-US" sz="2400" b="1" i="1" dirty="0" err="1">
                <a:latin typeface="Times New Roman" pitchFamily="33" charset="0"/>
              </a:rPr>
              <a:t>n</a:t>
            </a:r>
            <a:r>
              <a:rPr lang="en-US" sz="2400" b="1" i="1" dirty="0">
                <a:latin typeface="Times New Roman" pitchFamily="33" charset="0"/>
              </a:rPr>
              <a:t> </a:t>
            </a:r>
            <a:r>
              <a:rPr lang="en-US" sz="2400" dirty="0">
                <a:latin typeface="Symbol" pitchFamily="33" charset="2"/>
              </a:rPr>
              <a:t>-</a:t>
            </a:r>
            <a:r>
              <a:rPr lang="en-US" sz="2400" b="1" i="1" dirty="0">
                <a:latin typeface="Times New Roman" pitchFamily="33" charset="0"/>
              </a:rPr>
              <a:t> </a:t>
            </a:r>
            <a:r>
              <a:rPr lang="en-US" sz="2400" b="1" i="1" dirty="0" err="1">
                <a:latin typeface="Times New Roman" pitchFamily="33" charset="0"/>
              </a:rPr>
              <a:t>r</a:t>
            </a:r>
            <a:r>
              <a:rPr lang="en-US" sz="2400" dirty="0"/>
              <a:t> elements </a:t>
            </a:r>
            <a:r>
              <a:rPr lang="en-US" sz="2400" b="1" i="1" dirty="0" err="1">
                <a:latin typeface="Times New Roman" pitchFamily="33" charset="0"/>
              </a:rPr>
              <a:t>V</a:t>
            </a:r>
            <a:r>
              <a:rPr lang="en-US" sz="2400" dirty="0" err="1">
                <a:latin typeface="Times New Roman" pitchFamily="33" charset="0"/>
              </a:rPr>
              <a:t>[</a:t>
            </a:r>
            <a:r>
              <a:rPr lang="en-US" sz="2400" b="1" i="1" dirty="0" err="1">
                <a:latin typeface="Times New Roman" pitchFamily="33" charset="0"/>
              </a:rPr>
              <a:t>r</a:t>
            </a:r>
            <a:r>
              <a:rPr lang="en-US" sz="2400" dirty="0">
                <a:latin typeface="Times New Roman" pitchFamily="33" charset="0"/>
              </a:rPr>
              <a:t>], …, </a:t>
            </a:r>
            <a:r>
              <a:rPr lang="en-US" sz="2400" b="1" i="1" dirty="0" err="1">
                <a:latin typeface="Times New Roman" pitchFamily="33" charset="0"/>
              </a:rPr>
              <a:t>V</a:t>
            </a:r>
            <a:r>
              <a:rPr lang="en-US" sz="2400" dirty="0" err="1">
                <a:latin typeface="Times New Roman" pitchFamily="33" charset="0"/>
              </a:rPr>
              <a:t>[</a:t>
            </a:r>
            <a:r>
              <a:rPr lang="en-US" sz="2400" b="1" i="1" dirty="0" err="1">
                <a:latin typeface="Times New Roman" pitchFamily="33" charset="0"/>
              </a:rPr>
              <a:t>n</a:t>
            </a:r>
            <a:r>
              <a:rPr lang="en-US" sz="2400" b="1" i="1" dirty="0">
                <a:latin typeface="Times New Roman" pitchFamily="33" charset="0"/>
              </a:rPr>
              <a:t> </a:t>
            </a:r>
            <a:r>
              <a:rPr lang="en-US" sz="2400" dirty="0">
                <a:latin typeface="Symbol" pitchFamily="33" charset="2"/>
              </a:rPr>
              <a:t>-</a:t>
            </a:r>
            <a:r>
              <a:rPr lang="en-US" sz="2400" b="1" i="1" dirty="0">
                <a:latin typeface="Times New Roman" pitchFamily="33" charset="0"/>
              </a:rPr>
              <a:t> </a:t>
            </a:r>
            <a:r>
              <a:rPr lang="en-US" sz="2400" dirty="0">
                <a:latin typeface="Times New Roman" pitchFamily="33" charset="0"/>
              </a:rPr>
              <a:t>1]</a:t>
            </a:r>
          </a:p>
          <a:p>
            <a:pPr>
              <a:lnSpc>
                <a:spcPct val="90000"/>
              </a:lnSpc>
            </a:pPr>
            <a:r>
              <a:rPr lang="en-US" sz="2400" dirty="0"/>
              <a:t>In the worst case (</a:t>
            </a:r>
            <a:r>
              <a:rPr lang="en-US" sz="2400" b="1" i="1" dirty="0" err="1">
                <a:latin typeface="Times New Roman" pitchFamily="33" charset="0"/>
              </a:rPr>
              <a:t>r</a:t>
            </a:r>
            <a:r>
              <a:rPr lang="en-US" sz="2400" b="1" i="1" dirty="0">
                <a:latin typeface="Times New Roman" pitchFamily="33" charset="0"/>
              </a:rPr>
              <a:t> </a:t>
            </a:r>
            <a:r>
              <a:rPr lang="en-US" sz="2400" dirty="0">
                <a:latin typeface="Symbol" pitchFamily="33" charset="2"/>
              </a:rPr>
              <a:t>=</a:t>
            </a:r>
            <a:r>
              <a:rPr lang="en-US" sz="2400" b="1" i="1" dirty="0">
                <a:latin typeface="Times New Roman" pitchFamily="33" charset="0"/>
              </a:rPr>
              <a:t> </a:t>
            </a:r>
            <a:r>
              <a:rPr lang="en-US" sz="2400" dirty="0">
                <a:latin typeface="Times New Roman" pitchFamily="33" charset="0"/>
              </a:rPr>
              <a:t>0</a:t>
            </a:r>
            <a:r>
              <a:rPr lang="en-US" sz="2400" dirty="0"/>
              <a:t>), this takes </a:t>
            </a:r>
            <a:r>
              <a:rPr lang="en-US" sz="2400" b="1" i="1" dirty="0" err="1">
                <a:latin typeface="Times New Roman" pitchFamily="33" charset="0"/>
              </a:rPr>
              <a:t>O</a:t>
            </a:r>
            <a:r>
              <a:rPr lang="en-US" sz="2400" dirty="0" err="1">
                <a:latin typeface="Times New Roman" pitchFamily="33" charset="0"/>
              </a:rPr>
              <a:t>(</a:t>
            </a:r>
            <a:r>
              <a:rPr lang="en-US" sz="2400" b="1" i="1" dirty="0" err="1">
                <a:latin typeface="Times New Roman" pitchFamily="33" charset="0"/>
              </a:rPr>
              <a:t>n</a:t>
            </a:r>
            <a:r>
              <a:rPr lang="en-US" sz="2400" dirty="0">
                <a:latin typeface="Times New Roman" pitchFamily="33" charset="0"/>
              </a:rPr>
              <a:t>)</a:t>
            </a:r>
            <a:r>
              <a:rPr lang="en-US" sz="2400" dirty="0"/>
              <a:t> time</a:t>
            </a:r>
          </a:p>
        </p:txBody>
      </p:sp>
      <p:sp>
        <p:nvSpPr>
          <p:cNvPr id="60471" name="Rectangle 55"/>
          <p:cNvSpPr>
            <a:spLocks noChangeArrowheads="1"/>
          </p:cNvSpPr>
          <p:nvPr/>
        </p:nvSpPr>
        <p:spPr bwMode="auto">
          <a:xfrm>
            <a:off x="1981200" y="3581400"/>
            <a:ext cx="296863"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V</a:t>
            </a:r>
            <a:endParaRPr lang="en-US" b="1">
              <a:solidFill>
                <a:schemeClr val="accent2"/>
              </a:solidFill>
            </a:endParaRPr>
          </a:p>
        </p:txBody>
      </p:sp>
      <p:sp>
        <p:nvSpPr>
          <p:cNvPr id="60472" name="Rectangle 56"/>
          <p:cNvSpPr>
            <a:spLocks noChangeArrowheads="1"/>
          </p:cNvSpPr>
          <p:nvPr/>
        </p:nvSpPr>
        <p:spPr bwMode="auto">
          <a:xfrm>
            <a:off x="2514600" y="39703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0</a:t>
            </a:r>
            <a:endParaRPr lang="en-US">
              <a:solidFill>
                <a:schemeClr val="accent2"/>
              </a:solidFill>
            </a:endParaRPr>
          </a:p>
        </p:txBody>
      </p:sp>
      <p:sp>
        <p:nvSpPr>
          <p:cNvPr id="60473" name="Rectangle 57"/>
          <p:cNvSpPr>
            <a:spLocks noChangeArrowheads="1"/>
          </p:cNvSpPr>
          <p:nvPr/>
        </p:nvSpPr>
        <p:spPr bwMode="auto">
          <a:xfrm>
            <a:off x="2819400" y="39703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1</a:t>
            </a:r>
            <a:endParaRPr lang="en-US">
              <a:solidFill>
                <a:schemeClr val="accent2"/>
              </a:solidFill>
            </a:endParaRPr>
          </a:p>
        </p:txBody>
      </p:sp>
      <p:sp>
        <p:nvSpPr>
          <p:cNvPr id="60474" name="Rectangle 58"/>
          <p:cNvSpPr>
            <a:spLocks noChangeArrowheads="1"/>
          </p:cNvSpPr>
          <p:nvPr/>
        </p:nvSpPr>
        <p:spPr bwMode="auto">
          <a:xfrm>
            <a:off x="3124200" y="39703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2</a:t>
            </a:r>
            <a:endParaRPr lang="en-US">
              <a:solidFill>
                <a:schemeClr val="accent2"/>
              </a:solidFill>
            </a:endParaRPr>
          </a:p>
        </p:txBody>
      </p:sp>
      <p:sp>
        <p:nvSpPr>
          <p:cNvPr id="60475" name="Rectangle 59"/>
          <p:cNvSpPr>
            <a:spLocks noChangeArrowheads="1"/>
          </p:cNvSpPr>
          <p:nvPr/>
        </p:nvSpPr>
        <p:spPr bwMode="auto">
          <a:xfrm>
            <a:off x="5791200" y="3970338"/>
            <a:ext cx="282575"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n</a:t>
            </a:r>
            <a:endParaRPr lang="en-US" b="1">
              <a:solidFill>
                <a:schemeClr val="accent2"/>
              </a:solidFill>
            </a:endParaRPr>
          </a:p>
        </p:txBody>
      </p:sp>
      <p:sp>
        <p:nvSpPr>
          <p:cNvPr id="60476" name="Rectangle 60"/>
          <p:cNvSpPr>
            <a:spLocks noChangeArrowheads="1"/>
          </p:cNvSpPr>
          <p:nvPr/>
        </p:nvSpPr>
        <p:spPr bwMode="auto">
          <a:xfrm>
            <a:off x="2438400" y="36576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0477" name="Rectangle 61"/>
          <p:cNvSpPr>
            <a:spLocks noChangeArrowheads="1"/>
          </p:cNvSpPr>
          <p:nvPr/>
        </p:nvSpPr>
        <p:spPr bwMode="auto">
          <a:xfrm>
            <a:off x="2743200" y="36576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78" name="Rectangle 62"/>
          <p:cNvSpPr>
            <a:spLocks noChangeArrowheads="1"/>
          </p:cNvSpPr>
          <p:nvPr/>
        </p:nvSpPr>
        <p:spPr bwMode="auto">
          <a:xfrm>
            <a:off x="3048000" y="36576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79" name="Rectangle 63"/>
          <p:cNvSpPr>
            <a:spLocks noChangeArrowheads="1"/>
          </p:cNvSpPr>
          <p:nvPr/>
        </p:nvSpPr>
        <p:spPr bwMode="auto">
          <a:xfrm>
            <a:off x="3352800" y="36576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80" name="Rectangle 64"/>
          <p:cNvSpPr>
            <a:spLocks noChangeArrowheads="1"/>
          </p:cNvSpPr>
          <p:nvPr/>
        </p:nvSpPr>
        <p:spPr bwMode="auto">
          <a:xfrm>
            <a:off x="3657600" y="36576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81" name="Rectangle 65"/>
          <p:cNvSpPr>
            <a:spLocks noChangeArrowheads="1"/>
          </p:cNvSpPr>
          <p:nvPr/>
        </p:nvSpPr>
        <p:spPr bwMode="auto">
          <a:xfrm>
            <a:off x="3962400" y="36576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82" name="Rectangle 66"/>
          <p:cNvSpPr>
            <a:spLocks noChangeArrowheads="1"/>
          </p:cNvSpPr>
          <p:nvPr/>
        </p:nvSpPr>
        <p:spPr bwMode="auto">
          <a:xfrm>
            <a:off x="4267200" y="36576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0483" name="Rectangle 67"/>
          <p:cNvSpPr>
            <a:spLocks noChangeArrowheads="1"/>
          </p:cNvSpPr>
          <p:nvPr/>
        </p:nvSpPr>
        <p:spPr bwMode="auto">
          <a:xfrm>
            <a:off x="4572000" y="36576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84" name="Rectangle 68"/>
          <p:cNvSpPr>
            <a:spLocks noChangeArrowheads="1"/>
          </p:cNvSpPr>
          <p:nvPr/>
        </p:nvSpPr>
        <p:spPr bwMode="auto">
          <a:xfrm>
            <a:off x="4876800" y="36576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85" name="Rectangle 69"/>
          <p:cNvSpPr>
            <a:spLocks noChangeArrowheads="1"/>
          </p:cNvSpPr>
          <p:nvPr/>
        </p:nvSpPr>
        <p:spPr bwMode="auto">
          <a:xfrm>
            <a:off x="5181600" y="36576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86" name="Rectangle 70"/>
          <p:cNvSpPr>
            <a:spLocks noChangeArrowheads="1"/>
          </p:cNvSpPr>
          <p:nvPr/>
        </p:nvSpPr>
        <p:spPr bwMode="auto">
          <a:xfrm>
            <a:off x="5486400" y="36576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87" name="Rectangle 71"/>
          <p:cNvSpPr>
            <a:spLocks noChangeArrowheads="1"/>
          </p:cNvSpPr>
          <p:nvPr/>
        </p:nvSpPr>
        <p:spPr bwMode="auto">
          <a:xfrm>
            <a:off x="5791200" y="36576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88" name="Rectangle 72"/>
          <p:cNvSpPr>
            <a:spLocks noChangeArrowheads="1"/>
          </p:cNvSpPr>
          <p:nvPr/>
        </p:nvSpPr>
        <p:spPr bwMode="auto">
          <a:xfrm>
            <a:off x="6096000" y="36576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89" name="Rectangle 73"/>
          <p:cNvSpPr>
            <a:spLocks noChangeArrowheads="1"/>
          </p:cNvSpPr>
          <p:nvPr/>
        </p:nvSpPr>
        <p:spPr bwMode="auto">
          <a:xfrm>
            <a:off x="6400800" y="36576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90" name="Rectangle 74"/>
          <p:cNvSpPr>
            <a:spLocks noChangeArrowheads="1"/>
          </p:cNvSpPr>
          <p:nvPr/>
        </p:nvSpPr>
        <p:spPr bwMode="auto">
          <a:xfrm>
            <a:off x="6705600" y="36576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91" name="Rectangle 75"/>
          <p:cNvSpPr>
            <a:spLocks noChangeArrowheads="1"/>
          </p:cNvSpPr>
          <p:nvPr/>
        </p:nvSpPr>
        <p:spPr bwMode="auto">
          <a:xfrm>
            <a:off x="7010400" y="36576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92" name="Rectangle 76"/>
          <p:cNvSpPr>
            <a:spLocks noChangeArrowheads="1"/>
          </p:cNvSpPr>
          <p:nvPr/>
        </p:nvSpPr>
        <p:spPr bwMode="auto">
          <a:xfrm>
            <a:off x="7315200" y="36576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93" name="Rectangle 77"/>
          <p:cNvSpPr>
            <a:spLocks noChangeArrowheads="1"/>
          </p:cNvSpPr>
          <p:nvPr/>
        </p:nvSpPr>
        <p:spPr bwMode="auto">
          <a:xfrm>
            <a:off x="4267200" y="3978275"/>
            <a:ext cx="282575"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r</a:t>
            </a:r>
            <a:endParaRPr lang="en-US" b="1">
              <a:solidFill>
                <a:schemeClr val="accent2"/>
              </a:solidFill>
            </a:endParaRPr>
          </a:p>
        </p:txBody>
      </p:sp>
      <p:sp>
        <p:nvSpPr>
          <p:cNvPr id="60494" name="Rectangle 78"/>
          <p:cNvSpPr>
            <a:spLocks noChangeArrowheads="1"/>
          </p:cNvSpPr>
          <p:nvPr/>
        </p:nvSpPr>
        <p:spPr bwMode="auto">
          <a:xfrm>
            <a:off x="1981200" y="4495800"/>
            <a:ext cx="296863"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V</a:t>
            </a:r>
            <a:endParaRPr lang="en-US" b="1">
              <a:solidFill>
                <a:schemeClr val="accent2"/>
              </a:solidFill>
            </a:endParaRPr>
          </a:p>
        </p:txBody>
      </p:sp>
      <p:sp>
        <p:nvSpPr>
          <p:cNvPr id="60495" name="Rectangle 79"/>
          <p:cNvSpPr>
            <a:spLocks noChangeArrowheads="1"/>
          </p:cNvSpPr>
          <p:nvPr/>
        </p:nvSpPr>
        <p:spPr bwMode="auto">
          <a:xfrm>
            <a:off x="2514600" y="48847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0</a:t>
            </a:r>
            <a:endParaRPr lang="en-US">
              <a:solidFill>
                <a:schemeClr val="accent2"/>
              </a:solidFill>
            </a:endParaRPr>
          </a:p>
        </p:txBody>
      </p:sp>
      <p:sp>
        <p:nvSpPr>
          <p:cNvPr id="60496" name="Rectangle 80"/>
          <p:cNvSpPr>
            <a:spLocks noChangeArrowheads="1"/>
          </p:cNvSpPr>
          <p:nvPr/>
        </p:nvSpPr>
        <p:spPr bwMode="auto">
          <a:xfrm>
            <a:off x="2819400" y="48847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1</a:t>
            </a:r>
            <a:endParaRPr lang="en-US">
              <a:solidFill>
                <a:schemeClr val="accent2"/>
              </a:solidFill>
            </a:endParaRPr>
          </a:p>
        </p:txBody>
      </p:sp>
      <p:sp>
        <p:nvSpPr>
          <p:cNvPr id="60497" name="Rectangle 81"/>
          <p:cNvSpPr>
            <a:spLocks noChangeArrowheads="1"/>
          </p:cNvSpPr>
          <p:nvPr/>
        </p:nvSpPr>
        <p:spPr bwMode="auto">
          <a:xfrm>
            <a:off x="3124200" y="48847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2</a:t>
            </a:r>
            <a:endParaRPr lang="en-US">
              <a:solidFill>
                <a:schemeClr val="accent2"/>
              </a:solidFill>
            </a:endParaRPr>
          </a:p>
        </p:txBody>
      </p:sp>
      <p:sp>
        <p:nvSpPr>
          <p:cNvPr id="60498" name="Rectangle 82"/>
          <p:cNvSpPr>
            <a:spLocks noChangeArrowheads="1"/>
          </p:cNvSpPr>
          <p:nvPr/>
        </p:nvSpPr>
        <p:spPr bwMode="auto">
          <a:xfrm>
            <a:off x="5791200" y="4884738"/>
            <a:ext cx="282575"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n</a:t>
            </a:r>
            <a:endParaRPr lang="en-US" b="1">
              <a:solidFill>
                <a:schemeClr val="accent2"/>
              </a:solidFill>
            </a:endParaRPr>
          </a:p>
        </p:txBody>
      </p:sp>
      <p:sp>
        <p:nvSpPr>
          <p:cNvPr id="60499" name="Rectangle 83"/>
          <p:cNvSpPr>
            <a:spLocks noChangeArrowheads="1"/>
          </p:cNvSpPr>
          <p:nvPr/>
        </p:nvSpPr>
        <p:spPr bwMode="auto">
          <a:xfrm>
            <a:off x="2438400" y="45720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0500" name="Rectangle 84"/>
          <p:cNvSpPr>
            <a:spLocks noChangeArrowheads="1"/>
          </p:cNvSpPr>
          <p:nvPr/>
        </p:nvSpPr>
        <p:spPr bwMode="auto">
          <a:xfrm>
            <a:off x="2743200" y="45720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01" name="Rectangle 85"/>
          <p:cNvSpPr>
            <a:spLocks noChangeArrowheads="1"/>
          </p:cNvSpPr>
          <p:nvPr/>
        </p:nvSpPr>
        <p:spPr bwMode="auto">
          <a:xfrm>
            <a:off x="3048000" y="45720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02" name="Rectangle 86"/>
          <p:cNvSpPr>
            <a:spLocks noChangeArrowheads="1"/>
          </p:cNvSpPr>
          <p:nvPr/>
        </p:nvSpPr>
        <p:spPr bwMode="auto">
          <a:xfrm>
            <a:off x="3352800" y="45720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03" name="Rectangle 87"/>
          <p:cNvSpPr>
            <a:spLocks noChangeArrowheads="1"/>
          </p:cNvSpPr>
          <p:nvPr/>
        </p:nvSpPr>
        <p:spPr bwMode="auto">
          <a:xfrm>
            <a:off x="3657600" y="45720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04" name="Rectangle 88"/>
          <p:cNvSpPr>
            <a:spLocks noChangeArrowheads="1"/>
          </p:cNvSpPr>
          <p:nvPr/>
        </p:nvSpPr>
        <p:spPr bwMode="auto">
          <a:xfrm>
            <a:off x="3962400" y="45720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05" name="Rectangle 89"/>
          <p:cNvSpPr>
            <a:spLocks noChangeArrowheads="1"/>
          </p:cNvSpPr>
          <p:nvPr/>
        </p:nvSpPr>
        <p:spPr bwMode="auto">
          <a:xfrm>
            <a:off x="42672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0506" name="Rectangle 90"/>
          <p:cNvSpPr>
            <a:spLocks noChangeArrowheads="1"/>
          </p:cNvSpPr>
          <p:nvPr/>
        </p:nvSpPr>
        <p:spPr bwMode="auto">
          <a:xfrm>
            <a:off x="45720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07" name="Rectangle 91"/>
          <p:cNvSpPr>
            <a:spLocks noChangeArrowheads="1"/>
          </p:cNvSpPr>
          <p:nvPr/>
        </p:nvSpPr>
        <p:spPr bwMode="auto">
          <a:xfrm>
            <a:off x="48768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08" name="Rectangle 92"/>
          <p:cNvSpPr>
            <a:spLocks noChangeArrowheads="1"/>
          </p:cNvSpPr>
          <p:nvPr/>
        </p:nvSpPr>
        <p:spPr bwMode="auto">
          <a:xfrm>
            <a:off x="51816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09" name="Rectangle 93"/>
          <p:cNvSpPr>
            <a:spLocks noChangeArrowheads="1"/>
          </p:cNvSpPr>
          <p:nvPr/>
        </p:nvSpPr>
        <p:spPr bwMode="auto">
          <a:xfrm>
            <a:off x="54864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10" name="Rectangle 94"/>
          <p:cNvSpPr>
            <a:spLocks noChangeArrowheads="1"/>
          </p:cNvSpPr>
          <p:nvPr/>
        </p:nvSpPr>
        <p:spPr bwMode="auto">
          <a:xfrm>
            <a:off x="5791200" y="45720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11" name="Rectangle 95"/>
          <p:cNvSpPr>
            <a:spLocks noChangeArrowheads="1"/>
          </p:cNvSpPr>
          <p:nvPr/>
        </p:nvSpPr>
        <p:spPr bwMode="auto">
          <a:xfrm>
            <a:off x="60960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12" name="Rectangle 96"/>
          <p:cNvSpPr>
            <a:spLocks noChangeArrowheads="1"/>
          </p:cNvSpPr>
          <p:nvPr/>
        </p:nvSpPr>
        <p:spPr bwMode="auto">
          <a:xfrm>
            <a:off x="64008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13" name="Rectangle 97"/>
          <p:cNvSpPr>
            <a:spLocks noChangeArrowheads="1"/>
          </p:cNvSpPr>
          <p:nvPr/>
        </p:nvSpPr>
        <p:spPr bwMode="auto">
          <a:xfrm>
            <a:off x="67056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14" name="Rectangle 98"/>
          <p:cNvSpPr>
            <a:spLocks noChangeArrowheads="1"/>
          </p:cNvSpPr>
          <p:nvPr/>
        </p:nvSpPr>
        <p:spPr bwMode="auto">
          <a:xfrm>
            <a:off x="70104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15" name="Rectangle 99"/>
          <p:cNvSpPr>
            <a:spLocks noChangeArrowheads="1"/>
          </p:cNvSpPr>
          <p:nvPr/>
        </p:nvSpPr>
        <p:spPr bwMode="auto">
          <a:xfrm>
            <a:off x="7315200" y="45720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16" name="Rectangle 100"/>
          <p:cNvSpPr>
            <a:spLocks noChangeArrowheads="1"/>
          </p:cNvSpPr>
          <p:nvPr/>
        </p:nvSpPr>
        <p:spPr bwMode="auto">
          <a:xfrm>
            <a:off x="4267200" y="4892675"/>
            <a:ext cx="282575"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r</a:t>
            </a:r>
            <a:endParaRPr lang="en-US" b="1">
              <a:solidFill>
                <a:schemeClr val="accent2"/>
              </a:solidFill>
            </a:endParaRPr>
          </a:p>
        </p:txBody>
      </p:sp>
      <p:sp>
        <p:nvSpPr>
          <p:cNvPr id="60517" name="Rectangle 101"/>
          <p:cNvSpPr>
            <a:spLocks noChangeArrowheads="1"/>
          </p:cNvSpPr>
          <p:nvPr/>
        </p:nvSpPr>
        <p:spPr bwMode="auto">
          <a:xfrm>
            <a:off x="1981200" y="5410200"/>
            <a:ext cx="296863"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V</a:t>
            </a:r>
            <a:endParaRPr lang="en-US" b="1">
              <a:solidFill>
                <a:schemeClr val="accent2"/>
              </a:solidFill>
            </a:endParaRPr>
          </a:p>
        </p:txBody>
      </p:sp>
      <p:sp>
        <p:nvSpPr>
          <p:cNvPr id="60518" name="Rectangle 102"/>
          <p:cNvSpPr>
            <a:spLocks noChangeArrowheads="1"/>
          </p:cNvSpPr>
          <p:nvPr/>
        </p:nvSpPr>
        <p:spPr bwMode="auto">
          <a:xfrm>
            <a:off x="2514600" y="57991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0</a:t>
            </a:r>
            <a:endParaRPr lang="en-US">
              <a:solidFill>
                <a:schemeClr val="accent2"/>
              </a:solidFill>
            </a:endParaRPr>
          </a:p>
        </p:txBody>
      </p:sp>
      <p:sp>
        <p:nvSpPr>
          <p:cNvPr id="60519" name="Rectangle 103"/>
          <p:cNvSpPr>
            <a:spLocks noChangeArrowheads="1"/>
          </p:cNvSpPr>
          <p:nvPr/>
        </p:nvSpPr>
        <p:spPr bwMode="auto">
          <a:xfrm>
            <a:off x="2819400" y="57991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1</a:t>
            </a:r>
            <a:endParaRPr lang="en-US">
              <a:solidFill>
                <a:schemeClr val="accent2"/>
              </a:solidFill>
            </a:endParaRPr>
          </a:p>
        </p:txBody>
      </p:sp>
      <p:sp>
        <p:nvSpPr>
          <p:cNvPr id="60520" name="Rectangle 104"/>
          <p:cNvSpPr>
            <a:spLocks noChangeArrowheads="1"/>
          </p:cNvSpPr>
          <p:nvPr/>
        </p:nvSpPr>
        <p:spPr bwMode="auto">
          <a:xfrm>
            <a:off x="3124200" y="5799138"/>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2</a:t>
            </a:r>
            <a:endParaRPr lang="en-US">
              <a:solidFill>
                <a:schemeClr val="accent2"/>
              </a:solidFill>
            </a:endParaRPr>
          </a:p>
        </p:txBody>
      </p:sp>
      <p:sp>
        <p:nvSpPr>
          <p:cNvPr id="60521" name="Rectangle 105"/>
          <p:cNvSpPr>
            <a:spLocks noChangeArrowheads="1"/>
          </p:cNvSpPr>
          <p:nvPr/>
        </p:nvSpPr>
        <p:spPr bwMode="auto">
          <a:xfrm>
            <a:off x="6121400" y="5799138"/>
            <a:ext cx="282575"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n</a:t>
            </a:r>
            <a:endParaRPr lang="en-US" b="1">
              <a:solidFill>
                <a:schemeClr val="accent2"/>
              </a:solidFill>
            </a:endParaRPr>
          </a:p>
        </p:txBody>
      </p:sp>
      <p:sp>
        <p:nvSpPr>
          <p:cNvPr id="60522" name="Rectangle 106"/>
          <p:cNvSpPr>
            <a:spLocks noChangeArrowheads="1"/>
          </p:cNvSpPr>
          <p:nvPr/>
        </p:nvSpPr>
        <p:spPr bwMode="auto">
          <a:xfrm>
            <a:off x="2438400" y="54864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0523" name="Rectangle 107"/>
          <p:cNvSpPr>
            <a:spLocks noChangeArrowheads="1"/>
          </p:cNvSpPr>
          <p:nvPr/>
        </p:nvSpPr>
        <p:spPr bwMode="auto">
          <a:xfrm>
            <a:off x="2743200" y="54864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24" name="Rectangle 108"/>
          <p:cNvSpPr>
            <a:spLocks noChangeArrowheads="1"/>
          </p:cNvSpPr>
          <p:nvPr/>
        </p:nvSpPr>
        <p:spPr bwMode="auto">
          <a:xfrm>
            <a:off x="3048000" y="54864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25" name="Rectangle 109"/>
          <p:cNvSpPr>
            <a:spLocks noChangeArrowheads="1"/>
          </p:cNvSpPr>
          <p:nvPr/>
        </p:nvSpPr>
        <p:spPr bwMode="auto">
          <a:xfrm>
            <a:off x="3352800" y="54864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26" name="Rectangle 110"/>
          <p:cNvSpPr>
            <a:spLocks noChangeArrowheads="1"/>
          </p:cNvSpPr>
          <p:nvPr/>
        </p:nvSpPr>
        <p:spPr bwMode="auto">
          <a:xfrm>
            <a:off x="3657600" y="54864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27" name="Rectangle 111"/>
          <p:cNvSpPr>
            <a:spLocks noChangeArrowheads="1"/>
          </p:cNvSpPr>
          <p:nvPr/>
        </p:nvSpPr>
        <p:spPr bwMode="auto">
          <a:xfrm>
            <a:off x="3962400" y="5486400"/>
            <a:ext cx="304800" cy="304800"/>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28" name="Rectangle 112"/>
          <p:cNvSpPr>
            <a:spLocks noChangeArrowheads="1"/>
          </p:cNvSpPr>
          <p:nvPr/>
        </p:nvSpPr>
        <p:spPr bwMode="auto">
          <a:xfrm>
            <a:off x="4267200" y="5486400"/>
            <a:ext cx="304800" cy="304800"/>
          </a:xfrm>
          <a:prstGeom prst="rect">
            <a:avLst/>
          </a:prstGeom>
          <a:solidFill>
            <a:schemeClr val="bg2"/>
          </a:solidFill>
          <a:ln w="38100">
            <a:solidFill>
              <a:schemeClr val="tx1"/>
            </a:solidFill>
            <a:miter lim="800000"/>
            <a:headEnd/>
            <a:tailEnd/>
          </a:ln>
          <a:effectLst/>
        </p:spPr>
        <p:txBody>
          <a:bodyPr wrap="none" anchor="ctr">
            <a:prstTxWarp prst="textNoShape">
              <a:avLst/>
            </a:prstTxWarp>
          </a:bodyPr>
          <a:lstStyle/>
          <a:p>
            <a:pPr algn="ctr"/>
            <a:r>
              <a:rPr lang="en-US" b="1" i="1">
                <a:latin typeface="Times New Roman" pitchFamily="33" charset="0"/>
              </a:rPr>
              <a:t>o</a:t>
            </a:r>
          </a:p>
        </p:txBody>
      </p:sp>
      <p:sp>
        <p:nvSpPr>
          <p:cNvPr id="60529" name="Rectangle 113"/>
          <p:cNvSpPr>
            <a:spLocks noChangeArrowheads="1"/>
          </p:cNvSpPr>
          <p:nvPr/>
        </p:nvSpPr>
        <p:spPr bwMode="auto">
          <a:xfrm>
            <a:off x="4572000" y="54864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30" name="Rectangle 114"/>
          <p:cNvSpPr>
            <a:spLocks noChangeArrowheads="1"/>
          </p:cNvSpPr>
          <p:nvPr/>
        </p:nvSpPr>
        <p:spPr bwMode="auto">
          <a:xfrm>
            <a:off x="4876800" y="54864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31" name="Rectangle 115"/>
          <p:cNvSpPr>
            <a:spLocks noChangeArrowheads="1"/>
          </p:cNvSpPr>
          <p:nvPr/>
        </p:nvSpPr>
        <p:spPr bwMode="auto">
          <a:xfrm>
            <a:off x="5181600" y="54864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32" name="Rectangle 116"/>
          <p:cNvSpPr>
            <a:spLocks noChangeArrowheads="1"/>
          </p:cNvSpPr>
          <p:nvPr/>
        </p:nvSpPr>
        <p:spPr bwMode="auto">
          <a:xfrm>
            <a:off x="5486400" y="54864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33" name="Rectangle 117"/>
          <p:cNvSpPr>
            <a:spLocks noChangeArrowheads="1"/>
          </p:cNvSpPr>
          <p:nvPr/>
        </p:nvSpPr>
        <p:spPr bwMode="auto">
          <a:xfrm>
            <a:off x="5791200" y="5486400"/>
            <a:ext cx="304800" cy="30480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34" name="Rectangle 118"/>
          <p:cNvSpPr>
            <a:spLocks noChangeArrowheads="1"/>
          </p:cNvSpPr>
          <p:nvPr/>
        </p:nvSpPr>
        <p:spPr bwMode="auto">
          <a:xfrm>
            <a:off x="6096000" y="54864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35" name="Rectangle 119"/>
          <p:cNvSpPr>
            <a:spLocks noChangeArrowheads="1"/>
          </p:cNvSpPr>
          <p:nvPr/>
        </p:nvSpPr>
        <p:spPr bwMode="auto">
          <a:xfrm>
            <a:off x="6400800" y="54864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36" name="Rectangle 120"/>
          <p:cNvSpPr>
            <a:spLocks noChangeArrowheads="1"/>
          </p:cNvSpPr>
          <p:nvPr/>
        </p:nvSpPr>
        <p:spPr bwMode="auto">
          <a:xfrm>
            <a:off x="6705600" y="54864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37" name="Rectangle 121"/>
          <p:cNvSpPr>
            <a:spLocks noChangeArrowheads="1"/>
          </p:cNvSpPr>
          <p:nvPr/>
        </p:nvSpPr>
        <p:spPr bwMode="auto">
          <a:xfrm>
            <a:off x="7010400" y="54864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38" name="Rectangle 122"/>
          <p:cNvSpPr>
            <a:spLocks noChangeArrowheads="1"/>
          </p:cNvSpPr>
          <p:nvPr/>
        </p:nvSpPr>
        <p:spPr bwMode="auto">
          <a:xfrm>
            <a:off x="7315200" y="5486400"/>
            <a:ext cx="304800" cy="304800"/>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539" name="Rectangle 123"/>
          <p:cNvSpPr>
            <a:spLocks noChangeArrowheads="1"/>
          </p:cNvSpPr>
          <p:nvPr/>
        </p:nvSpPr>
        <p:spPr bwMode="auto">
          <a:xfrm>
            <a:off x="4267200" y="5807075"/>
            <a:ext cx="282575"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r</a:t>
            </a:r>
            <a:endParaRPr lang="en-US" b="1">
              <a:solidFill>
                <a:schemeClr val="accent2"/>
              </a:solidFill>
            </a:endParaRPr>
          </a:p>
        </p:txBody>
      </p:sp>
      <p:cxnSp>
        <p:nvCxnSpPr>
          <p:cNvPr id="60540" name="AutoShape 124"/>
          <p:cNvCxnSpPr>
            <a:cxnSpLocks noChangeShapeType="1"/>
            <a:stCxn id="60505" idx="0"/>
            <a:endCxn id="60506" idx="0"/>
          </p:cNvCxnSpPr>
          <p:nvPr/>
        </p:nvCxnSpPr>
        <p:spPr bwMode="auto">
          <a:xfrm rot="5400000" flipV="1">
            <a:off x="4571206" y="4401344"/>
            <a:ext cx="1588" cy="304800"/>
          </a:xfrm>
          <a:prstGeom prst="curvedConnector3">
            <a:avLst>
              <a:gd name="adj1" fmla="val -13200000"/>
            </a:avLst>
          </a:prstGeom>
          <a:noFill/>
          <a:ln w="28575">
            <a:solidFill>
              <a:schemeClr val="tx1"/>
            </a:solidFill>
            <a:round/>
            <a:headEnd/>
            <a:tailEnd type="triangle" w="med" len="med"/>
          </a:ln>
          <a:effectLst/>
        </p:spPr>
      </p:cxnSp>
      <p:cxnSp>
        <p:nvCxnSpPr>
          <p:cNvPr id="60542" name="AutoShape 126"/>
          <p:cNvCxnSpPr>
            <a:cxnSpLocks noChangeShapeType="1"/>
          </p:cNvCxnSpPr>
          <p:nvPr/>
        </p:nvCxnSpPr>
        <p:spPr bwMode="auto">
          <a:xfrm rot="5400000" flipV="1">
            <a:off x="4876006" y="4420394"/>
            <a:ext cx="1588" cy="304800"/>
          </a:xfrm>
          <a:prstGeom prst="curvedConnector3">
            <a:avLst>
              <a:gd name="adj1" fmla="val -13200000"/>
            </a:avLst>
          </a:prstGeom>
          <a:noFill/>
          <a:ln w="28575">
            <a:solidFill>
              <a:schemeClr val="tx1"/>
            </a:solidFill>
            <a:round/>
            <a:headEnd/>
            <a:tailEnd type="triangle" w="med" len="med"/>
          </a:ln>
          <a:effectLst/>
        </p:spPr>
      </p:cxnSp>
      <p:cxnSp>
        <p:nvCxnSpPr>
          <p:cNvPr id="60543" name="AutoShape 127"/>
          <p:cNvCxnSpPr>
            <a:cxnSpLocks noChangeShapeType="1"/>
          </p:cNvCxnSpPr>
          <p:nvPr/>
        </p:nvCxnSpPr>
        <p:spPr bwMode="auto">
          <a:xfrm rot="5400000" flipV="1">
            <a:off x="5180806" y="4420394"/>
            <a:ext cx="1588" cy="304800"/>
          </a:xfrm>
          <a:prstGeom prst="curvedConnector3">
            <a:avLst>
              <a:gd name="adj1" fmla="val -13200000"/>
            </a:avLst>
          </a:prstGeom>
          <a:noFill/>
          <a:ln w="28575">
            <a:solidFill>
              <a:schemeClr val="tx1"/>
            </a:solidFill>
            <a:round/>
            <a:headEnd/>
            <a:tailEnd type="triangle" w="med" len="med"/>
          </a:ln>
          <a:effectLst/>
        </p:spPr>
      </p:cxnSp>
      <p:cxnSp>
        <p:nvCxnSpPr>
          <p:cNvPr id="60544" name="AutoShape 128"/>
          <p:cNvCxnSpPr>
            <a:cxnSpLocks noChangeShapeType="1"/>
          </p:cNvCxnSpPr>
          <p:nvPr/>
        </p:nvCxnSpPr>
        <p:spPr bwMode="auto">
          <a:xfrm rot="5400000" flipV="1">
            <a:off x="5485606" y="4420394"/>
            <a:ext cx="1588" cy="304800"/>
          </a:xfrm>
          <a:prstGeom prst="curvedConnector3">
            <a:avLst>
              <a:gd name="adj1" fmla="val -13200000"/>
            </a:avLst>
          </a:prstGeom>
          <a:noFill/>
          <a:ln w="28575">
            <a:solidFill>
              <a:schemeClr val="tx1"/>
            </a:solidFill>
            <a:round/>
            <a:headEnd/>
            <a:tailEnd type="triangle" w="med" len="med"/>
          </a:ln>
          <a:effectLst/>
        </p:spPr>
      </p:cxnSp>
      <p:cxnSp>
        <p:nvCxnSpPr>
          <p:cNvPr id="60545" name="AutoShape 129"/>
          <p:cNvCxnSpPr>
            <a:cxnSpLocks noChangeShapeType="1"/>
          </p:cNvCxnSpPr>
          <p:nvPr/>
        </p:nvCxnSpPr>
        <p:spPr bwMode="auto">
          <a:xfrm rot="5400000" flipV="1">
            <a:off x="5790406" y="4420394"/>
            <a:ext cx="1588" cy="304800"/>
          </a:xfrm>
          <a:prstGeom prst="curvedConnector3">
            <a:avLst>
              <a:gd name="adj1" fmla="val -13200000"/>
            </a:avLst>
          </a:prstGeom>
          <a:noFill/>
          <a:ln w="2857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Deletion</a:t>
            </a:r>
          </a:p>
        </p:txBody>
      </p:sp>
      <p:sp>
        <p:nvSpPr>
          <p:cNvPr id="62467" name="Rectangle 3" descr="Rectangle: Click to edit Master text styles&#10;Second level&#10;Third level&#10;Fourth level&#10;Fifth level"/>
          <p:cNvSpPr>
            <a:spLocks noGrp="1" noChangeArrowheads="1"/>
          </p:cNvSpPr>
          <p:nvPr>
            <p:ph type="body" idx="1"/>
          </p:nvPr>
        </p:nvSpPr>
        <p:spPr>
          <a:xfrm>
            <a:off x="838200" y="1676400"/>
            <a:ext cx="7772400" cy="1600200"/>
          </a:xfrm>
        </p:spPr>
        <p:txBody>
          <a:bodyPr/>
          <a:lstStyle/>
          <a:p>
            <a:pPr>
              <a:lnSpc>
                <a:spcPct val="90000"/>
              </a:lnSpc>
            </a:pPr>
            <a:r>
              <a:rPr lang="en-US" sz="2400" dirty="0"/>
              <a:t>In operation </a:t>
            </a:r>
            <a:r>
              <a:rPr lang="en-US" sz="2400" b="1" i="1" dirty="0" err="1" smtClean="0">
                <a:solidFill>
                  <a:schemeClr val="tx2"/>
                </a:solidFill>
              </a:rPr>
              <a:t>remove</a:t>
            </a:r>
            <a:r>
              <a:rPr lang="en-US" sz="2400" dirty="0" err="1" smtClean="0"/>
              <a:t>(</a:t>
            </a:r>
            <a:r>
              <a:rPr lang="en-US" sz="2400" b="1" i="1" dirty="0" err="1">
                <a:latin typeface="Times New Roman" pitchFamily="33" charset="0"/>
              </a:rPr>
              <a:t>r</a:t>
            </a:r>
            <a:r>
              <a:rPr lang="en-US" sz="2400" dirty="0"/>
              <a:t>), we need to fill the hole left by the removed element by shifting backward the </a:t>
            </a:r>
            <a:r>
              <a:rPr lang="en-US" sz="2400" b="1" i="1" dirty="0" err="1">
                <a:latin typeface="Times New Roman" pitchFamily="33" charset="0"/>
              </a:rPr>
              <a:t>n</a:t>
            </a:r>
            <a:r>
              <a:rPr lang="en-US" sz="2400" b="1" i="1" dirty="0">
                <a:latin typeface="Times New Roman" pitchFamily="33" charset="0"/>
              </a:rPr>
              <a:t> </a:t>
            </a:r>
            <a:r>
              <a:rPr lang="en-US" sz="2400" dirty="0">
                <a:latin typeface="Symbol" pitchFamily="33" charset="2"/>
              </a:rPr>
              <a:t>-</a:t>
            </a:r>
            <a:r>
              <a:rPr lang="en-US" sz="2400" b="1" i="1" dirty="0">
                <a:latin typeface="Times New Roman" pitchFamily="33" charset="0"/>
              </a:rPr>
              <a:t> </a:t>
            </a:r>
            <a:r>
              <a:rPr lang="en-US" sz="2400" b="1" i="1" dirty="0" err="1">
                <a:latin typeface="Times New Roman" pitchFamily="33" charset="0"/>
              </a:rPr>
              <a:t>r</a:t>
            </a:r>
            <a:r>
              <a:rPr lang="en-US" sz="2400" b="1" i="1" dirty="0">
                <a:latin typeface="Times New Roman" pitchFamily="33" charset="0"/>
              </a:rPr>
              <a:t> </a:t>
            </a:r>
            <a:r>
              <a:rPr lang="en-US" sz="2400" dirty="0">
                <a:latin typeface="Symbol" pitchFamily="33" charset="2"/>
              </a:rPr>
              <a:t>-</a:t>
            </a:r>
            <a:r>
              <a:rPr lang="en-US" sz="2400" b="1" i="1" dirty="0">
                <a:latin typeface="Times New Roman" pitchFamily="33" charset="0"/>
              </a:rPr>
              <a:t> </a:t>
            </a:r>
            <a:r>
              <a:rPr lang="en-US" sz="2400" dirty="0">
                <a:latin typeface="Times New Roman" pitchFamily="33" charset="0"/>
              </a:rPr>
              <a:t>1</a:t>
            </a:r>
            <a:r>
              <a:rPr lang="en-US" sz="2400" dirty="0"/>
              <a:t> elements </a:t>
            </a:r>
            <a:r>
              <a:rPr lang="en-US" sz="2400" b="1" i="1" dirty="0" err="1">
                <a:latin typeface="Times New Roman" pitchFamily="33" charset="0"/>
              </a:rPr>
              <a:t>V</a:t>
            </a:r>
            <a:r>
              <a:rPr lang="en-US" sz="2400" dirty="0" err="1">
                <a:latin typeface="Times New Roman" pitchFamily="33" charset="0"/>
              </a:rPr>
              <a:t>[</a:t>
            </a:r>
            <a:r>
              <a:rPr lang="en-US" sz="2400" b="1" i="1" dirty="0" err="1">
                <a:latin typeface="Times New Roman" pitchFamily="33" charset="0"/>
              </a:rPr>
              <a:t>r</a:t>
            </a:r>
            <a:r>
              <a:rPr lang="en-US" sz="2400" b="1" i="1" dirty="0">
                <a:latin typeface="Times New Roman" pitchFamily="33" charset="0"/>
              </a:rPr>
              <a:t> </a:t>
            </a:r>
            <a:r>
              <a:rPr lang="en-US" sz="2400" dirty="0">
                <a:latin typeface="Symbol" pitchFamily="33" charset="2"/>
              </a:rPr>
              <a:t>+</a:t>
            </a:r>
            <a:r>
              <a:rPr lang="en-US" sz="2400" b="1" i="1" dirty="0">
                <a:latin typeface="Times New Roman" pitchFamily="33" charset="0"/>
              </a:rPr>
              <a:t> </a:t>
            </a:r>
            <a:r>
              <a:rPr lang="en-US" sz="2400" dirty="0">
                <a:latin typeface="Times New Roman" pitchFamily="33" charset="0"/>
              </a:rPr>
              <a:t>1], …, </a:t>
            </a:r>
            <a:r>
              <a:rPr lang="en-US" sz="2400" b="1" i="1" dirty="0" err="1">
                <a:latin typeface="Times New Roman" pitchFamily="33" charset="0"/>
              </a:rPr>
              <a:t>V</a:t>
            </a:r>
            <a:r>
              <a:rPr lang="en-US" sz="2400" dirty="0" err="1">
                <a:latin typeface="Times New Roman" pitchFamily="33" charset="0"/>
              </a:rPr>
              <a:t>[</a:t>
            </a:r>
            <a:r>
              <a:rPr lang="en-US" sz="2400" b="1" i="1" dirty="0" err="1">
                <a:latin typeface="Times New Roman" pitchFamily="33" charset="0"/>
              </a:rPr>
              <a:t>n</a:t>
            </a:r>
            <a:r>
              <a:rPr lang="en-US" sz="2400" b="1" i="1" dirty="0">
                <a:latin typeface="Times New Roman" pitchFamily="33" charset="0"/>
              </a:rPr>
              <a:t> </a:t>
            </a:r>
            <a:r>
              <a:rPr lang="en-US" sz="2400" dirty="0">
                <a:latin typeface="Symbol" pitchFamily="33" charset="2"/>
              </a:rPr>
              <a:t>-</a:t>
            </a:r>
            <a:r>
              <a:rPr lang="en-US" sz="2400" b="1" i="1" dirty="0">
                <a:latin typeface="Times New Roman" pitchFamily="33" charset="0"/>
              </a:rPr>
              <a:t> </a:t>
            </a:r>
            <a:r>
              <a:rPr lang="en-US" sz="2400" dirty="0">
                <a:latin typeface="Times New Roman" pitchFamily="33" charset="0"/>
              </a:rPr>
              <a:t>1]</a:t>
            </a:r>
          </a:p>
          <a:p>
            <a:pPr>
              <a:lnSpc>
                <a:spcPct val="90000"/>
              </a:lnSpc>
            </a:pPr>
            <a:r>
              <a:rPr lang="en-US" sz="2400" dirty="0"/>
              <a:t>In the worst case (</a:t>
            </a:r>
            <a:r>
              <a:rPr lang="en-US" sz="2400" b="1" i="1" dirty="0" err="1">
                <a:latin typeface="Times New Roman" pitchFamily="33" charset="0"/>
              </a:rPr>
              <a:t>r</a:t>
            </a:r>
            <a:r>
              <a:rPr lang="en-US" sz="2400" b="1" i="1" dirty="0">
                <a:latin typeface="Times New Roman" pitchFamily="33" charset="0"/>
              </a:rPr>
              <a:t> </a:t>
            </a:r>
            <a:r>
              <a:rPr lang="en-US" sz="2400" dirty="0">
                <a:latin typeface="Symbol" pitchFamily="33" charset="2"/>
              </a:rPr>
              <a:t>=</a:t>
            </a:r>
            <a:r>
              <a:rPr lang="en-US" sz="2400" b="1" i="1" dirty="0">
                <a:latin typeface="Times New Roman" pitchFamily="33" charset="0"/>
              </a:rPr>
              <a:t> </a:t>
            </a:r>
            <a:r>
              <a:rPr lang="en-US" sz="2400" dirty="0">
                <a:latin typeface="Times New Roman" pitchFamily="33" charset="0"/>
              </a:rPr>
              <a:t>0</a:t>
            </a:r>
            <a:r>
              <a:rPr lang="en-US" sz="2400" dirty="0"/>
              <a:t>), this takes </a:t>
            </a:r>
            <a:r>
              <a:rPr lang="en-US" sz="2400" b="1" i="1" dirty="0" err="1">
                <a:latin typeface="Times New Roman" pitchFamily="33" charset="0"/>
              </a:rPr>
              <a:t>O</a:t>
            </a:r>
            <a:r>
              <a:rPr lang="en-US" sz="2400" dirty="0" err="1">
                <a:latin typeface="Times New Roman" pitchFamily="33" charset="0"/>
              </a:rPr>
              <a:t>(</a:t>
            </a:r>
            <a:r>
              <a:rPr lang="en-US" sz="2400" b="1" i="1" dirty="0" err="1">
                <a:latin typeface="Times New Roman" pitchFamily="33" charset="0"/>
              </a:rPr>
              <a:t>n</a:t>
            </a:r>
            <a:r>
              <a:rPr lang="en-US" sz="2400" dirty="0">
                <a:latin typeface="Times New Roman" pitchFamily="33" charset="0"/>
              </a:rPr>
              <a:t>)</a:t>
            </a:r>
            <a:r>
              <a:rPr lang="en-US" sz="2400" dirty="0"/>
              <a:t> time</a:t>
            </a:r>
          </a:p>
        </p:txBody>
      </p:sp>
      <p:grpSp>
        <p:nvGrpSpPr>
          <p:cNvPr id="2" name="Group 80"/>
          <p:cNvGrpSpPr>
            <a:grpSpLocks/>
          </p:cNvGrpSpPr>
          <p:nvPr/>
        </p:nvGrpSpPr>
        <p:grpSpPr bwMode="auto">
          <a:xfrm>
            <a:off x="1981200" y="5410200"/>
            <a:ext cx="5638800" cy="762000"/>
            <a:chOff x="1248" y="2256"/>
            <a:chExt cx="3552" cy="480"/>
          </a:xfrm>
        </p:grpSpPr>
        <p:sp>
          <p:nvSpPr>
            <p:cNvPr id="62468" name="Rectangle 4"/>
            <p:cNvSpPr>
              <a:spLocks noChangeArrowheads="1"/>
            </p:cNvSpPr>
            <p:nvPr/>
          </p:nvSpPr>
          <p:spPr bwMode="auto">
            <a:xfrm>
              <a:off x="1248" y="2256"/>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V</a:t>
              </a:r>
              <a:endParaRPr lang="en-US" b="1">
                <a:solidFill>
                  <a:schemeClr val="accent2"/>
                </a:solidFill>
              </a:endParaRPr>
            </a:p>
          </p:txBody>
        </p:sp>
        <p:sp>
          <p:nvSpPr>
            <p:cNvPr id="62469" name="Rectangle 5"/>
            <p:cNvSpPr>
              <a:spLocks noChangeArrowheads="1"/>
            </p:cNvSpPr>
            <p:nvPr/>
          </p:nvSpPr>
          <p:spPr bwMode="auto">
            <a:xfrm>
              <a:off x="1584" y="2501"/>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0</a:t>
              </a:r>
              <a:endParaRPr lang="en-US">
                <a:solidFill>
                  <a:schemeClr val="accent2"/>
                </a:solidFill>
              </a:endParaRPr>
            </a:p>
          </p:txBody>
        </p:sp>
        <p:sp>
          <p:nvSpPr>
            <p:cNvPr id="62470" name="Rectangle 6"/>
            <p:cNvSpPr>
              <a:spLocks noChangeArrowheads="1"/>
            </p:cNvSpPr>
            <p:nvPr/>
          </p:nvSpPr>
          <p:spPr bwMode="auto">
            <a:xfrm>
              <a:off x="1776" y="2501"/>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1</a:t>
              </a:r>
              <a:endParaRPr lang="en-US">
                <a:solidFill>
                  <a:schemeClr val="accent2"/>
                </a:solidFill>
              </a:endParaRPr>
            </a:p>
          </p:txBody>
        </p:sp>
        <p:sp>
          <p:nvSpPr>
            <p:cNvPr id="62471" name="Rectangle 7"/>
            <p:cNvSpPr>
              <a:spLocks noChangeArrowheads="1"/>
            </p:cNvSpPr>
            <p:nvPr/>
          </p:nvSpPr>
          <p:spPr bwMode="auto">
            <a:xfrm>
              <a:off x="1968" y="2501"/>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2</a:t>
              </a:r>
              <a:endParaRPr lang="en-US">
                <a:solidFill>
                  <a:schemeClr val="accent2"/>
                </a:solidFill>
              </a:endParaRPr>
            </a:p>
          </p:txBody>
        </p:sp>
        <p:sp>
          <p:nvSpPr>
            <p:cNvPr id="62472" name="Rectangle 8"/>
            <p:cNvSpPr>
              <a:spLocks noChangeArrowheads="1"/>
            </p:cNvSpPr>
            <p:nvPr/>
          </p:nvSpPr>
          <p:spPr bwMode="auto">
            <a:xfrm>
              <a:off x="3648" y="2501"/>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n</a:t>
              </a:r>
              <a:endParaRPr lang="en-US" b="1">
                <a:solidFill>
                  <a:schemeClr val="accent2"/>
                </a:solidFill>
              </a:endParaRPr>
            </a:p>
          </p:txBody>
        </p:sp>
        <p:sp>
          <p:nvSpPr>
            <p:cNvPr id="62473" name="Rectangle 9"/>
            <p:cNvSpPr>
              <a:spLocks noChangeArrowheads="1"/>
            </p:cNvSpPr>
            <p:nvPr/>
          </p:nvSpPr>
          <p:spPr bwMode="auto">
            <a:xfrm>
              <a:off x="1536" y="2304"/>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2474" name="Rectangle 10"/>
            <p:cNvSpPr>
              <a:spLocks noChangeArrowheads="1"/>
            </p:cNvSpPr>
            <p:nvPr/>
          </p:nvSpPr>
          <p:spPr bwMode="auto">
            <a:xfrm>
              <a:off x="1728" y="2304"/>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75" name="Rectangle 11"/>
            <p:cNvSpPr>
              <a:spLocks noChangeArrowheads="1"/>
            </p:cNvSpPr>
            <p:nvPr/>
          </p:nvSpPr>
          <p:spPr bwMode="auto">
            <a:xfrm>
              <a:off x="1920" y="2304"/>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76" name="Rectangle 12"/>
            <p:cNvSpPr>
              <a:spLocks noChangeArrowheads="1"/>
            </p:cNvSpPr>
            <p:nvPr/>
          </p:nvSpPr>
          <p:spPr bwMode="auto">
            <a:xfrm>
              <a:off x="2112" y="2304"/>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77" name="Rectangle 13"/>
            <p:cNvSpPr>
              <a:spLocks noChangeArrowheads="1"/>
            </p:cNvSpPr>
            <p:nvPr/>
          </p:nvSpPr>
          <p:spPr bwMode="auto">
            <a:xfrm>
              <a:off x="2304" y="2304"/>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78" name="Rectangle 14"/>
            <p:cNvSpPr>
              <a:spLocks noChangeArrowheads="1"/>
            </p:cNvSpPr>
            <p:nvPr/>
          </p:nvSpPr>
          <p:spPr bwMode="auto">
            <a:xfrm>
              <a:off x="2496" y="2304"/>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79" name="Rectangle 15"/>
            <p:cNvSpPr>
              <a:spLocks noChangeArrowheads="1"/>
            </p:cNvSpPr>
            <p:nvPr/>
          </p:nvSpPr>
          <p:spPr bwMode="auto">
            <a:xfrm>
              <a:off x="2688" y="2304"/>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2480" name="Rectangle 16"/>
            <p:cNvSpPr>
              <a:spLocks noChangeArrowheads="1"/>
            </p:cNvSpPr>
            <p:nvPr/>
          </p:nvSpPr>
          <p:spPr bwMode="auto">
            <a:xfrm>
              <a:off x="2880" y="2304"/>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81" name="Rectangle 17"/>
            <p:cNvSpPr>
              <a:spLocks noChangeArrowheads="1"/>
            </p:cNvSpPr>
            <p:nvPr/>
          </p:nvSpPr>
          <p:spPr bwMode="auto">
            <a:xfrm>
              <a:off x="3072" y="2304"/>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82" name="Rectangle 18"/>
            <p:cNvSpPr>
              <a:spLocks noChangeArrowheads="1"/>
            </p:cNvSpPr>
            <p:nvPr/>
          </p:nvSpPr>
          <p:spPr bwMode="auto">
            <a:xfrm>
              <a:off x="3264" y="2304"/>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83" name="Rectangle 19"/>
            <p:cNvSpPr>
              <a:spLocks noChangeArrowheads="1"/>
            </p:cNvSpPr>
            <p:nvPr/>
          </p:nvSpPr>
          <p:spPr bwMode="auto">
            <a:xfrm>
              <a:off x="3456" y="2304"/>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84" name="Rectangle 20"/>
            <p:cNvSpPr>
              <a:spLocks noChangeArrowheads="1"/>
            </p:cNvSpPr>
            <p:nvPr/>
          </p:nvSpPr>
          <p:spPr bwMode="auto">
            <a:xfrm>
              <a:off x="3648" y="2304"/>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85" name="Rectangle 21"/>
            <p:cNvSpPr>
              <a:spLocks noChangeArrowheads="1"/>
            </p:cNvSpPr>
            <p:nvPr/>
          </p:nvSpPr>
          <p:spPr bwMode="auto">
            <a:xfrm>
              <a:off x="3840" y="2304"/>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86" name="Rectangle 22"/>
            <p:cNvSpPr>
              <a:spLocks noChangeArrowheads="1"/>
            </p:cNvSpPr>
            <p:nvPr/>
          </p:nvSpPr>
          <p:spPr bwMode="auto">
            <a:xfrm>
              <a:off x="4032" y="2304"/>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87" name="Rectangle 23"/>
            <p:cNvSpPr>
              <a:spLocks noChangeArrowheads="1"/>
            </p:cNvSpPr>
            <p:nvPr/>
          </p:nvSpPr>
          <p:spPr bwMode="auto">
            <a:xfrm>
              <a:off x="4224" y="2304"/>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88" name="Rectangle 24"/>
            <p:cNvSpPr>
              <a:spLocks noChangeArrowheads="1"/>
            </p:cNvSpPr>
            <p:nvPr/>
          </p:nvSpPr>
          <p:spPr bwMode="auto">
            <a:xfrm>
              <a:off x="4416" y="2304"/>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89" name="Rectangle 25"/>
            <p:cNvSpPr>
              <a:spLocks noChangeArrowheads="1"/>
            </p:cNvSpPr>
            <p:nvPr/>
          </p:nvSpPr>
          <p:spPr bwMode="auto">
            <a:xfrm>
              <a:off x="4608" y="2304"/>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90" name="Rectangle 26"/>
            <p:cNvSpPr>
              <a:spLocks noChangeArrowheads="1"/>
            </p:cNvSpPr>
            <p:nvPr/>
          </p:nvSpPr>
          <p:spPr bwMode="auto">
            <a:xfrm>
              <a:off x="2688" y="2506"/>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r</a:t>
              </a:r>
              <a:endParaRPr lang="en-US" b="1">
                <a:solidFill>
                  <a:schemeClr val="accent2"/>
                </a:solidFill>
              </a:endParaRPr>
            </a:p>
          </p:txBody>
        </p:sp>
      </p:grpSp>
      <p:grpSp>
        <p:nvGrpSpPr>
          <p:cNvPr id="3" name="Group 78"/>
          <p:cNvGrpSpPr>
            <a:grpSpLocks/>
          </p:cNvGrpSpPr>
          <p:nvPr/>
        </p:nvGrpSpPr>
        <p:grpSpPr bwMode="auto">
          <a:xfrm>
            <a:off x="1981200" y="3581400"/>
            <a:ext cx="5638800" cy="762000"/>
            <a:chOff x="1248" y="3408"/>
            <a:chExt cx="3552" cy="480"/>
          </a:xfrm>
        </p:grpSpPr>
        <p:sp>
          <p:nvSpPr>
            <p:cNvPr id="62514" name="Rectangle 50"/>
            <p:cNvSpPr>
              <a:spLocks noChangeArrowheads="1"/>
            </p:cNvSpPr>
            <p:nvPr/>
          </p:nvSpPr>
          <p:spPr bwMode="auto">
            <a:xfrm>
              <a:off x="1248" y="3408"/>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V</a:t>
              </a:r>
              <a:endParaRPr lang="en-US" b="1">
                <a:solidFill>
                  <a:schemeClr val="accent2"/>
                </a:solidFill>
              </a:endParaRPr>
            </a:p>
          </p:txBody>
        </p:sp>
        <p:sp>
          <p:nvSpPr>
            <p:cNvPr id="62515" name="Rectangle 51"/>
            <p:cNvSpPr>
              <a:spLocks noChangeArrowheads="1"/>
            </p:cNvSpPr>
            <p:nvPr/>
          </p:nvSpPr>
          <p:spPr bwMode="auto">
            <a:xfrm>
              <a:off x="1584" y="3653"/>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0</a:t>
              </a:r>
              <a:endParaRPr lang="en-US">
                <a:solidFill>
                  <a:schemeClr val="accent2"/>
                </a:solidFill>
              </a:endParaRPr>
            </a:p>
          </p:txBody>
        </p:sp>
        <p:sp>
          <p:nvSpPr>
            <p:cNvPr id="62516" name="Rectangle 52"/>
            <p:cNvSpPr>
              <a:spLocks noChangeArrowheads="1"/>
            </p:cNvSpPr>
            <p:nvPr/>
          </p:nvSpPr>
          <p:spPr bwMode="auto">
            <a:xfrm>
              <a:off x="1776" y="3653"/>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1</a:t>
              </a:r>
              <a:endParaRPr lang="en-US">
                <a:solidFill>
                  <a:schemeClr val="accent2"/>
                </a:solidFill>
              </a:endParaRPr>
            </a:p>
          </p:txBody>
        </p:sp>
        <p:sp>
          <p:nvSpPr>
            <p:cNvPr id="62517" name="Rectangle 53"/>
            <p:cNvSpPr>
              <a:spLocks noChangeArrowheads="1"/>
            </p:cNvSpPr>
            <p:nvPr/>
          </p:nvSpPr>
          <p:spPr bwMode="auto">
            <a:xfrm>
              <a:off x="1968" y="3653"/>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2</a:t>
              </a:r>
              <a:endParaRPr lang="en-US">
                <a:solidFill>
                  <a:schemeClr val="accent2"/>
                </a:solidFill>
              </a:endParaRPr>
            </a:p>
          </p:txBody>
        </p:sp>
        <p:sp>
          <p:nvSpPr>
            <p:cNvPr id="62518" name="Rectangle 54"/>
            <p:cNvSpPr>
              <a:spLocks noChangeArrowheads="1"/>
            </p:cNvSpPr>
            <p:nvPr/>
          </p:nvSpPr>
          <p:spPr bwMode="auto">
            <a:xfrm>
              <a:off x="3856" y="3653"/>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n</a:t>
              </a:r>
              <a:endParaRPr lang="en-US" b="1">
                <a:solidFill>
                  <a:schemeClr val="accent2"/>
                </a:solidFill>
              </a:endParaRPr>
            </a:p>
          </p:txBody>
        </p:sp>
        <p:sp>
          <p:nvSpPr>
            <p:cNvPr id="62519" name="Rectangle 55"/>
            <p:cNvSpPr>
              <a:spLocks noChangeArrowheads="1"/>
            </p:cNvSpPr>
            <p:nvPr/>
          </p:nvSpPr>
          <p:spPr bwMode="auto">
            <a:xfrm>
              <a:off x="1536" y="3456"/>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2520" name="Rectangle 56"/>
            <p:cNvSpPr>
              <a:spLocks noChangeArrowheads="1"/>
            </p:cNvSpPr>
            <p:nvPr/>
          </p:nvSpPr>
          <p:spPr bwMode="auto">
            <a:xfrm>
              <a:off x="1728" y="3456"/>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21" name="Rectangle 57"/>
            <p:cNvSpPr>
              <a:spLocks noChangeArrowheads="1"/>
            </p:cNvSpPr>
            <p:nvPr/>
          </p:nvSpPr>
          <p:spPr bwMode="auto">
            <a:xfrm>
              <a:off x="1920" y="3456"/>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22" name="Rectangle 58"/>
            <p:cNvSpPr>
              <a:spLocks noChangeArrowheads="1"/>
            </p:cNvSpPr>
            <p:nvPr/>
          </p:nvSpPr>
          <p:spPr bwMode="auto">
            <a:xfrm>
              <a:off x="2112" y="3456"/>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23" name="Rectangle 59"/>
            <p:cNvSpPr>
              <a:spLocks noChangeArrowheads="1"/>
            </p:cNvSpPr>
            <p:nvPr/>
          </p:nvSpPr>
          <p:spPr bwMode="auto">
            <a:xfrm>
              <a:off x="2304" y="3456"/>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24" name="Rectangle 60"/>
            <p:cNvSpPr>
              <a:spLocks noChangeArrowheads="1"/>
            </p:cNvSpPr>
            <p:nvPr/>
          </p:nvSpPr>
          <p:spPr bwMode="auto">
            <a:xfrm>
              <a:off x="2496" y="3456"/>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25" name="Rectangle 61"/>
            <p:cNvSpPr>
              <a:spLocks noChangeArrowheads="1"/>
            </p:cNvSpPr>
            <p:nvPr/>
          </p:nvSpPr>
          <p:spPr bwMode="auto">
            <a:xfrm>
              <a:off x="2688" y="3456"/>
              <a:ext cx="192" cy="192"/>
            </a:xfrm>
            <a:prstGeom prst="rect">
              <a:avLst/>
            </a:prstGeom>
            <a:solidFill>
              <a:schemeClr val="bg2"/>
            </a:solidFill>
            <a:ln w="38100">
              <a:solidFill>
                <a:schemeClr val="tx1"/>
              </a:solidFill>
              <a:miter lim="800000"/>
              <a:headEnd/>
              <a:tailEnd/>
            </a:ln>
            <a:effectLst/>
          </p:spPr>
          <p:txBody>
            <a:bodyPr wrap="none" anchor="ctr">
              <a:prstTxWarp prst="textNoShape">
                <a:avLst/>
              </a:prstTxWarp>
            </a:bodyPr>
            <a:lstStyle/>
            <a:p>
              <a:pPr algn="ctr"/>
              <a:r>
                <a:rPr lang="en-US" b="1" i="1">
                  <a:latin typeface="Times New Roman" pitchFamily="33" charset="0"/>
                </a:rPr>
                <a:t>o</a:t>
              </a:r>
            </a:p>
          </p:txBody>
        </p:sp>
        <p:sp>
          <p:nvSpPr>
            <p:cNvPr id="62526" name="Rectangle 62"/>
            <p:cNvSpPr>
              <a:spLocks noChangeArrowheads="1"/>
            </p:cNvSpPr>
            <p:nvPr/>
          </p:nvSpPr>
          <p:spPr bwMode="auto">
            <a:xfrm>
              <a:off x="2880" y="3456"/>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27" name="Rectangle 63"/>
            <p:cNvSpPr>
              <a:spLocks noChangeArrowheads="1"/>
            </p:cNvSpPr>
            <p:nvPr/>
          </p:nvSpPr>
          <p:spPr bwMode="auto">
            <a:xfrm>
              <a:off x="3072" y="3456"/>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28" name="Rectangle 64"/>
            <p:cNvSpPr>
              <a:spLocks noChangeArrowheads="1"/>
            </p:cNvSpPr>
            <p:nvPr/>
          </p:nvSpPr>
          <p:spPr bwMode="auto">
            <a:xfrm>
              <a:off x="3264" y="3456"/>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29" name="Rectangle 65"/>
            <p:cNvSpPr>
              <a:spLocks noChangeArrowheads="1"/>
            </p:cNvSpPr>
            <p:nvPr/>
          </p:nvSpPr>
          <p:spPr bwMode="auto">
            <a:xfrm>
              <a:off x="3456" y="3456"/>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30" name="Rectangle 66"/>
            <p:cNvSpPr>
              <a:spLocks noChangeArrowheads="1"/>
            </p:cNvSpPr>
            <p:nvPr/>
          </p:nvSpPr>
          <p:spPr bwMode="auto">
            <a:xfrm>
              <a:off x="3648" y="3456"/>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31" name="Rectangle 67"/>
            <p:cNvSpPr>
              <a:spLocks noChangeArrowheads="1"/>
            </p:cNvSpPr>
            <p:nvPr/>
          </p:nvSpPr>
          <p:spPr bwMode="auto">
            <a:xfrm>
              <a:off x="3840" y="3456"/>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32" name="Rectangle 68"/>
            <p:cNvSpPr>
              <a:spLocks noChangeArrowheads="1"/>
            </p:cNvSpPr>
            <p:nvPr/>
          </p:nvSpPr>
          <p:spPr bwMode="auto">
            <a:xfrm>
              <a:off x="4032" y="3456"/>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33" name="Rectangle 69"/>
            <p:cNvSpPr>
              <a:spLocks noChangeArrowheads="1"/>
            </p:cNvSpPr>
            <p:nvPr/>
          </p:nvSpPr>
          <p:spPr bwMode="auto">
            <a:xfrm>
              <a:off x="4224" y="3456"/>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34" name="Rectangle 70"/>
            <p:cNvSpPr>
              <a:spLocks noChangeArrowheads="1"/>
            </p:cNvSpPr>
            <p:nvPr/>
          </p:nvSpPr>
          <p:spPr bwMode="auto">
            <a:xfrm>
              <a:off x="4416" y="3456"/>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35" name="Rectangle 71"/>
            <p:cNvSpPr>
              <a:spLocks noChangeArrowheads="1"/>
            </p:cNvSpPr>
            <p:nvPr/>
          </p:nvSpPr>
          <p:spPr bwMode="auto">
            <a:xfrm>
              <a:off x="4608" y="3456"/>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36" name="Rectangle 72"/>
            <p:cNvSpPr>
              <a:spLocks noChangeArrowheads="1"/>
            </p:cNvSpPr>
            <p:nvPr/>
          </p:nvSpPr>
          <p:spPr bwMode="auto">
            <a:xfrm>
              <a:off x="2688" y="3658"/>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r</a:t>
              </a:r>
              <a:endParaRPr lang="en-US" b="1">
                <a:solidFill>
                  <a:schemeClr val="accent2"/>
                </a:solidFill>
              </a:endParaRPr>
            </a:p>
          </p:txBody>
        </p:sp>
      </p:grpSp>
      <p:grpSp>
        <p:nvGrpSpPr>
          <p:cNvPr id="4" name="Group 79"/>
          <p:cNvGrpSpPr>
            <a:grpSpLocks/>
          </p:cNvGrpSpPr>
          <p:nvPr/>
        </p:nvGrpSpPr>
        <p:grpSpPr bwMode="auto">
          <a:xfrm>
            <a:off x="1981200" y="4495800"/>
            <a:ext cx="5638800" cy="762000"/>
            <a:chOff x="1248" y="2832"/>
            <a:chExt cx="3552" cy="480"/>
          </a:xfrm>
        </p:grpSpPr>
        <p:sp>
          <p:nvSpPr>
            <p:cNvPr id="62491" name="Rectangle 27"/>
            <p:cNvSpPr>
              <a:spLocks noChangeArrowheads="1"/>
            </p:cNvSpPr>
            <p:nvPr/>
          </p:nvSpPr>
          <p:spPr bwMode="auto">
            <a:xfrm>
              <a:off x="1248" y="2832"/>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V</a:t>
              </a:r>
              <a:endParaRPr lang="en-US" b="1">
                <a:solidFill>
                  <a:schemeClr val="accent2"/>
                </a:solidFill>
              </a:endParaRPr>
            </a:p>
          </p:txBody>
        </p:sp>
        <p:sp>
          <p:nvSpPr>
            <p:cNvPr id="62492" name="Rectangle 28"/>
            <p:cNvSpPr>
              <a:spLocks noChangeArrowheads="1"/>
            </p:cNvSpPr>
            <p:nvPr/>
          </p:nvSpPr>
          <p:spPr bwMode="auto">
            <a:xfrm>
              <a:off x="1584" y="3077"/>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0</a:t>
              </a:r>
              <a:endParaRPr lang="en-US">
                <a:solidFill>
                  <a:schemeClr val="accent2"/>
                </a:solidFill>
              </a:endParaRPr>
            </a:p>
          </p:txBody>
        </p:sp>
        <p:sp>
          <p:nvSpPr>
            <p:cNvPr id="62493" name="Rectangle 29"/>
            <p:cNvSpPr>
              <a:spLocks noChangeArrowheads="1"/>
            </p:cNvSpPr>
            <p:nvPr/>
          </p:nvSpPr>
          <p:spPr bwMode="auto">
            <a:xfrm>
              <a:off x="1776" y="3077"/>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1</a:t>
              </a:r>
              <a:endParaRPr lang="en-US">
                <a:solidFill>
                  <a:schemeClr val="accent2"/>
                </a:solidFill>
              </a:endParaRPr>
            </a:p>
          </p:txBody>
        </p:sp>
        <p:sp>
          <p:nvSpPr>
            <p:cNvPr id="62494" name="Rectangle 30"/>
            <p:cNvSpPr>
              <a:spLocks noChangeArrowheads="1"/>
            </p:cNvSpPr>
            <p:nvPr/>
          </p:nvSpPr>
          <p:spPr bwMode="auto">
            <a:xfrm>
              <a:off x="1968" y="3077"/>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pitchFamily="33" charset="0"/>
                </a:rPr>
                <a:t>2</a:t>
              </a:r>
              <a:endParaRPr lang="en-US">
                <a:solidFill>
                  <a:schemeClr val="accent2"/>
                </a:solidFill>
              </a:endParaRPr>
            </a:p>
          </p:txBody>
        </p:sp>
        <p:sp>
          <p:nvSpPr>
            <p:cNvPr id="62495" name="Rectangle 31"/>
            <p:cNvSpPr>
              <a:spLocks noChangeArrowheads="1"/>
            </p:cNvSpPr>
            <p:nvPr/>
          </p:nvSpPr>
          <p:spPr bwMode="auto">
            <a:xfrm>
              <a:off x="3846" y="3077"/>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n</a:t>
              </a:r>
              <a:endParaRPr lang="en-US" b="1">
                <a:solidFill>
                  <a:schemeClr val="accent2"/>
                </a:solidFill>
              </a:endParaRPr>
            </a:p>
          </p:txBody>
        </p:sp>
        <p:sp>
          <p:nvSpPr>
            <p:cNvPr id="62496" name="Rectangle 32"/>
            <p:cNvSpPr>
              <a:spLocks noChangeArrowheads="1"/>
            </p:cNvSpPr>
            <p:nvPr/>
          </p:nvSpPr>
          <p:spPr bwMode="auto">
            <a:xfrm>
              <a:off x="1536" y="2880"/>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2497" name="Rectangle 33"/>
            <p:cNvSpPr>
              <a:spLocks noChangeArrowheads="1"/>
            </p:cNvSpPr>
            <p:nvPr/>
          </p:nvSpPr>
          <p:spPr bwMode="auto">
            <a:xfrm>
              <a:off x="1728" y="2880"/>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98" name="Rectangle 34"/>
            <p:cNvSpPr>
              <a:spLocks noChangeArrowheads="1"/>
            </p:cNvSpPr>
            <p:nvPr/>
          </p:nvSpPr>
          <p:spPr bwMode="auto">
            <a:xfrm>
              <a:off x="1920" y="2880"/>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499" name="Rectangle 35"/>
            <p:cNvSpPr>
              <a:spLocks noChangeArrowheads="1"/>
            </p:cNvSpPr>
            <p:nvPr/>
          </p:nvSpPr>
          <p:spPr bwMode="auto">
            <a:xfrm>
              <a:off x="2112" y="2880"/>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00" name="Rectangle 36"/>
            <p:cNvSpPr>
              <a:spLocks noChangeArrowheads="1"/>
            </p:cNvSpPr>
            <p:nvPr/>
          </p:nvSpPr>
          <p:spPr bwMode="auto">
            <a:xfrm>
              <a:off x="2304" y="2880"/>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01" name="Rectangle 37"/>
            <p:cNvSpPr>
              <a:spLocks noChangeArrowheads="1"/>
            </p:cNvSpPr>
            <p:nvPr/>
          </p:nvSpPr>
          <p:spPr bwMode="auto">
            <a:xfrm>
              <a:off x="2496" y="2880"/>
              <a:ext cx="192" cy="192"/>
            </a:xfrm>
            <a:prstGeom prst="rect">
              <a:avLst/>
            </a:prstGeom>
            <a:solidFill>
              <a:srgbClr val="F8F0D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02" name="Rectangle 38"/>
            <p:cNvSpPr>
              <a:spLocks noChangeArrowheads="1"/>
            </p:cNvSpPr>
            <p:nvPr/>
          </p:nvSpPr>
          <p:spPr bwMode="auto">
            <a:xfrm>
              <a:off x="2688" y="2880"/>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2503" name="Rectangle 39"/>
            <p:cNvSpPr>
              <a:spLocks noChangeArrowheads="1"/>
            </p:cNvSpPr>
            <p:nvPr/>
          </p:nvSpPr>
          <p:spPr bwMode="auto">
            <a:xfrm>
              <a:off x="2880" y="2880"/>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04" name="Rectangle 40"/>
            <p:cNvSpPr>
              <a:spLocks noChangeArrowheads="1"/>
            </p:cNvSpPr>
            <p:nvPr/>
          </p:nvSpPr>
          <p:spPr bwMode="auto">
            <a:xfrm>
              <a:off x="3072" y="2880"/>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05" name="Rectangle 41"/>
            <p:cNvSpPr>
              <a:spLocks noChangeArrowheads="1"/>
            </p:cNvSpPr>
            <p:nvPr/>
          </p:nvSpPr>
          <p:spPr bwMode="auto">
            <a:xfrm>
              <a:off x="3264" y="2880"/>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06" name="Rectangle 42"/>
            <p:cNvSpPr>
              <a:spLocks noChangeArrowheads="1"/>
            </p:cNvSpPr>
            <p:nvPr/>
          </p:nvSpPr>
          <p:spPr bwMode="auto">
            <a:xfrm>
              <a:off x="3456" y="2880"/>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07" name="Rectangle 43"/>
            <p:cNvSpPr>
              <a:spLocks noChangeArrowheads="1"/>
            </p:cNvSpPr>
            <p:nvPr/>
          </p:nvSpPr>
          <p:spPr bwMode="auto">
            <a:xfrm>
              <a:off x="3648" y="2880"/>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08" name="Rectangle 44"/>
            <p:cNvSpPr>
              <a:spLocks noChangeArrowheads="1"/>
            </p:cNvSpPr>
            <p:nvPr/>
          </p:nvSpPr>
          <p:spPr bwMode="auto">
            <a:xfrm>
              <a:off x="3840" y="2880"/>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09" name="Rectangle 45"/>
            <p:cNvSpPr>
              <a:spLocks noChangeArrowheads="1"/>
            </p:cNvSpPr>
            <p:nvPr/>
          </p:nvSpPr>
          <p:spPr bwMode="auto">
            <a:xfrm>
              <a:off x="4032" y="2880"/>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10" name="Rectangle 46"/>
            <p:cNvSpPr>
              <a:spLocks noChangeArrowheads="1"/>
            </p:cNvSpPr>
            <p:nvPr/>
          </p:nvSpPr>
          <p:spPr bwMode="auto">
            <a:xfrm>
              <a:off x="4224" y="2880"/>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11" name="Rectangle 47"/>
            <p:cNvSpPr>
              <a:spLocks noChangeArrowheads="1"/>
            </p:cNvSpPr>
            <p:nvPr/>
          </p:nvSpPr>
          <p:spPr bwMode="auto">
            <a:xfrm>
              <a:off x="4416" y="2880"/>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12" name="Rectangle 48"/>
            <p:cNvSpPr>
              <a:spLocks noChangeArrowheads="1"/>
            </p:cNvSpPr>
            <p:nvPr/>
          </p:nvSpPr>
          <p:spPr bwMode="auto">
            <a:xfrm>
              <a:off x="4608" y="2880"/>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2513" name="Rectangle 49"/>
            <p:cNvSpPr>
              <a:spLocks noChangeArrowheads="1"/>
            </p:cNvSpPr>
            <p:nvPr/>
          </p:nvSpPr>
          <p:spPr bwMode="auto">
            <a:xfrm>
              <a:off x="2688" y="3082"/>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pitchFamily="33" charset="0"/>
                </a:rPr>
                <a:t>r</a:t>
              </a:r>
              <a:endParaRPr lang="en-US" b="1">
                <a:solidFill>
                  <a:schemeClr val="accent2"/>
                </a:solidFill>
              </a:endParaRPr>
            </a:p>
          </p:txBody>
        </p:sp>
        <p:cxnSp>
          <p:nvCxnSpPr>
            <p:cNvPr id="62537" name="AutoShape 73"/>
            <p:cNvCxnSpPr>
              <a:cxnSpLocks noChangeShapeType="1"/>
              <a:stCxn id="62502" idx="0"/>
              <a:endCxn id="62503" idx="0"/>
            </p:cNvCxnSpPr>
            <p:nvPr/>
          </p:nvCxnSpPr>
          <p:spPr bwMode="auto">
            <a:xfrm rot="5400000" flipV="1">
              <a:off x="2879" y="2773"/>
              <a:ext cx="1" cy="192"/>
            </a:xfrm>
            <a:prstGeom prst="curvedConnector3">
              <a:avLst>
                <a:gd name="adj1" fmla="val -13200000"/>
              </a:avLst>
            </a:prstGeom>
            <a:noFill/>
            <a:ln w="28575">
              <a:solidFill>
                <a:schemeClr val="tx1"/>
              </a:solidFill>
              <a:round/>
              <a:headEnd type="triangle" w="med" len="med"/>
              <a:tailEnd/>
            </a:ln>
            <a:effectLst/>
          </p:spPr>
        </p:cxnSp>
        <p:cxnSp>
          <p:nvCxnSpPr>
            <p:cNvPr id="62538" name="AutoShape 74"/>
            <p:cNvCxnSpPr>
              <a:cxnSpLocks noChangeShapeType="1"/>
            </p:cNvCxnSpPr>
            <p:nvPr/>
          </p:nvCxnSpPr>
          <p:spPr bwMode="auto">
            <a:xfrm rot="5400000" flipV="1">
              <a:off x="3071" y="2785"/>
              <a:ext cx="1" cy="192"/>
            </a:xfrm>
            <a:prstGeom prst="curvedConnector3">
              <a:avLst>
                <a:gd name="adj1" fmla="val -13200000"/>
              </a:avLst>
            </a:prstGeom>
            <a:noFill/>
            <a:ln w="28575">
              <a:solidFill>
                <a:schemeClr val="tx1"/>
              </a:solidFill>
              <a:round/>
              <a:headEnd type="triangle" w="med" len="med"/>
              <a:tailEnd/>
            </a:ln>
            <a:effectLst/>
          </p:spPr>
        </p:cxnSp>
        <p:cxnSp>
          <p:nvCxnSpPr>
            <p:cNvPr id="62539" name="AutoShape 75"/>
            <p:cNvCxnSpPr>
              <a:cxnSpLocks noChangeShapeType="1"/>
            </p:cNvCxnSpPr>
            <p:nvPr/>
          </p:nvCxnSpPr>
          <p:spPr bwMode="auto">
            <a:xfrm rot="5400000" flipV="1">
              <a:off x="3263" y="2785"/>
              <a:ext cx="1" cy="192"/>
            </a:xfrm>
            <a:prstGeom prst="curvedConnector3">
              <a:avLst>
                <a:gd name="adj1" fmla="val -13200000"/>
              </a:avLst>
            </a:prstGeom>
            <a:noFill/>
            <a:ln w="28575">
              <a:solidFill>
                <a:schemeClr val="tx1"/>
              </a:solidFill>
              <a:round/>
              <a:headEnd type="triangle" w="med" len="med"/>
              <a:tailEnd/>
            </a:ln>
            <a:effectLst/>
          </p:spPr>
        </p:cxnSp>
        <p:cxnSp>
          <p:nvCxnSpPr>
            <p:cNvPr id="62540" name="AutoShape 76"/>
            <p:cNvCxnSpPr>
              <a:cxnSpLocks noChangeShapeType="1"/>
            </p:cNvCxnSpPr>
            <p:nvPr/>
          </p:nvCxnSpPr>
          <p:spPr bwMode="auto">
            <a:xfrm rot="5400000" flipV="1">
              <a:off x="3455" y="2785"/>
              <a:ext cx="1" cy="192"/>
            </a:xfrm>
            <a:prstGeom prst="curvedConnector3">
              <a:avLst>
                <a:gd name="adj1" fmla="val -13200000"/>
              </a:avLst>
            </a:prstGeom>
            <a:noFill/>
            <a:ln w="28575">
              <a:solidFill>
                <a:schemeClr val="tx1"/>
              </a:solidFill>
              <a:round/>
              <a:headEnd type="triangle" w="med" len="med"/>
              <a:tailEnd/>
            </a:ln>
            <a:effectLst/>
          </p:spPr>
        </p:cxnSp>
        <p:cxnSp>
          <p:nvCxnSpPr>
            <p:cNvPr id="62541" name="AutoShape 77"/>
            <p:cNvCxnSpPr>
              <a:cxnSpLocks noChangeShapeType="1"/>
            </p:cNvCxnSpPr>
            <p:nvPr/>
          </p:nvCxnSpPr>
          <p:spPr bwMode="auto">
            <a:xfrm rot="5400000" flipV="1">
              <a:off x="3647" y="2785"/>
              <a:ext cx="1" cy="192"/>
            </a:xfrm>
            <a:prstGeom prst="curvedConnector3">
              <a:avLst>
                <a:gd name="adj1" fmla="val -13200000"/>
              </a:avLst>
            </a:prstGeom>
            <a:noFill/>
            <a:ln w="28575">
              <a:solidFill>
                <a:schemeClr val="tx1"/>
              </a:solidFill>
              <a:round/>
              <a:headEnd type="triangle" w="med" len="med"/>
              <a:tailEnd/>
            </a:ln>
            <a:effectLst/>
          </p:spPr>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Performance</a:t>
            </a:r>
          </a:p>
        </p:txBody>
      </p:sp>
      <p:sp>
        <p:nvSpPr>
          <p:cNvPr id="63491" name="Rectangle 3" descr="Rectangle: Click to edit Master text styles&#10;Second level&#10;Third level&#10;Fourth level&#10;Fifth level"/>
          <p:cNvSpPr>
            <a:spLocks noGrp="1" noChangeArrowheads="1"/>
          </p:cNvSpPr>
          <p:nvPr>
            <p:ph type="body" idx="1"/>
          </p:nvPr>
        </p:nvSpPr>
        <p:spPr>
          <a:xfrm>
            <a:off x="609600" y="958622"/>
            <a:ext cx="7848600" cy="4572000"/>
          </a:xfrm>
        </p:spPr>
        <p:txBody>
          <a:bodyPr/>
          <a:lstStyle/>
          <a:p>
            <a:pPr>
              <a:lnSpc>
                <a:spcPct val="90000"/>
              </a:lnSpc>
            </a:pPr>
            <a:r>
              <a:rPr lang="en-US" sz="2800" dirty="0"/>
              <a:t>In the array based implementation</a:t>
            </a:r>
            <a:r>
              <a:rPr lang="en-US" sz="2800" dirty="0" smtClean="0"/>
              <a:t> </a:t>
            </a:r>
          </a:p>
          <a:p>
            <a:pPr lvl="1">
              <a:lnSpc>
                <a:spcPct val="90000"/>
              </a:lnSpc>
            </a:pPr>
            <a:r>
              <a:rPr lang="en-US" sz="2400" dirty="0"/>
              <a:t>The space used by the data structure is </a:t>
            </a:r>
            <a:r>
              <a:rPr lang="en-US" sz="2400" b="1" i="1" dirty="0" err="1">
                <a:latin typeface="Times New Roman" pitchFamily="33" charset="0"/>
              </a:rPr>
              <a:t>O</a:t>
            </a:r>
            <a:r>
              <a:rPr lang="en-US" sz="2400" dirty="0" err="1">
                <a:latin typeface="Times New Roman" pitchFamily="33" charset="0"/>
              </a:rPr>
              <a:t>(</a:t>
            </a:r>
            <a:r>
              <a:rPr lang="en-US" sz="2400" b="1" i="1" dirty="0" err="1">
                <a:latin typeface="Times New Roman" pitchFamily="33" charset="0"/>
              </a:rPr>
              <a:t>n</a:t>
            </a:r>
            <a:r>
              <a:rPr lang="en-US" sz="2400" dirty="0">
                <a:latin typeface="Times New Roman" pitchFamily="33" charset="0"/>
              </a:rPr>
              <a:t>)</a:t>
            </a:r>
            <a:endParaRPr lang="en-US" sz="2400" dirty="0"/>
          </a:p>
          <a:p>
            <a:pPr lvl="1">
              <a:lnSpc>
                <a:spcPct val="90000"/>
              </a:lnSpc>
            </a:pPr>
            <a:r>
              <a:rPr lang="en-US" sz="2400" b="1" i="1" dirty="0">
                <a:solidFill>
                  <a:schemeClr val="tx2"/>
                </a:solidFill>
              </a:rPr>
              <a:t>size</a:t>
            </a:r>
            <a:r>
              <a:rPr lang="en-US" sz="2400" dirty="0"/>
              <a:t>, </a:t>
            </a:r>
            <a:r>
              <a:rPr lang="en-US" sz="2400" b="1" i="1" dirty="0" err="1">
                <a:solidFill>
                  <a:schemeClr val="tx2"/>
                </a:solidFill>
              </a:rPr>
              <a:t>isEmpty</a:t>
            </a:r>
            <a:r>
              <a:rPr lang="en-US" sz="2400" dirty="0"/>
              <a:t>,</a:t>
            </a:r>
            <a:r>
              <a:rPr lang="en-US" sz="2400" dirty="0" smtClean="0"/>
              <a:t> </a:t>
            </a:r>
            <a:r>
              <a:rPr lang="en-US" sz="2400" b="1" i="1" dirty="0" smtClean="0">
                <a:solidFill>
                  <a:schemeClr val="tx2"/>
                </a:solidFill>
              </a:rPr>
              <a:t>get </a:t>
            </a:r>
            <a:r>
              <a:rPr lang="en-US" sz="2400" dirty="0" smtClean="0"/>
              <a:t>and </a:t>
            </a:r>
            <a:r>
              <a:rPr lang="en-US" sz="2400" b="1" i="1" dirty="0" smtClean="0">
                <a:solidFill>
                  <a:schemeClr val="tx2"/>
                </a:solidFill>
              </a:rPr>
              <a:t>set </a:t>
            </a:r>
            <a:r>
              <a:rPr lang="en-US" sz="2400" dirty="0" smtClean="0"/>
              <a:t>run </a:t>
            </a:r>
            <a:r>
              <a:rPr lang="en-US" sz="2400" dirty="0"/>
              <a:t>in </a:t>
            </a:r>
            <a:r>
              <a:rPr lang="en-US" sz="2400" b="1" i="1" dirty="0">
                <a:latin typeface="Times New Roman" pitchFamily="33" charset="0"/>
              </a:rPr>
              <a:t>O</a:t>
            </a:r>
            <a:r>
              <a:rPr lang="en-US" sz="2400" dirty="0">
                <a:latin typeface="Times New Roman" pitchFamily="33" charset="0"/>
              </a:rPr>
              <a:t>(1)</a:t>
            </a:r>
            <a:r>
              <a:rPr lang="en-US" sz="2400" dirty="0"/>
              <a:t> time</a:t>
            </a:r>
            <a:endParaRPr lang="en-US" sz="2400" dirty="0" smtClean="0"/>
          </a:p>
          <a:p>
            <a:pPr lvl="1">
              <a:lnSpc>
                <a:spcPct val="90000"/>
              </a:lnSpc>
            </a:pPr>
            <a:r>
              <a:rPr lang="en-US" sz="2400" b="1" i="1" dirty="0" smtClean="0">
                <a:solidFill>
                  <a:schemeClr val="tx2"/>
                </a:solidFill>
              </a:rPr>
              <a:t>add </a:t>
            </a:r>
            <a:r>
              <a:rPr lang="en-US" sz="2400" dirty="0" smtClean="0"/>
              <a:t>and </a:t>
            </a:r>
            <a:r>
              <a:rPr lang="en-US" sz="2400" b="1" i="1" dirty="0" smtClean="0">
                <a:solidFill>
                  <a:schemeClr val="tx2"/>
                </a:solidFill>
              </a:rPr>
              <a:t>remove </a:t>
            </a:r>
            <a:r>
              <a:rPr lang="en-US" sz="2400" dirty="0" smtClean="0"/>
              <a:t>run </a:t>
            </a:r>
            <a:r>
              <a:rPr lang="en-US" sz="2400" dirty="0"/>
              <a:t>in </a:t>
            </a:r>
            <a:r>
              <a:rPr lang="en-US" sz="2400" b="1" i="1" dirty="0" err="1">
                <a:latin typeface="Times New Roman" pitchFamily="33" charset="0"/>
              </a:rPr>
              <a:t>O</a:t>
            </a:r>
            <a:r>
              <a:rPr lang="en-US" sz="2400" dirty="0" err="1">
                <a:latin typeface="Times New Roman" pitchFamily="33" charset="0"/>
              </a:rPr>
              <a:t>(</a:t>
            </a:r>
            <a:r>
              <a:rPr lang="en-US" sz="2400" b="1" i="1" dirty="0" err="1">
                <a:latin typeface="Times New Roman" pitchFamily="33" charset="0"/>
              </a:rPr>
              <a:t>n</a:t>
            </a:r>
            <a:r>
              <a:rPr lang="en-US" sz="2400" dirty="0">
                <a:latin typeface="Times New Roman" pitchFamily="33" charset="0"/>
              </a:rPr>
              <a:t>)</a:t>
            </a:r>
            <a:r>
              <a:rPr lang="en-US" sz="2400" dirty="0"/>
              <a:t> time</a:t>
            </a:r>
            <a:endParaRPr lang="en-US" sz="2400" dirty="0" smtClean="0"/>
          </a:p>
          <a:p>
            <a:pPr>
              <a:lnSpc>
                <a:spcPct val="90000"/>
              </a:lnSpc>
            </a:pPr>
            <a:r>
              <a:rPr lang="en-US" sz="2800" dirty="0" smtClean="0"/>
              <a:t>In </a:t>
            </a:r>
            <a:r>
              <a:rPr lang="en-US" sz="2800" dirty="0"/>
              <a:t>an</a:t>
            </a:r>
            <a:r>
              <a:rPr lang="en-US" sz="2800" dirty="0" smtClean="0"/>
              <a:t> </a:t>
            </a:r>
            <a:r>
              <a:rPr lang="en-US" sz="2800" b="1" i="1" dirty="0" smtClean="0">
                <a:solidFill>
                  <a:schemeClr val="tx2"/>
                </a:solidFill>
              </a:rPr>
              <a:t>add </a:t>
            </a:r>
            <a:r>
              <a:rPr lang="en-US" sz="2800" dirty="0" smtClean="0"/>
              <a:t>operation</a:t>
            </a:r>
            <a:r>
              <a:rPr lang="en-US" sz="2800" dirty="0"/>
              <a:t>, when the array is full, instead of throwing an exception, we</a:t>
            </a:r>
            <a:r>
              <a:rPr lang="en-US" sz="2800" dirty="0" smtClean="0"/>
              <a:t> could replace </a:t>
            </a:r>
            <a:r>
              <a:rPr lang="en-US" sz="2800" dirty="0"/>
              <a:t>the array with a larger </a:t>
            </a:r>
            <a:r>
              <a:rPr lang="en-US" sz="2800" dirty="0" smtClean="0"/>
              <a:t>one.</a:t>
            </a:r>
          </a:p>
          <a:p>
            <a:pPr>
              <a:lnSpc>
                <a:spcPct val="90000"/>
              </a:lnSpc>
            </a:pPr>
            <a:r>
              <a:rPr lang="en-US" sz="2800" dirty="0" smtClean="0"/>
              <a:t>In fact </a:t>
            </a:r>
            <a:r>
              <a:rPr lang="en-US" sz="2800" b="1" dirty="0" err="1" smtClean="0">
                <a:solidFill>
                  <a:schemeClr val="tx2"/>
                </a:solidFill>
              </a:rPr>
              <a:t>java.util.ArrayList</a:t>
            </a:r>
            <a:r>
              <a:rPr lang="en-US" sz="2800" b="1" dirty="0" smtClean="0">
                <a:solidFill>
                  <a:schemeClr val="tx2"/>
                </a:solidFill>
              </a:rPr>
              <a:t> </a:t>
            </a:r>
            <a:r>
              <a:rPr lang="en-US" sz="2800" dirty="0" smtClean="0"/>
              <a:t>implements this ADT using </a:t>
            </a:r>
            <a:r>
              <a:rPr lang="en-US" sz="2800" b="1" dirty="0" smtClean="0">
                <a:solidFill>
                  <a:srgbClr val="800000"/>
                </a:solidFill>
              </a:rPr>
              <a:t>extendable arrays </a:t>
            </a:r>
            <a:r>
              <a:rPr lang="en-US" sz="2800" dirty="0" smtClean="0"/>
              <a:t>that do just this.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54000" y="274638"/>
            <a:ext cx="8636000" cy="566447"/>
          </a:xfrm>
        </p:spPr>
        <p:txBody>
          <a:bodyPr/>
          <a:lstStyle/>
          <a:p>
            <a:r>
              <a:rPr lang="en-US" sz="2800" dirty="0" smtClean="0"/>
              <a:t>Implementing Array Lists using Extendable Arrays</a:t>
            </a:r>
            <a:endParaRPr lang="en-US" sz="2800" dirty="0"/>
          </a:p>
        </p:txBody>
      </p:sp>
      <p:sp>
        <p:nvSpPr>
          <p:cNvPr id="66563" name="Rectangle 3" descr="Rectangle: Click to edit Master text styles&#10;Second level&#10;Third level&#10;Fourth level&#10;Fifth level"/>
          <p:cNvSpPr>
            <a:spLocks noGrp="1" noChangeArrowheads="1"/>
          </p:cNvSpPr>
          <p:nvPr>
            <p:ph type="body" idx="1"/>
          </p:nvPr>
        </p:nvSpPr>
        <p:spPr>
          <a:xfrm>
            <a:off x="348074" y="1053630"/>
            <a:ext cx="4704109" cy="5136190"/>
          </a:xfrm>
        </p:spPr>
        <p:txBody>
          <a:bodyPr/>
          <a:lstStyle/>
          <a:p>
            <a:pPr>
              <a:spcBef>
                <a:spcPts val="600"/>
              </a:spcBef>
            </a:pPr>
            <a:r>
              <a:rPr lang="en-US" sz="2000" dirty="0"/>
              <a:t>In </a:t>
            </a:r>
            <a:r>
              <a:rPr lang="en-US" sz="2000" dirty="0" smtClean="0"/>
              <a:t>an </a:t>
            </a:r>
            <a:r>
              <a:rPr lang="en-US" sz="2000" b="1" dirty="0" smtClean="0">
                <a:solidFill>
                  <a:schemeClr val="tx2"/>
                </a:solidFill>
              </a:rPr>
              <a:t>add </a:t>
            </a:r>
            <a:r>
              <a:rPr lang="en-US" sz="2000" dirty="0"/>
              <a:t>operation, when the array is full, instead of throwing an exception, we can replace the array with a larger one</a:t>
            </a:r>
          </a:p>
          <a:p>
            <a:pPr>
              <a:spcBef>
                <a:spcPts val="600"/>
              </a:spcBef>
            </a:pPr>
            <a:r>
              <a:rPr lang="en-US" sz="2000" dirty="0"/>
              <a:t>How large should the new array be?</a:t>
            </a:r>
          </a:p>
          <a:p>
            <a:pPr lvl="1">
              <a:spcBef>
                <a:spcPts val="600"/>
              </a:spcBef>
            </a:pPr>
            <a:r>
              <a:rPr lang="en-US" sz="1800" dirty="0"/>
              <a:t>incremental strategy: increase the size by a constant </a:t>
            </a:r>
            <a:r>
              <a:rPr lang="en-US" sz="1800" b="1" dirty="0" err="1">
                <a:solidFill>
                  <a:srgbClr val="800000"/>
                </a:solidFill>
                <a:latin typeface="Times New Roman" pitchFamily="33" charset="0"/>
              </a:rPr>
              <a:t>c</a:t>
            </a:r>
            <a:endParaRPr lang="en-US" sz="1800" b="1" dirty="0">
              <a:solidFill>
                <a:srgbClr val="800000"/>
              </a:solidFill>
              <a:latin typeface="Times New Roman" pitchFamily="33" charset="0"/>
            </a:endParaRPr>
          </a:p>
          <a:p>
            <a:pPr lvl="1">
              <a:spcBef>
                <a:spcPts val="600"/>
              </a:spcBef>
            </a:pPr>
            <a:r>
              <a:rPr lang="en-US" sz="1800" dirty="0"/>
              <a:t>doubling strategy: double the </a:t>
            </a:r>
            <a:r>
              <a:rPr lang="en-US" sz="1800" dirty="0" smtClean="0"/>
              <a:t>size</a:t>
            </a:r>
          </a:p>
          <a:p>
            <a:pPr>
              <a:spcBef>
                <a:spcPts val="600"/>
              </a:spcBef>
            </a:pPr>
            <a:r>
              <a:rPr lang="en-US" sz="2000" dirty="0" smtClean="0"/>
              <a:t>Let </a:t>
            </a:r>
            <a:r>
              <a:rPr lang="en-US" sz="2000" dirty="0"/>
              <a:t>n = current number of elements in </a:t>
            </a:r>
            <a:r>
              <a:rPr lang="en-US" sz="2000" dirty="0" smtClean="0"/>
              <a:t>array</a:t>
            </a:r>
          </a:p>
          <a:p>
            <a:pPr marL="0" indent="0">
              <a:spcBef>
                <a:spcPts val="600"/>
              </a:spcBef>
              <a:buNone/>
            </a:pPr>
            <a:r>
              <a:rPr lang="en-US" sz="2000" dirty="0"/>
              <a:t> </a:t>
            </a:r>
            <a:r>
              <a:rPr lang="en-US" sz="2000" dirty="0" smtClean="0"/>
              <a:t>         N = capacity of array</a:t>
            </a:r>
          </a:p>
          <a:p>
            <a:pPr marL="0" indent="0">
              <a:spcBef>
                <a:spcPts val="600"/>
              </a:spcBef>
              <a:buNone/>
            </a:pPr>
            <a:r>
              <a:rPr lang="en-US" sz="2200" dirty="0"/>
              <a:t>	</a:t>
            </a:r>
          </a:p>
        </p:txBody>
      </p:sp>
      <p:sp>
        <p:nvSpPr>
          <p:cNvPr id="66564" name="Text Box 4"/>
          <p:cNvSpPr txBox="1">
            <a:spLocks noChangeArrowheads="1"/>
          </p:cNvSpPr>
          <p:nvPr/>
        </p:nvSpPr>
        <p:spPr bwMode="auto">
          <a:xfrm>
            <a:off x="5389682" y="1100985"/>
            <a:ext cx="3276600" cy="3139321"/>
          </a:xfrm>
          <a:prstGeom prst="rect">
            <a:avLst/>
          </a:prstGeom>
          <a:noFill/>
          <a:ln w="9525">
            <a:solidFill>
              <a:schemeClr val="accent2"/>
            </a:solidFill>
            <a:miter lim="800000"/>
            <a:headEnd/>
            <a:tailEnd/>
          </a:ln>
          <a:effectLst/>
        </p:spPr>
        <p:txBody>
          <a:bodyPr>
            <a:prstTxWarp prst="textNoShape">
              <a:avLst/>
            </a:prstTxWarp>
            <a:spAutoFit/>
          </a:bodyPr>
          <a:lstStyle/>
          <a:p>
            <a:pPr defTabSz="228600"/>
            <a:r>
              <a:rPr lang="en-US" b="1" dirty="0">
                <a:solidFill>
                  <a:srgbClr val="000000"/>
                </a:solidFill>
                <a:latin typeface="Times New Roman" pitchFamily="33" charset="0"/>
              </a:rPr>
              <a:t>Algorithm</a:t>
            </a:r>
            <a:r>
              <a:rPr lang="en-US" dirty="0" smtClean="0">
                <a:latin typeface="Times New Roman" pitchFamily="33" charset="0"/>
              </a:rPr>
              <a:t> </a:t>
            </a:r>
            <a:r>
              <a:rPr lang="en-US" b="1" i="1" dirty="0" err="1" smtClean="0">
                <a:solidFill>
                  <a:schemeClr val="tx2"/>
                </a:solidFill>
                <a:latin typeface="Times New Roman" pitchFamily="33" charset="0"/>
              </a:rPr>
              <a:t>add</a:t>
            </a:r>
            <a:r>
              <a:rPr lang="en-US" dirty="0" err="1" smtClean="0">
                <a:solidFill>
                  <a:schemeClr val="tx2"/>
                </a:solidFill>
                <a:latin typeface="Times New Roman" pitchFamily="33" charset="0"/>
              </a:rPr>
              <a:t>(</a:t>
            </a:r>
            <a:r>
              <a:rPr lang="en-US" b="1" i="1" dirty="0" err="1">
                <a:solidFill>
                  <a:schemeClr val="tx2"/>
                </a:solidFill>
                <a:latin typeface="Times New Roman" pitchFamily="33" charset="0"/>
              </a:rPr>
              <a:t>o</a:t>
            </a:r>
            <a:r>
              <a:rPr lang="en-US" dirty="0">
                <a:solidFill>
                  <a:schemeClr val="tx2"/>
                </a:solidFill>
                <a:latin typeface="Times New Roman" pitchFamily="33" charset="0"/>
              </a:rPr>
              <a:t>)</a:t>
            </a:r>
          </a:p>
          <a:p>
            <a:pPr defTabSz="228600"/>
            <a:r>
              <a:rPr lang="en-US" dirty="0">
                <a:latin typeface="Times New Roman" pitchFamily="33" charset="0"/>
                <a:sym typeface="Symbol" pitchFamily="33" charset="2"/>
              </a:rPr>
              <a:t>	</a:t>
            </a:r>
            <a:r>
              <a:rPr lang="en-US" b="1" dirty="0">
                <a:solidFill>
                  <a:srgbClr val="000000"/>
                </a:solidFill>
                <a:latin typeface="Times New Roman" pitchFamily="33" charset="0"/>
                <a:sym typeface="Symbol" pitchFamily="33" charset="2"/>
              </a:rPr>
              <a:t>if</a:t>
            </a:r>
            <a:r>
              <a:rPr lang="en-US" dirty="0" smtClean="0">
                <a:latin typeface="Times New Roman" pitchFamily="33" charset="0"/>
                <a:sym typeface="Symbol" pitchFamily="33" charset="2"/>
              </a:rPr>
              <a:t> </a:t>
            </a:r>
            <a:r>
              <a:rPr lang="en-US" b="1" i="1" dirty="0" smtClean="0">
                <a:solidFill>
                  <a:schemeClr val="accent2"/>
                </a:solidFill>
                <a:latin typeface="Times New Roman" pitchFamily="33" charset="0"/>
                <a:sym typeface="Symbol" pitchFamily="33" charset="2"/>
              </a:rPr>
              <a:t>n</a:t>
            </a:r>
            <a:r>
              <a:rPr lang="en-US" dirty="0" smtClean="0">
                <a:solidFill>
                  <a:schemeClr val="accent2"/>
                </a:solidFill>
                <a:latin typeface="Times New Roman" pitchFamily="33" charset="0"/>
                <a:sym typeface="Symbol" pitchFamily="33" charset="2"/>
              </a:rPr>
              <a:t> = </a:t>
            </a:r>
            <a:r>
              <a:rPr lang="en-US" i="1" dirty="0" smtClean="0">
                <a:solidFill>
                  <a:schemeClr val="accent2"/>
                </a:solidFill>
                <a:latin typeface="Times New Roman" pitchFamily="33" charset="0"/>
                <a:sym typeface="Symbol" pitchFamily="33" charset="2"/>
              </a:rPr>
              <a:t>N</a:t>
            </a:r>
          </a:p>
          <a:p>
            <a:pPr defTabSz="228600"/>
            <a:r>
              <a:rPr lang="en-US" b="1" dirty="0" smtClean="0">
                <a:solidFill>
                  <a:srgbClr val="000000"/>
                </a:solidFill>
                <a:latin typeface="Times New Roman" pitchFamily="33" charset="0"/>
                <a:sym typeface="Symbol" pitchFamily="33" charset="2"/>
              </a:rPr>
              <a:t>	then</a:t>
            </a:r>
            <a:endParaRPr lang="en-US" b="1" dirty="0">
              <a:solidFill>
                <a:srgbClr val="000000"/>
              </a:solidFill>
              <a:latin typeface="Times New Roman" pitchFamily="33" charset="0"/>
              <a:sym typeface="Symbol" pitchFamily="33" charset="2"/>
            </a:endParaRPr>
          </a:p>
          <a:p>
            <a:pPr defTabSz="228600"/>
            <a:r>
              <a:rPr lang="en-US" b="1" dirty="0">
                <a:solidFill>
                  <a:srgbClr val="000000"/>
                </a:solidFill>
                <a:latin typeface="Times New Roman" pitchFamily="33" charset="0"/>
                <a:sym typeface="Symbol" pitchFamily="33" charset="2"/>
              </a:rPr>
              <a:t>		</a:t>
            </a:r>
            <a:r>
              <a:rPr lang="en-US" b="1" i="1" dirty="0">
                <a:solidFill>
                  <a:schemeClr val="accent2"/>
                </a:solidFill>
                <a:latin typeface="Times New Roman" pitchFamily="33" charset="0"/>
              </a:rPr>
              <a:t>A</a:t>
            </a:r>
            <a:r>
              <a:rPr lang="en-US" dirty="0" smtClean="0">
                <a:solidFill>
                  <a:schemeClr val="tx2"/>
                </a:solidFill>
                <a:latin typeface="Times New Roman" pitchFamily="33" charset="0"/>
              </a:rPr>
              <a:t> </a:t>
            </a:r>
            <a:r>
              <a:rPr lang="en-US" dirty="0" smtClean="0">
                <a:solidFill>
                  <a:schemeClr val="tx2"/>
                </a:solidFill>
                <a:latin typeface="Wingdings"/>
                <a:ea typeface="Wingdings"/>
                <a:cs typeface="Wingdings"/>
              </a:rPr>
              <a:t></a:t>
            </a:r>
            <a:r>
              <a:rPr lang="en-US" dirty="0" smtClean="0">
                <a:solidFill>
                  <a:srgbClr val="000000"/>
                </a:solidFill>
                <a:latin typeface="Times New Roman" pitchFamily="33" charset="0"/>
                <a:sym typeface="Symbol" pitchFamily="33" charset="2"/>
              </a:rPr>
              <a:t> </a:t>
            </a:r>
            <a:r>
              <a:rPr lang="en-US" dirty="0">
                <a:solidFill>
                  <a:schemeClr val="accent2"/>
                </a:solidFill>
                <a:latin typeface="Times New Roman" pitchFamily="33" charset="0"/>
              </a:rPr>
              <a:t>new array </a:t>
            </a:r>
            <a:r>
              <a:rPr lang="en-US" dirty="0" smtClean="0">
                <a:solidFill>
                  <a:schemeClr val="accent2"/>
                </a:solidFill>
                <a:latin typeface="Times New Roman" pitchFamily="33" charset="0"/>
              </a:rPr>
              <a:t>of size </a:t>
            </a:r>
            <a:r>
              <a:rPr lang="en-US" b="1" i="1" dirty="0" smtClean="0">
                <a:solidFill>
                  <a:schemeClr val="accent2"/>
                </a:solidFill>
                <a:latin typeface="Times New Roman" pitchFamily="33" charset="0"/>
              </a:rPr>
              <a:t>N</a:t>
            </a:r>
            <a:r>
              <a:rPr lang="en-US" dirty="0" smtClean="0">
                <a:solidFill>
                  <a:schemeClr val="accent2"/>
                </a:solidFill>
                <a:latin typeface="Times New Roman" pitchFamily="33" charset="0"/>
              </a:rPr>
              <a:t>*</a:t>
            </a:r>
          </a:p>
          <a:p>
            <a:pPr defTabSz="228600"/>
            <a:r>
              <a:rPr lang="en-US" b="1" i="1" dirty="0" smtClean="0">
                <a:solidFill>
                  <a:schemeClr val="accent2"/>
                </a:solidFill>
                <a:latin typeface="Times New Roman" pitchFamily="33" charset="0"/>
                <a:sym typeface="Symbol" pitchFamily="33" charset="2"/>
              </a:rPr>
              <a:t>		N </a:t>
            </a:r>
            <a:r>
              <a:rPr lang="en-US" b="1" i="1" dirty="0">
                <a:solidFill>
                  <a:schemeClr val="accent2"/>
                </a:solidFill>
                <a:latin typeface="Times New Roman" pitchFamily="33" charset="0"/>
                <a:sym typeface="Symbol" pitchFamily="33" charset="2"/>
              </a:rPr>
              <a:t>= N</a:t>
            </a:r>
            <a:r>
              <a:rPr lang="en-US" b="1" i="1" dirty="0" smtClean="0">
                <a:solidFill>
                  <a:schemeClr val="accent2"/>
                </a:solidFill>
                <a:latin typeface="Times New Roman" pitchFamily="33" charset="0"/>
                <a:sym typeface="Symbol" pitchFamily="33" charset="2"/>
              </a:rPr>
              <a:t>*</a:t>
            </a:r>
            <a:endParaRPr lang="en-US" b="1" dirty="0" smtClean="0">
              <a:solidFill>
                <a:srgbClr val="000000"/>
              </a:solidFill>
              <a:latin typeface="Times New Roman" pitchFamily="33" charset="0"/>
              <a:sym typeface="Symbol" pitchFamily="33" charset="2"/>
            </a:endParaRPr>
          </a:p>
          <a:p>
            <a:pPr defTabSz="228600"/>
            <a:r>
              <a:rPr lang="en-US" dirty="0">
                <a:solidFill>
                  <a:srgbClr val="000000"/>
                </a:solidFill>
                <a:latin typeface="Times New Roman" pitchFamily="33" charset="0"/>
                <a:sym typeface="Symbol" pitchFamily="33" charset="2"/>
              </a:rPr>
              <a:t>		</a:t>
            </a:r>
            <a:r>
              <a:rPr lang="en-US" b="1" dirty="0">
                <a:solidFill>
                  <a:srgbClr val="000000"/>
                </a:solidFill>
                <a:latin typeface="Times New Roman" pitchFamily="33" charset="0"/>
              </a:rPr>
              <a:t>for</a:t>
            </a:r>
            <a:r>
              <a:rPr lang="en-US" dirty="0">
                <a:latin typeface="Times New Roman" pitchFamily="33" charset="0"/>
              </a:rPr>
              <a:t> </a:t>
            </a:r>
            <a:r>
              <a:rPr lang="en-US" b="1" i="1" dirty="0" err="1">
                <a:solidFill>
                  <a:schemeClr val="accent2"/>
                </a:solidFill>
                <a:latin typeface="Times New Roman" pitchFamily="33" charset="0"/>
              </a:rPr>
              <a:t>i</a:t>
            </a:r>
            <a:r>
              <a:rPr lang="en-US" dirty="0" smtClean="0">
                <a:solidFill>
                  <a:schemeClr val="tx2"/>
                </a:solidFill>
                <a:latin typeface="Times New Roman" pitchFamily="33" charset="0"/>
              </a:rPr>
              <a:t> </a:t>
            </a:r>
            <a:r>
              <a:rPr lang="en-US" dirty="0" err="1" smtClean="0">
                <a:solidFill>
                  <a:schemeClr val="tx2"/>
                </a:solidFill>
                <a:latin typeface="Wingdings"/>
                <a:ea typeface="Wingdings"/>
                <a:cs typeface="Wingdings"/>
              </a:rPr>
              <a:t></a:t>
            </a:r>
            <a:r>
              <a:rPr lang="en-US" dirty="0" smtClean="0">
                <a:solidFill>
                  <a:srgbClr val="000000"/>
                </a:solidFill>
                <a:latin typeface="Times New Roman" pitchFamily="33" charset="0"/>
                <a:sym typeface="Symbol" pitchFamily="33" charset="2"/>
              </a:rPr>
              <a:t> </a:t>
            </a:r>
            <a:r>
              <a:rPr lang="en-US" dirty="0" smtClean="0">
                <a:solidFill>
                  <a:schemeClr val="accent2"/>
                </a:solidFill>
                <a:latin typeface="Times New Roman" pitchFamily="33" charset="0"/>
                <a:sym typeface="Symbol" pitchFamily="33" charset="2"/>
              </a:rPr>
              <a:t>0</a:t>
            </a:r>
            <a:r>
              <a:rPr lang="en-US" dirty="0" smtClean="0">
                <a:latin typeface="Times New Roman" pitchFamily="33" charset="0"/>
                <a:sym typeface="Symbol" pitchFamily="33" charset="2"/>
              </a:rPr>
              <a:t> </a:t>
            </a:r>
            <a:r>
              <a:rPr lang="en-US" b="1" dirty="0">
                <a:solidFill>
                  <a:srgbClr val="000000"/>
                </a:solidFill>
                <a:latin typeface="Times New Roman" pitchFamily="33" charset="0"/>
                <a:sym typeface="Symbol" pitchFamily="33" charset="2"/>
              </a:rPr>
              <a:t>to</a:t>
            </a:r>
            <a:r>
              <a:rPr lang="en-US" dirty="0" smtClean="0">
                <a:latin typeface="Times New Roman" pitchFamily="33" charset="0"/>
                <a:sym typeface="Symbol" pitchFamily="33" charset="2"/>
              </a:rPr>
              <a:t> </a:t>
            </a:r>
            <a:r>
              <a:rPr lang="en-US" b="1" i="1" dirty="0" smtClean="0">
                <a:solidFill>
                  <a:schemeClr val="accent2"/>
                </a:solidFill>
                <a:latin typeface="Times New Roman" pitchFamily="33" charset="0"/>
                <a:sym typeface="Symbol" pitchFamily="33" charset="2"/>
              </a:rPr>
              <a:t>N-1 </a:t>
            </a:r>
            <a:r>
              <a:rPr lang="en-US" b="1" dirty="0">
                <a:solidFill>
                  <a:srgbClr val="000000"/>
                </a:solidFill>
                <a:latin typeface="Times New Roman" pitchFamily="33" charset="0"/>
                <a:sym typeface="Symbol" pitchFamily="33" charset="2"/>
              </a:rPr>
              <a:t>do</a:t>
            </a:r>
          </a:p>
          <a:p>
            <a:pPr defTabSz="228600"/>
            <a:r>
              <a:rPr lang="en-US" b="1" dirty="0">
                <a:solidFill>
                  <a:srgbClr val="000000"/>
                </a:solidFill>
                <a:latin typeface="Times New Roman" pitchFamily="33" charset="0"/>
                <a:sym typeface="Symbol" pitchFamily="33" charset="2"/>
              </a:rPr>
              <a:t>			 </a:t>
            </a:r>
            <a:r>
              <a:rPr lang="en-US" b="1" i="1" dirty="0" err="1">
                <a:solidFill>
                  <a:schemeClr val="accent2"/>
                </a:solidFill>
                <a:latin typeface="Times New Roman" pitchFamily="33" charset="0"/>
                <a:sym typeface="Symbol" pitchFamily="33" charset="2"/>
              </a:rPr>
              <a:t>A</a:t>
            </a:r>
            <a:r>
              <a:rPr lang="en-US" dirty="0" err="1">
                <a:solidFill>
                  <a:schemeClr val="accent2"/>
                </a:solidFill>
                <a:latin typeface="Times New Roman" pitchFamily="33" charset="0"/>
                <a:sym typeface="Symbol" pitchFamily="33" charset="2"/>
              </a:rPr>
              <a:t>[</a:t>
            </a:r>
            <a:r>
              <a:rPr lang="en-US" b="1" i="1" dirty="0" err="1">
                <a:solidFill>
                  <a:schemeClr val="accent2"/>
                </a:solidFill>
                <a:latin typeface="Times New Roman" pitchFamily="33" charset="0"/>
                <a:sym typeface="Symbol" pitchFamily="33" charset="2"/>
              </a:rPr>
              <a:t>i</a:t>
            </a:r>
            <a:r>
              <a:rPr lang="en-US" dirty="0">
                <a:solidFill>
                  <a:schemeClr val="accent2"/>
                </a:solidFill>
                <a:latin typeface="Times New Roman" pitchFamily="33" charset="0"/>
                <a:sym typeface="Symbol" pitchFamily="33" charset="2"/>
              </a:rPr>
              <a:t>]</a:t>
            </a:r>
            <a:r>
              <a:rPr lang="en-US" dirty="0" smtClean="0">
                <a:solidFill>
                  <a:schemeClr val="accent2"/>
                </a:solidFill>
                <a:latin typeface="Times New Roman" pitchFamily="33" charset="0"/>
                <a:sym typeface="Symbol" pitchFamily="33" charset="2"/>
              </a:rPr>
              <a:t> </a:t>
            </a:r>
            <a:r>
              <a:rPr lang="en-US" dirty="0" err="1" smtClean="0">
                <a:solidFill>
                  <a:schemeClr val="tx2"/>
                </a:solidFill>
                <a:latin typeface="Wingdings"/>
                <a:ea typeface="Wingdings"/>
                <a:cs typeface="Wingdings"/>
              </a:rPr>
              <a:t></a:t>
            </a:r>
            <a:r>
              <a:rPr lang="en-US" dirty="0" smtClean="0">
                <a:solidFill>
                  <a:srgbClr val="000000"/>
                </a:solidFill>
                <a:latin typeface="Times New Roman" pitchFamily="33" charset="0"/>
                <a:sym typeface="Symbol" pitchFamily="33" charset="2"/>
              </a:rPr>
              <a:t> </a:t>
            </a:r>
            <a:r>
              <a:rPr lang="en-US" b="1" i="1" dirty="0" err="1" smtClean="0">
                <a:solidFill>
                  <a:schemeClr val="accent2"/>
                </a:solidFill>
                <a:latin typeface="Times New Roman" pitchFamily="33" charset="0"/>
                <a:sym typeface="Symbol" pitchFamily="33" charset="2"/>
              </a:rPr>
              <a:t>S</a:t>
            </a:r>
            <a:r>
              <a:rPr lang="en-US" dirty="0" err="1">
                <a:solidFill>
                  <a:schemeClr val="accent2"/>
                </a:solidFill>
                <a:latin typeface="Times New Roman" pitchFamily="33" charset="0"/>
                <a:sym typeface="Symbol" pitchFamily="33" charset="2"/>
              </a:rPr>
              <a:t>[</a:t>
            </a:r>
            <a:r>
              <a:rPr lang="en-US" b="1" i="1" dirty="0" err="1">
                <a:solidFill>
                  <a:schemeClr val="accent2"/>
                </a:solidFill>
                <a:latin typeface="Times New Roman" pitchFamily="33" charset="0"/>
                <a:sym typeface="Symbol" pitchFamily="33" charset="2"/>
              </a:rPr>
              <a:t>i</a:t>
            </a:r>
            <a:r>
              <a:rPr lang="en-US" dirty="0">
                <a:solidFill>
                  <a:schemeClr val="accent2"/>
                </a:solidFill>
                <a:latin typeface="Times New Roman" pitchFamily="33" charset="0"/>
                <a:sym typeface="Symbol" pitchFamily="33" charset="2"/>
              </a:rPr>
              <a:t>]</a:t>
            </a:r>
          </a:p>
          <a:p>
            <a:pPr defTabSz="228600"/>
            <a:r>
              <a:rPr lang="en-US" dirty="0">
                <a:solidFill>
                  <a:schemeClr val="accent2"/>
                </a:solidFill>
                <a:latin typeface="Times New Roman" pitchFamily="33" charset="0"/>
                <a:sym typeface="Symbol" pitchFamily="33" charset="2"/>
              </a:rPr>
              <a:t>			 </a:t>
            </a:r>
            <a:r>
              <a:rPr lang="en-US" b="1" i="1" dirty="0">
                <a:solidFill>
                  <a:schemeClr val="accent2"/>
                </a:solidFill>
                <a:latin typeface="Times New Roman" pitchFamily="33" charset="0"/>
                <a:sym typeface="Symbol" pitchFamily="33" charset="2"/>
              </a:rPr>
              <a:t>S</a:t>
            </a:r>
            <a:r>
              <a:rPr lang="en-US" dirty="0" smtClean="0">
                <a:solidFill>
                  <a:schemeClr val="accent2"/>
                </a:solidFill>
                <a:latin typeface="Times New Roman" pitchFamily="33" charset="0"/>
                <a:sym typeface="Symbol" pitchFamily="33" charset="2"/>
              </a:rPr>
              <a:t> </a:t>
            </a:r>
            <a:r>
              <a:rPr lang="en-US" dirty="0" err="1" smtClean="0">
                <a:solidFill>
                  <a:schemeClr val="tx2"/>
                </a:solidFill>
                <a:latin typeface="Wingdings"/>
                <a:ea typeface="Wingdings"/>
                <a:cs typeface="Wingdings"/>
              </a:rPr>
              <a:t></a:t>
            </a:r>
            <a:r>
              <a:rPr lang="en-US" dirty="0" smtClean="0">
                <a:solidFill>
                  <a:srgbClr val="000000"/>
                </a:solidFill>
                <a:latin typeface="Times New Roman" pitchFamily="33" charset="0"/>
                <a:sym typeface="Symbol" pitchFamily="33" charset="2"/>
              </a:rPr>
              <a:t> </a:t>
            </a:r>
            <a:r>
              <a:rPr lang="en-US" b="1" i="1" dirty="0">
                <a:solidFill>
                  <a:schemeClr val="accent2"/>
                </a:solidFill>
                <a:latin typeface="Times New Roman" pitchFamily="33" charset="0"/>
                <a:sym typeface="Symbol" pitchFamily="33" charset="2"/>
              </a:rPr>
              <a:t>A</a:t>
            </a:r>
            <a:endParaRPr lang="en-US" b="1" dirty="0">
              <a:solidFill>
                <a:srgbClr val="000000"/>
              </a:solidFill>
              <a:latin typeface="Times New Roman" pitchFamily="33" charset="0"/>
              <a:sym typeface="Symbol" pitchFamily="33" charset="2"/>
            </a:endParaRPr>
          </a:p>
          <a:p>
            <a:pPr defTabSz="228600"/>
            <a:r>
              <a:rPr lang="en-US" dirty="0" smtClean="0">
                <a:solidFill>
                  <a:schemeClr val="accent2"/>
                </a:solidFill>
                <a:latin typeface="Times New Roman" pitchFamily="33" charset="0"/>
              </a:rPr>
              <a:t>	</a:t>
            </a:r>
            <a:r>
              <a:rPr lang="en-US" b="1" i="1" dirty="0" smtClean="0">
                <a:solidFill>
                  <a:schemeClr val="accent2"/>
                </a:solidFill>
                <a:latin typeface="Times New Roman" pitchFamily="33" charset="0"/>
              </a:rPr>
              <a:t>n </a:t>
            </a:r>
            <a:r>
              <a:rPr lang="en-US" dirty="0" smtClean="0">
                <a:solidFill>
                  <a:schemeClr val="tx2"/>
                </a:solidFill>
                <a:latin typeface="Wingdings"/>
                <a:ea typeface="Wingdings"/>
                <a:cs typeface="Wingdings"/>
              </a:rPr>
              <a:t></a:t>
            </a:r>
            <a:r>
              <a:rPr lang="en-US" dirty="0" smtClean="0">
                <a:solidFill>
                  <a:schemeClr val="tx2"/>
                </a:solidFill>
                <a:latin typeface="Times New Roman" pitchFamily="33" charset="0"/>
                <a:sym typeface="Symbol" pitchFamily="33" charset="2"/>
              </a:rPr>
              <a:t> </a:t>
            </a:r>
            <a:r>
              <a:rPr lang="en-US" b="1" i="1" dirty="0" smtClean="0">
                <a:solidFill>
                  <a:schemeClr val="accent2"/>
                </a:solidFill>
                <a:latin typeface="Times New Roman" pitchFamily="33" charset="0"/>
                <a:sym typeface="Symbol" pitchFamily="33" charset="2"/>
              </a:rPr>
              <a:t>n</a:t>
            </a:r>
            <a:r>
              <a:rPr lang="en-US" dirty="0" smtClean="0">
                <a:solidFill>
                  <a:schemeClr val="accent2"/>
                </a:solidFill>
                <a:latin typeface="Times New Roman" pitchFamily="33" charset="0"/>
                <a:sym typeface="Symbol" pitchFamily="33" charset="2"/>
              </a:rPr>
              <a:t> </a:t>
            </a:r>
            <a:r>
              <a:rPr lang="en-US" dirty="0">
                <a:solidFill>
                  <a:schemeClr val="accent2"/>
                </a:solidFill>
                <a:latin typeface="Times New Roman" pitchFamily="33" charset="0"/>
                <a:sym typeface="Symbol" pitchFamily="33" charset="2"/>
              </a:rPr>
              <a:t>+</a:t>
            </a:r>
            <a:r>
              <a:rPr lang="en-US" dirty="0">
                <a:solidFill>
                  <a:schemeClr val="tx2"/>
                </a:solidFill>
                <a:latin typeface="Times New Roman" pitchFamily="33" charset="0"/>
                <a:sym typeface="Symbol" pitchFamily="33" charset="2"/>
              </a:rPr>
              <a:t> </a:t>
            </a:r>
            <a:r>
              <a:rPr lang="en-US" dirty="0">
                <a:solidFill>
                  <a:schemeClr val="accent2"/>
                </a:solidFill>
                <a:latin typeface="Times New Roman" pitchFamily="33" charset="0"/>
                <a:sym typeface="Symbol" pitchFamily="33" charset="2"/>
              </a:rPr>
              <a:t>1</a:t>
            </a:r>
          </a:p>
          <a:p>
            <a:pPr defTabSz="228600"/>
            <a:r>
              <a:rPr lang="en-US" dirty="0">
                <a:solidFill>
                  <a:schemeClr val="accent2"/>
                </a:solidFill>
                <a:latin typeface="Times New Roman" pitchFamily="33" charset="0"/>
                <a:sym typeface="Symbol" pitchFamily="33" charset="2"/>
              </a:rPr>
              <a:t>	</a:t>
            </a:r>
            <a:r>
              <a:rPr lang="en-US" b="1" i="1" dirty="0">
                <a:solidFill>
                  <a:schemeClr val="accent2"/>
                </a:solidFill>
                <a:latin typeface="Times New Roman" pitchFamily="33" charset="0"/>
                <a:sym typeface="Symbol" pitchFamily="33" charset="2"/>
              </a:rPr>
              <a:t>S</a:t>
            </a:r>
            <a:r>
              <a:rPr lang="en-US" dirty="0" smtClean="0">
                <a:solidFill>
                  <a:schemeClr val="accent2"/>
                </a:solidFill>
                <a:latin typeface="Times New Roman" pitchFamily="33" charset="0"/>
                <a:sym typeface="Symbol" pitchFamily="33" charset="2"/>
              </a:rPr>
              <a:t>[</a:t>
            </a:r>
            <a:r>
              <a:rPr lang="en-US" b="1" i="1" dirty="0">
                <a:solidFill>
                  <a:schemeClr val="accent2"/>
                </a:solidFill>
                <a:latin typeface="Times New Roman" pitchFamily="33" charset="0"/>
                <a:sym typeface="Symbol" pitchFamily="33" charset="2"/>
              </a:rPr>
              <a:t>n</a:t>
            </a:r>
            <a:r>
              <a:rPr lang="en-US" dirty="0" smtClean="0">
                <a:solidFill>
                  <a:schemeClr val="accent2"/>
                </a:solidFill>
                <a:latin typeface="Times New Roman" pitchFamily="33" charset="0"/>
                <a:sym typeface="Symbol" pitchFamily="33" charset="2"/>
              </a:rPr>
              <a:t>] </a:t>
            </a:r>
            <a:r>
              <a:rPr lang="en-US" dirty="0" smtClean="0">
                <a:solidFill>
                  <a:schemeClr val="tx2"/>
                </a:solidFill>
                <a:latin typeface="Wingdings"/>
                <a:ea typeface="Wingdings"/>
                <a:cs typeface="Wingdings"/>
              </a:rPr>
              <a:t></a:t>
            </a:r>
            <a:r>
              <a:rPr lang="en-US" dirty="0" smtClean="0">
                <a:solidFill>
                  <a:schemeClr val="tx2"/>
                </a:solidFill>
                <a:latin typeface="Times New Roman" pitchFamily="33" charset="0"/>
                <a:sym typeface="Symbol" pitchFamily="33" charset="2"/>
              </a:rPr>
              <a:t> </a:t>
            </a:r>
            <a:r>
              <a:rPr lang="en-US" b="1" i="1" dirty="0" smtClean="0">
                <a:solidFill>
                  <a:schemeClr val="accent2"/>
                </a:solidFill>
                <a:latin typeface="Times New Roman" pitchFamily="33" charset="0"/>
                <a:sym typeface="Symbol" pitchFamily="33" charset="2"/>
              </a:rPr>
              <a:t>o</a:t>
            </a:r>
          </a:p>
          <a:p>
            <a:pPr defTabSz="228600"/>
            <a:r>
              <a:rPr lang="en-US" b="1" i="1" dirty="0">
                <a:solidFill>
                  <a:schemeClr val="accent2"/>
                </a:solidFill>
                <a:latin typeface="Times New Roman" pitchFamily="33" charset="0"/>
                <a:sym typeface="Symbol" pitchFamily="33" charset="2"/>
              </a:rPr>
              <a:t> </a:t>
            </a:r>
            <a:r>
              <a:rPr lang="en-US" b="1" i="1" dirty="0" smtClean="0">
                <a:solidFill>
                  <a:schemeClr val="accent2"/>
                </a:solidFill>
                <a:latin typeface="Times New Roman" pitchFamily="33" charset="0"/>
                <a:sym typeface="Symbol" pitchFamily="33" charset="2"/>
              </a:rPr>
              <a:t>   </a:t>
            </a:r>
            <a:endParaRPr lang="en-US" b="1" i="1" dirty="0">
              <a:solidFill>
                <a:schemeClr val="accent2"/>
              </a:solidFill>
              <a:latin typeface="Times New Roman" pitchFamily="33" charset="0"/>
              <a:sym typeface="Symbol" pitchFamily="33"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Comparison of the Strategies</a:t>
            </a:r>
          </a:p>
        </p:txBody>
      </p:sp>
      <p:sp>
        <p:nvSpPr>
          <p:cNvPr id="67587" name="Rectangle 3" descr="Rectangle: Click to edit Master text styles&#10;Second level&#10;Third level&#10;Fourth level&#10;Fifth level"/>
          <p:cNvSpPr>
            <a:spLocks noGrp="1" noChangeArrowheads="1"/>
          </p:cNvSpPr>
          <p:nvPr>
            <p:ph type="body" idx="1"/>
          </p:nvPr>
        </p:nvSpPr>
        <p:spPr>
          <a:xfrm>
            <a:off x="526815" y="1166519"/>
            <a:ext cx="8090370" cy="4853281"/>
          </a:xfrm>
        </p:spPr>
        <p:txBody>
          <a:bodyPr/>
          <a:lstStyle/>
          <a:p>
            <a:r>
              <a:rPr lang="en-US" dirty="0"/>
              <a:t>We compare the incremental strategy and the doubling strategy by analyzing the total time </a:t>
            </a:r>
            <a:r>
              <a:rPr lang="en-US" b="1" i="1" dirty="0" err="1">
                <a:latin typeface="Times New Roman" pitchFamily="33" charset="0"/>
                <a:sym typeface="Symbol" pitchFamily="33" charset="2"/>
              </a:rPr>
              <a:t>T</a:t>
            </a:r>
            <a:r>
              <a:rPr lang="en-US" dirty="0" err="1">
                <a:latin typeface="Times New Roman" pitchFamily="33" charset="0"/>
                <a:sym typeface="Symbol" pitchFamily="33" charset="2"/>
              </a:rPr>
              <a:t>(</a:t>
            </a:r>
            <a:r>
              <a:rPr lang="en-US" b="1" i="1" dirty="0" err="1">
                <a:latin typeface="Times New Roman" pitchFamily="33" charset="0"/>
                <a:sym typeface="Symbol" pitchFamily="33" charset="2"/>
              </a:rPr>
              <a:t>n</a:t>
            </a:r>
            <a:r>
              <a:rPr lang="en-US" dirty="0">
                <a:latin typeface="Times New Roman" pitchFamily="33" charset="0"/>
                <a:sym typeface="Symbol" pitchFamily="33" charset="2"/>
              </a:rPr>
              <a:t>)</a:t>
            </a:r>
            <a:r>
              <a:rPr lang="en-US" dirty="0"/>
              <a:t> needed to perform a series of </a:t>
            </a:r>
            <a:r>
              <a:rPr lang="en-US" b="1" i="1" dirty="0" err="1">
                <a:latin typeface="Times New Roman" pitchFamily="33" charset="0"/>
              </a:rPr>
              <a:t>n</a:t>
            </a:r>
            <a:r>
              <a:rPr lang="en-US" dirty="0" smtClean="0"/>
              <a:t> </a:t>
            </a:r>
            <a:r>
              <a:rPr lang="en-US" b="1" dirty="0" smtClean="0">
                <a:solidFill>
                  <a:srgbClr val="800000"/>
                </a:solidFill>
              </a:rPr>
              <a:t>add </a:t>
            </a:r>
            <a:r>
              <a:rPr lang="en-US" dirty="0" smtClean="0"/>
              <a:t>operations</a:t>
            </a:r>
          </a:p>
          <a:p>
            <a:r>
              <a:rPr lang="en-US" dirty="0" smtClean="0"/>
              <a:t>We simplify the analysis by assuming </a:t>
            </a:r>
            <a:r>
              <a:rPr lang="en-US" b="1" dirty="0" err="1" smtClean="0">
                <a:solidFill>
                  <a:srgbClr val="800000"/>
                </a:solidFill>
              </a:rPr>
              <a:t>add(o</a:t>
            </a:r>
            <a:r>
              <a:rPr lang="en-US" b="1" dirty="0" smtClean="0">
                <a:solidFill>
                  <a:srgbClr val="800000"/>
                </a:solidFill>
              </a:rPr>
              <a:t>)</a:t>
            </a:r>
            <a:r>
              <a:rPr lang="en-US" dirty="0" smtClean="0"/>
              <a:t> operations that append the object to the end of the list.</a:t>
            </a:r>
          </a:p>
          <a:p>
            <a:r>
              <a:rPr lang="en-US" dirty="0"/>
              <a:t>We assume that we start with an empty</a:t>
            </a:r>
            <a:r>
              <a:rPr lang="en-US" dirty="0" smtClean="0"/>
              <a:t> array list (n = 0) represented </a:t>
            </a:r>
            <a:r>
              <a:rPr lang="en-US" dirty="0"/>
              <a:t>by an array of </a:t>
            </a:r>
            <a:r>
              <a:rPr lang="en-US" dirty="0" smtClean="0"/>
              <a:t>capacity </a:t>
            </a:r>
            <a:r>
              <a:rPr lang="en-US" dirty="0" smtClean="0">
                <a:latin typeface="Times New Roman" pitchFamily="33" charset="0"/>
              </a:rPr>
              <a:t>0 (N = 0).</a:t>
            </a:r>
          </a:p>
          <a:p>
            <a:r>
              <a:rPr lang="en-US" dirty="0" smtClean="0"/>
              <a:t>The amortized </a:t>
            </a:r>
            <a:r>
              <a:rPr lang="en-US" dirty="0"/>
              <a:t>time of </a:t>
            </a:r>
            <a:r>
              <a:rPr lang="en-US" dirty="0" smtClean="0"/>
              <a:t>an </a:t>
            </a:r>
            <a:r>
              <a:rPr lang="en-US" b="1" dirty="0" err="1" smtClean="0">
                <a:solidFill>
                  <a:srgbClr val="800000"/>
                </a:solidFill>
              </a:rPr>
              <a:t>add(o</a:t>
            </a:r>
            <a:r>
              <a:rPr lang="en-US" b="1" dirty="0" smtClean="0">
                <a:solidFill>
                  <a:srgbClr val="800000"/>
                </a:solidFill>
              </a:rPr>
              <a:t>) </a:t>
            </a:r>
            <a:r>
              <a:rPr lang="en-US" dirty="0" smtClean="0"/>
              <a:t>operation is </a:t>
            </a:r>
            <a:r>
              <a:rPr lang="en-US" dirty="0"/>
              <a:t>the average time taken</a:t>
            </a:r>
            <a:r>
              <a:rPr lang="en-US" dirty="0" smtClean="0"/>
              <a:t> over </a:t>
            </a:r>
            <a:r>
              <a:rPr lang="en-US" dirty="0"/>
              <a:t>the series of operations, i.e.,  </a:t>
            </a:r>
            <a:r>
              <a:rPr lang="en-US" b="1" i="1" dirty="0" err="1">
                <a:latin typeface="Times New Roman" pitchFamily="33" charset="0"/>
                <a:sym typeface="Symbol" pitchFamily="33" charset="2"/>
              </a:rPr>
              <a:t>T</a:t>
            </a:r>
            <a:r>
              <a:rPr lang="en-US" dirty="0" err="1">
                <a:latin typeface="Times New Roman" pitchFamily="33" charset="0"/>
                <a:sym typeface="Symbol" pitchFamily="33" charset="2"/>
              </a:rPr>
              <a:t>(</a:t>
            </a:r>
            <a:r>
              <a:rPr lang="en-US" b="1" i="1" dirty="0" err="1">
                <a:latin typeface="Times New Roman" pitchFamily="33" charset="0"/>
                <a:sym typeface="Symbol" pitchFamily="33" charset="2"/>
              </a:rPr>
              <a:t>n</a:t>
            </a:r>
            <a:r>
              <a:rPr lang="en-US" dirty="0" err="1">
                <a:latin typeface="Times New Roman" pitchFamily="33" charset="0"/>
                <a:sym typeface="Symbol" pitchFamily="33" charset="2"/>
              </a:rPr>
              <a:t>)/</a:t>
            </a:r>
            <a:r>
              <a:rPr lang="en-US" b="1" i="1" dirty="0" err="1">
                <a:latin typeface="Times New Roman" pitchFamily="33" charset="0"/>
                <a:sym typeface="Symbol" pitchFamily="33" charset="2"/>
              </a:rPr>
              <a:t>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Incremental Strategy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75631219"/>
              </p:ext>
            </p:extLst>
          </p:nvPr>
        </p:nvGraphicFramePr>
        <p:xfrm>
          <a:off x="1524000" y="1397000"/>
          <a:ext cx="6096000" cy="44500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n</a:t>
                      </a:r>
                      <a:endParaRPr lang="en-US" dirty="0"/>
                    </a:p>
                  </a:txBody>
                  <a:tcPr/>
                </a:tc>
                <a:tc>
                  <a:txBody>
                    <a:bodyPr/>
                    <a:lstStyle/>
                    <a:p>
                      <a:r>
                        <a:rPr lang="en-US" dirty="0" smtClean="0"/>
                        <a:t>N</a:t>
                      </a:r>
                      <a:endParaRPr lang="en-US" dirty="0"/>
                    </a:p>
                  </a:txBody>
                  <a:tcPr/>
                </a:tc>
                <a:tc>
                  <a:txBody>
                    <a:bodyPr/>
                    <a:lstStyle/>
                    <a:p>
                      <a:endParaRPr lang="en-US" dirty="0"/>
                    </a:p>
                  </a:txBody>
                  <a:tcPr/>
                </a:tc>
              </a:tr>
              <a:tr h="370840">
                <a:tc>
                  <a:txBody>
                    <a:bodyPr/>
                    <a:lstStyle/>
                    <a:p>
                      <a:r>
                        <a:rPr lang="en-US" sz="1600" dirty="0" smtClean="0"/>
                        <a:t>0</a:t>
                      </a:r>
                      <a:endParaRPr lang="en-US" sz="1600" dirty="0"/>
                    </a:p>
                  </a:txBody>
                  <a:tcPr/>
                </a:tc>
                <a:tc>
                  <a:txBody>
                    <a:bodyPr/>
                    <a:lstStyle/>
                    <a:p>
                      <a:r>
                        <a:rPr lang="en-US" sz="1600" dirty="0" smtClean="0"/>
                        <a:t>0</a:t>
                      </a:r>
                      <a:endParaRPr lang="en-US" sz="1600" dirty="0"/>
                    </a:p>
                  </a:txBody>
                  <a:tcPr/>
                </a:tc>
                <a:tc>
                  <a:txBody>
                    <a:bodyPr/>
                    <a:lstStyle/>
                    <a:p>
                      <a:endParaRPr lang="en-US"/>
                    </a:p>
                  </a:txBody>
                  <a:tcPr/>
                </a:tc>
              </a:tr>
              <a:tr h="370840">
                <a:tc>
                  <a:txBody>
                    <a:bodyPr/>
                    <a:lstStyle/>
                    <a:p>
                      <a:r>
                        <a:rPr lang="en-US" sz="1600" dirty="0" smtClean="0"/>
                        <a:t>1</a:t>
                      </a:r>
                      <a:endParaRPr lang="en-US" sz="1600" dirty="0"/>
                    </a:p>
                  </a:txBody>
                  <a:tcPr/>
                </a:tc>
                <a:tc>
                  <a:txBody>
                    <a:bodyPr/>
                    <a:lstStyle/>
                    <a:p>
                      <a:r>
                        <a:rPr lang="en-US" sz="1600" i="1" dirty="0" smtClean="0"/>
                        <a:t>c</a:t>
                      </a:r>
                      <a:endParaRPr lang="en-US" sz="1600" i="1" dirty="0"/>
                    </a:p>
                  </a:txBody>
                  <a:tcPr/>
                </a:tc>
                <a:tc>
                  <a:txBody>
                    <a:bodyPr/>
                    <a:lstStyle/>
                    <a:p>
                      <a:r>
                        <a:rPr lang="en-US" dirty="0" smtClean="0"/>
                        <a:t>Extend array</a:t>
                      </a:r>
                      <a:endParaRPr lang="en-US" dirty="0"/>
                    </a:p>
                  </a:txBody>
                  <a:tcPr/>
                </a:tc>
              </a:tr>
              <a:tr h="370840">
                <a:tc>
                  <a:txBody>
                    <a:bodyPr/>
                    <a:lstStyle/>
                    <a:p>
                      <a:r>
                        <a:rPr lang="en-US" sz="1600" dirty="0" smtClean="0"/>
                        <a:t>2</a:t>
                      </a:r>
                      <a:endParaRPr lang="en-US" sz="1600" dirty="0"/>
                    </a:p>
                  </a:txBody>
                  <a:tcPr/>
                </a:tc>
                <a:tc>
                  <a:txBody>
                    <a:bodyPr/>
                    <a:lstStyle/>
                    <a:p>
                      <a:r>
                        <a:rPr lang="en-US" sz="1600" i="1" dirty="0" smtClean="0"/>
                        <a:t>c</a:t>
                      </a:r>
                      <a:endParaRPr lang="en-US" sz="1600" i="1" dirty="0"/>
                    </a:p>
                  </a:txBody>
                  <a:tcPr/>
                </a:tc>
                <a:tc>
                  <a:txBody>
                    <a:bodyPr/>
                    <a:lstStyle/>
                    <a:p>
                      <a:endParaRPr lang="en-US"/>
                    </a:p>
                  </a:txBody>
                  <a:tcPr/>
                </a:tc>
              </a:tr>
              <a:tr h="370840">
                <a:tc>
                  <a:txBody>
                    <a:bodyPr/>
                    <a:lstStyle/>
                    <a:p>
                      <a:endParaRPr lang="en-US" sz="1600" dirty="0"/>
                    </a:p>
                  </a:txBody>
                  <a:tcPr/>
                </a:tc>
                <a:tc>
                  <a:txBody>
                    <a:bodyPr/>
                    <a:lstStyle/>
                    <a:p>
                      <a:endParaRPr lang="en-US" sz="1600" dirty="0"/>
                    </a:p>
                  </a:txBody>
                  <a:tcPr/>
                </a:tc>
                <a:tc>
                  <a:txBody>
                    <a:bodyPr/>
                    <a:lstStyle/>
                    <a:p>
                      <a:endParaRPr lang="en-US"/>
                    </a:p>
                  </a:txBody>
                  <a:tcPr/>
                </a:tc>
              </a:tr>
              <a:tr h="370840">
                <a:tc>
                  <a:txBody>
                    <a:bodyPr/>
                    <a:lstStyle/>
                    <a:p>
                      <a:r>
                        <a:rPr lang="en-US" sz="1600" i="1" dirty="0" smtClean="0"/>
                        <a:t>c</a:t>
                      </a:r>
                      <a:endParaRPr lang="en-US" sz="1600" i="1" dirty="0"/>
                    </a:p>
                  </a:txBody>
                  <a:tcPr/>
                </a:tc>
                <a:tc>
                  <a:txBody>
                    <a:bodyPr/>
                    <a:lstStyle/>
                    <a:p>
                      <a:r>
                        <a:rPr lang="en-US" sz="1600" i="1" dirty="0" smtClean="0"/>
                        <a:t>c</a:t>
                      </a:r>
                      <a:endParaRPr lang="en-US" sz="1600" i="1" dirty="0"/>
                    </a:p>
                  </a:txBody>
                  <a:tcPr/>
                </a:tc>
                <a:tc>
                  <a:txBody>
                    <a:bodyPr/>
                    <a:lstStyle/>
                    <a:p>
                      <a:endParaRPr lang="en-US"/>
                    </a:p>
                  </a:txBody>
                  <a:tcPr/>
                </a:tc>
              </a:tr>
              <a:tr h="370840">
                <a:tc>
                  <a:txBody>
                    <a:bodyPr/>
                    <a:lstStyle/>
                    <a:p>
                      <a:r>
                        <a:rPr lang="en-US" sz="1600" i="1" dirty="0" smtClean="0"/>
                        <a:t>c</a:t>
                      </a:r>
                      <a:r>
                        <a:rPr lang="en-US" sz="1600" baseline="0" dirty="0" smtClean="0"/>
                        <a:t> + 1</a:t>
                      </a:r>
                      <a:endParaRPr lang="en-US" sz="1600" dirty="0"/>
                    </a:p>
                  </a:txBody>
                  <a:tcPr/>
                </a:tc>
                <a:tc>
                  <a:txBody>
                    <a:bodyPr/>
                    <a:lstStyle/>
                    <a:p>
                      <a:r>
                        <a:rPr lang="en-US" sz="1600" dirty="0" smtClean="0"/>
                        <a:t>2</a:t>
                      </a:r>
                      <a:r>
                        <a:rPr lang="en-US" sz="1600" i="1" dirty="0" smtClean="0"/>
                        <a:t>c</a:t>
                      </a:r>
                      <a:endParaRPr lang="en-US" sz="1600" i="1" dirty="0"/>
                    </a:p>
                  </a:txBody>
                  <a:tcPr/>
                </a:tc>
                <a:tc>
                  <a:txBody>
                    <a:bodyPr/>
                    <a:lstStyle/>
                    <a:p>
                      <a:r>
                        <a:rPr lang="en-US" dirty="0" smtClean="0"/>
                        <a:t>Extend array</a:t>
                      </a:r>
                      <a:endParaRPr lang="en-US" dirty="0"/>
                    </a:p>
                  </a:txBody>
                  <a:tcPr/>
                </a:tc>
              </a:tr>
              <a:tr h="370840">
                <a:tc>
                  <a:txBody>
                    <a:bodyPr/>
                    <a:lstStyle/>
                    <a:p>
                      <a:endParaRPr lang="en-US" sz="1600" dirty="0"/>
                    </a:p>
                  </a:txBody>
                  <a:tcPr/>
                </a:tc>
                <a:tc>
                  <a:txBody>
                    <a:bodyPr/>
                    <a:lstStyle/>
                    <a:p>
                      <a:endParaRPr lang="en-US" sz="1600" dirty="0"/>
                    </a:p>
                  </a:txBody>
                  <a:tcPr/>
                </a:tc>
                <a:tc>
                  <a:txBody>
                    <a:bodyPr/>
                    <a:lstStyle/>
                    <a:p>
                      <a:endParaRPr lang="en-US"/>
                    </a:p>
                  </a:txBody>
                  <a:tcPr/>
                </a:tc>
              </a:tr>
              <a:tr h="370840">
                <a:tc>
                  <a:txBody>
                    <a:bodyPr/>
                    <a:lstStyle/>
                    <a:p>
                      <a:r>
                        <a:rPr lang="en-US" sz="1600" dirty="0" smtClean="0"/>
                        <a:t>2</a:t>
                      </a:r>
                      <a:r>
                        <a:rPr lang="en-US" sz="1600" i="1" dirty="0" smtClean="0"/>
                        <a:t>c</a:t>
                      </a:r>
                      <a:endParaRPr lang="en-US" sz="1600" i="1" dirty="0"/>
                    </a:p>
                  </a:txBody>
                  <a:tcPr/>
                </a:tc>
                <a:tc>
                  <a:txBody>
                    <a:bodyPr/>
                    <a:lstStyle/>
                    <a:p>
                      <a:r>
                        <a:rPr lang="en-US" sz="1600" dirty="0" smtClean="0"/>
                        <a:t>2</a:t>
                      </a:r>
                      <a:r>
                        <a:rPr lang="en-US" sz="1600" i="1" dirty="0" smtClean="0"/>
                        <a:t>c</a:t>
                      </a:r>
                      <a:endParaRPr lang="en-US" sz="1600" i="1" dirty="0"/>
                    </a:p>
                  </a:txBody>
                  <a:tcPr/>
                </a:tc>
                <a:tc>
                  <a:txBody>
                    <a:bodyPr/>
                    <a:lstStyle/>
                    <a:p>
                      <a:endParaRPr lang="en-US"/>
                    </a:p>
                  </a:txBody>
                  <a:tcPr/>
                </a:tc>
              </a:tr>
              <a:tr h="370840">
                <a:tc>
                  <a:txBody>
                    <a:bodyPr/>
                    <a:lstStyle/>
                    <a:p>
                      <a:r>
                        <a:rPr lang="en-US" sz="1600" dirty="0" smtClean="0"/>
                        <a:t>2</a:t>
                      </a:r>
                      <a:r>
                        <a:rPr lang="en-US" sz="1600" i="1" dirty="0" smtClean="0"/>
                        <a:t>c</a:t>
                      </a:r>
                      <a:r>
                        <a:rPr lang="en-US" sz="1600" baseline="0" dirty="0" smtClean="0"/>
                        <a:t> + 1</a:t>
                      </a:r>
                      <a:endParaRPr lang="en-US" sz="1600" dirty="0"/>
                    </a:p>
                  </a:txBody>
                  <a:tcPr/>
                </a:tc>
                <a:tc>
                  <a:txBody>
                    <a:bodyPr/>
                    <a:lstStyle/>
                    <a:p>
                      <a:r>
                        <a:rPr lang="en-US" sz="1600" i="1" dirty="0" smtClean="0"/>
                        <a:t>3c</a:t>
                      </a:r>
                      <a:endParaRPr lang="en-US" sz="1600" i="1" dirty="0"/>
                    </a:p>
                  </a:txBody>
                  <a:tcPr/>
                </a:tc>
                <a:tc>
                  <a:txBody>
                    <a:bodyPr/>
                    <a:lstStyle/>
                    <a:p>
                      <a:r>
                        <a:rPr lang="en-US" dirty="0" smtClean="0"/>
                        <a:t>Extend array</a:t>
                      </a:r>
                      <a:endParaRPr lang="en-US" dirty="0"/>
                    </a:p>
                  </a:txBody>
                  <a:tcPr/>
                </a:tc>
              </a:tr>
              <a:tr h="370840">
                <a:tc>
                  <a:txBody>
                    <a:bodyPr/>
                    <a:lstStyle/>
                    <a:p>
                      <a:endParaRPr lang="en-US" sz="1600" dirty="0"/>
                    </a:p>
                  </a:txBody>
                  <a:tcPr/>
                </a:tc>
                <a:tc>
                  <a:txBody>
                    <a:bodyPr/>
                    <a:lstStyle/>
                    <a:p>
                      <a:endParaRPr lang="en-US"/>
                    </a:p>
                  </a:txBody>
                  <a:tcPr/>
                </a:tc>
                <a:tc>
                  <a:txBody>
                    <a:bodyPr/>
                    <a:lstStyle/>
                    <a:p>
                      <a:endParaRPr lang="en-US"/>
                    </a:p>
                  </a:txBody>
                  <a:tcPr/>
                </a:tc>
              </a:tr>
              <a:tr h="370840">
                <a:tc>
                  <a:txBody>
                    <a:bodyPr/>
                    <a:lstStyle/>
                    <a:p>
                      <a:r>
                        <a:rPr lang="en-US" sz="1600" i="1" dirty="0" smtClean="0"/>
                        <a:t>n</a:t>
                      </a:r>
                    </a:p>
                  </a:txBody>
                  <a:tcPr/>
                </a:tc>
                <a:tc>
                  <a:txBody>
                    <a:bodyPr/>
                    <a:lstStyle/>
                    <a:p>
                      <a:endParaRPr lang="en-US" dirty="0"/>
                    </a:p>
                  </a:txBody>
                  <a:tcPr/>
                </a:tc>
                <a:tc>
                  <a:txBody>
                    <a:bodyPr/>
                    <a:lstStyle/>
                    <a:p>
                      <a:endParaRPr lang="en-US" dirty="0"/>
                    </a:p>
                  </a:txBody>
                  <a:tcPr/>
                </a:tc>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71952832"/>
              </p:ext>
            </p:extLst>
          </p:nvPr>
        </p:nvGraphicFramePr>
        <p:xfrm>
          <a:off x="1609157" y="2897555"/>
          <a:ext cx="141239" cy="306018"/>
        </p:xfrm>
        <a:graphic>
          <a:graphicData uri="http://schemas.openxmlformats.org/presentationml/2006/ole">
            <mc:AlternateContent xmlns:mc="http://schemas.openxmlformats.org/markup-compatibility/2006">
              <mc:Choice xmlns:v="urn:schemas-microsoft-com:vml" Requires="v">
                <p:oleObj spid="_x0000_s1135" name="Equation" r:id="rId3" imgW="76200" imgH="165100" progId="Equation.DSMT4">
                  <p:embed/>
                </p:oleObj>
              </mc:Choice>
              <mc:Fallback>
                <p:oleObj name="Equation" r:id="rId3" imgW="76200" imgH="165100" progId="Equation.DSMT4">
                  <p:embed/>
                  <p:pic>
                    <p:nvPicPr>
                      <p:cNvPr id="0" name=""/>
                      <p:cNvPicPr/>
                      <p:nvPr/>
                    </p:nvPicPr>
                    <p:blipFill>
                      <a:blip r:embed="rId4"/>
                      <a:stretch>
                        <a:fillRect/>
                      </a:stretch>
                    </p:blipFill>
                    <p:spPr>
                      <a:xfrm>
                        <a:off x="1609157" y="2897555"/>
                        <a:ext cx="141239" cy="30601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26026907"/>
              </p:ext>
            </p:extLst>
          </p:nvPr>
        </p:nvGraphicFramePr>
        <p:xfrm>
          <a:off x="1623113" y="4021074"/>
          <a:ext cx="141239" cy="306018"/>
        </p:xfrm>
        <a:graphic>
          <a:graphicData uri="http://schemas.openxmlformats.org/presentationml/2006/ole">
            <mc:AlternateContent xmlns:mc="http://schemas.openxmlformats.org/markup-compatibility/2006">
              <mc:Choice xmlns:v="urn:schemas-microsoft-com:vml" Requires="v">
                <p:oleObj spid="_x0000_s1136" name="Equation" r:id="rId5" imgW="76200" imgH="165100" progId="Equation.DSMT4">
                  <p:embed/>
                </p:oleObj>
              </mc:Choice>
              <mc:Fallback>
                <p:oleObj name="Equation" r:id="rId5" imgW="76200" imgH="165100" progId="Equation.DSMT4">
                  <p:embed/>
                  <p:pic>
                    <p:nvPicPr>
                      <p:cNvPr id="0" name=""/>
                      <p:cNvPicPr/>
                      <p:nvPr/>
                    </p:nvPicPr>
                    <p:blipFill>
                      <a:blip r:embed="rId4"/>
                      <a:stretch>
                        <a:fillRect/>
                      </a:stretch>
                    </p:blipFill>
                    <p:spPr>
                      <a:xfrm>
                        <a:off x="1623113" y="4021074"/>
                        <a:ext cx="141239" cy="30601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05812217"/>
              </p:ext>
            </p:extLst>
          </p:nvPr>
        </p:nvGraphicFramePr>
        <p:xfrm>
          <a:off x="1637070" y="5123657"/>
          <a:ext cx="141239" cy="306018"/>
        </p:xfrm>
        <a:graphic>
          <a:graphicData uri="http://schemas.openxmlformats.org/presentationml/2006/ole">
            <mc:AlternateContent xmlns:mc="http://schemas.openxmlformats.org/markup-compatibility/2006">
              <mc:Choice xmlns:v="urn:schemas-microsoft-com:vml" Requires="v">
                <p:oleObj spid="_x0000_s1137" name="Equation" r:id="rId6" imgW="76200" imgH="165100" progId="Equation.DSMT4">
                  <p:embed/>
                </p:oleObj>
              </mc:Choice>
              <mc:Fallback>
                <p:oleObj name="Equation" r:id="rId6" imgW="76200" imgH="165100" progId="Equation.DSMT4">
                  <p:embed/>
                  <p:pic>
                    <p:nvPicPr>
                      <p:cNvPr id="0" name=""/>
                      <p:cNvPicPr/>
                      <p:nvPr/>
                    </p:nvPicPr>
                    <p:blipFill>
                      <a:blip r:embed="rId4"/>
                      <a:stretch>
                        <a:fillRect/>
                      </a:stretch>
                    </p:blipFill>
                    <p:spPr>
                      <a:xfrm>
                        <a:off x="1637070" y="5123657"/>
                        <a:ext cx="141239" cy="30601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52416327"/>
              </p:ext>
            </p:extLst>
          </p:nvPr>
        </p:nvGraphicFramePr>
        <p:xfrm>
          <a:off x="3652638" y="2924344"/>
          <a:ext cx="141239" cy="306018"/>
        </p:xfrm>
        <a:graphic>
          <a:graphicData uri="http://schemas.openxmlformats.org/presentationml/2006/ole">
            <mc:AlternateContent xmlns:mc="http://schemas.openxmlformats.org/markup-compatibility/2006">
              <mc:Choice xmlns:v="urn:schemas-microsoft-com:vml" Requires="v">
                <p:oleObj spid="_x0000_s1138" name="Equation" r:id="rId7" imgW="76200" imgH="165100" progId="Equation.DSMT4">
                  <p:embed/>
                </p:oleObj>
              </mc:Choice>
              <mc:Fallback>
                <p:oleObj name="Equation" r:id="rId7" imgW="76200" imgH="165100" progId="Equation.DSMT4">
                  <p:embed/>
                  <p:pic>
                    <p:nvPicPr>
                      <p:cNvPr id="0" name=""/>
                      <p:cNvPicPr/>
                      <p:nvPr/>
                    </p:nvPicPr>
                    <p:blipFill>
                      <a:blip r:embed="rId4"/>
                      <a:stretch>
                        <a:fillRect/>
                      </a:stretch>
                    </p:blipFill>
                    <p:spPr>
                      <a:xfrm>
                        <a:off x="3652638" y="2924344"/>
                        <a:ext cx="141239" cy="30601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12117163"/>
              </p:ext>
            </p:extLst>
          </p:nvPr>
        </p:nvGraphicFramePr>
        <p:xfrm>
          <a:off x="3673571" y="4012971"/>
          <a:ext cx="141239" cy="306018"/>
        </p:xfrm>
        <a:graphic>
          <a:graphicData uri="http://schemas.openxmlformats.org/presentationml/2006/ole">
            <mc:AlternateContent xmlns:mc="http://schemas.openxmlformats.org/markup-compatibility/2006">
              <mc:Choice xmlns:v="urn:schemas-microsoft-com:vml" Requires="v">
                <p:oleObj spid="_x0000_s1139" name="Equation" r:id="rId8" imgW="76200" imgH="165100" progId="Equation.DSMT4">
                  <p:embed/>
                </p:oleObj>
              </mc:Choice>
              <mc:Fallback>
                <p:oleObj name="Equation" r:id="rId8" imgW="76200" imgH="165100" progId="Equation.DSMT4">
                  <p:embed/>
                  <p:pic>
                    <p:nvPicPr>
                      <p:cNvPr id="0" name=""/>
                      <p:cNvPicPr/>
                      <p:nvPr/>
                    </p:nvPicPr>
                    <p:blipFill>
                      <a:blip r:embed="rId4"/>
                      <a:stretch>
                        <a:fillRect/>
                      </a:stretch>
                    </p:blipFill>
                    <p:spPr>
                      <a:xfrm>
                        <a:off x="3673571" y="4012971"/>
                        <a:ext cx="141239" cy="30601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019769861"/>
              </p:ext>
            </p:extLst>
          </p:nvPr>
        </p:nvGraphicFramePr>
        <p:xfrm>
          <a:off x="3680550" y="5129511"/>
          <a:ext cx="141239" cy="306018"/>
        </p:xfrm>
        <a:graphic>
          <a:graphicData uri="http://schemas.openxmlformats.org/presentationml/2006/ole">
            <mc:AlternateContent xmlns:mc="http://schemas.openxmlformats.org/markup-compatibility/2006">
              <mc:Choice xmlns:v="urn:schemas-microsoft-com:vml" Requires="v">
                <p:oleObj spid="_x0000_s1140" name="Equation" r:id="rId9" imgW="76200" imgH="165100" progId="Equation.DSMT4">
                  <p:embed/>
                </p:oleObj>
              </mc:Choice>
              <mc:Fallback>
                <p:oleObj name="Equation" r:id="rId9" imgW="76200" imgH="165100" progId="Equation.DSMT4">
                  <p:embed/>
                  <p:pic>
                    <p:nvPicPr>
                      <p:cNvPr id="0" name=""/>
                      <p:cNvPicPr/>
                      <p:nvPr/>
                    </p:nvPicPr>
                    <p:blipFill>
                      <a:blip r:embed="rId4"/>
                      <a:stretch>
                        <a:fillRect/>
                      </a:stretch>
                    </p:blipFill>
                    <p:spPr>
                      <a:xfrm>
                        <a:off x="3680550" y="5129511"/>
                        <a:ext cx="141239" cy="30601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067433562"/>
              </p:ext>
            </p:extLst>
          </p:nvPr>
        </p:nvGraphicFramePr>
        <p:xfrm>
          <a:off x="3575975" y="5478026"/>
          <a:ext cx="2020751" cy="403596"/>
        </p:xfrm>
        <a:graphic>
          <a:graphicData uri="http://schemas.openxmlformats.org/presentationml/2006/ole">
            <mc:AlternateContent xmlns:mc="http://schemas.openxmlformats.org/markup-compatibility/2006">
              <mc:Choice xmlns:v="urn:schemas-microsoft-com:vml" Requires="v">
                <p:oleObj spid="_x0000_s1141" name="Equation" r:id="rId10" imgW="1397000" imgH="279400" progId="Equation.DSMT4">
                  <p:embed/>
                </p:oleObj>
              </mc:Choice>
              <mc:Fallback>
                <p:oleObj name="Equation" r:id="rId10" imgW="1397000" imgH="279400" progId="Equation.DSMT4">
                  <p:embed/>
                  <p:pic>
                    <p:nvPicPr>
                      <p:cNvPr id="0" name=""/>
                      <p:cNvPicPr/>
                      <p:nvPr/>
                    </p:nvPicPr>
                    <p:blipFill>
                      <a:blip r:embed="rId11"/>
                      <a:stretch>
                        <a:fillRect/>
                      </a:stretch>
                    </p:blipFill>
                    <p:spPr>
                      <a:xfrm>
                        <a:off x="3575975" y="5478026"/>
                        <a:ext cx="2020751" cy="403596"/>
                      </a:xfrm>
                      <a:prstGeom prst="rect">
                        <a:avLst/>
                      </a:prstGeom>
                    </p:spPr>
                  </p:pic>
                </p:oleObj>
              </mc:Fallback>
            </mc:AlternateContent>
          </a:graphicData>
        </a:graphic>
      </p:graphicFrame>
    </p:spTree>
    <p:extLst>
      <p:ext uri="{BB962C8B-B14F-4D97-AF65-F5344CB8AC3E}">
        <p14:creationId xmlns:p14="http://schemas.microsoft.com/office/powerpoint/2010/main" val="1952467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t>Incremental Strategy Analysis </a:t>
            </a:r>
          </a:p>
        </p:txBody>
      </p:sp>
      <p:sp>
        <p:nvSpPr>
          <p:cNvPr id="68611" name="Rectangle 3" descr="Rectangle: Click to edit Master text styles&#10;Second level&#10;Third level&#10;Fourth level&#10;Fifth level"/>
          <p:cNvSpPr>
            <a:spLocks noGrp="1" noChangeArrowheads="1"/>
          </p:cNvSpPr>
          <p:nvPr>
            <p:ph type="body" idx="1"/>
          </p:nvPr>
        </p:nvSpPr>
        <p:spPr>
          <a:xfrm>
            <a:off x="413926" y="997185"/>
            <a:ext cx="8730074" cy="5022615"/>
          </a:xfrm>
        </p:spPr>
        <p:txBody>
          <a:bodyPr/>
          <a:lstStyle/>
          <a:p>
            <a:pPr>
              <a:lnSpc>
                <a:spcPct val="90000"/>
              </a:lnSpc>
            </a:pPr>
            <a:r>
              <a:rPr lang="en-US" dirty="0"/>
              <a:t>We replace the </a:t>
            </a:r>
            <a:r>
              <a:rPr lang="en-US" dirty="0" smtClean="0"/>
              <a:t>array                  times</a:t>
            </a:r>
            <a:endParaRPr lang="en-US" dirty="0"/>
          </a:p>
          <a:p>
            <a:pPr>
              <a:lnSpc>
                <a:spcPct val="90000"/>
              </a:lnSpc>
            </a:pPr>
            <a:r>
              <a:rPr lang="en-US" dirty="0"/>
              <a:t>The total time </a:t>
            </a:r>
            <a:r>
              <a:rPr lang="en-US" b="1" i="1" dirty="0" err="1">
                <a:latin typeface="Times New Roman" pitchFamily="33" charset="0"/>
                <a:sym typeface="Symbol" pitchFamily="33" charset="2"/>
              </a:rPr>
              <a:t>T</a:t>
            </a:r>
            <a:r>
              <a:rPr lang="en-US" dirty="0" err="1">
                <a:latin typeface="Times New Roman" pitchFamily="33" charset="0"/>
                <a:sym typeface="Symbol" pitchFamily="33" charset="2"/>
              </a:rPr>
              <a:t>(</a:t>
            </a:r>
            <a:r>
              <a:rPr lang="en-US" b="1" i="1" dirty="0" err="1">
                <a:latin typeface="Times New Roman" pitchFamily="33" charset="0"/>
                <a:sym typeface="Symbol" pitchFamily="33" charset="2"/>
              </a:rPr>
              <a:t>n</a:t>
            </a:r>
            <a:r>
              <a:rPr lang="en-US" dirty="0">
                <a:latin typeface="Times New Roman" pitchFamily="33" charset="0"/>
                <a:sym typeface="Symbol" pitchFamily="33" charset="2"/>
              </a:rPr>
              <a:t>)</a:t>
            </a:r>
            <a:r>
              <a:rPr lang="en-US" dirty="0"/>
              <a:t> of a series of </a:t>
            </a:r>
            <a:r>
              <a:rPr lang="en-US" b="1" i="1" dirty="0" err="1">
                <a:latin typeface="Times New Roman" pitchFamily="33" charset="0"/>
              </a:rPr>
              <a:t>n</a:t>
            </a:r>
            <a:r>
              <a:rPr lang="en-US" dirty="0" smtClean="0"/>
              <a:t> </a:t>
            </a:r>
            <a:r>
              <a:rPr lang="en-US" b="1" dirty="0" err="1" smtClean="0">
                <a:solidFill>
                  <a:srgbClr val="800000"/>
                </a:solidFill>
              </a:rPr>
              <a:t>add(o</a:t>
            </a:r>
            <a:r>
              <a:rPr lang="en-US" b="1" dirty="0" smtClean="0">
                <a:solidFill>
                  <a:srgbClr val="800000"/>
                </a:solidFill>
              </a:rPr>
              <a:t>) </a:t>
            </a:r>
            <a:r>
              <a:rPr lang="en-US" dirty="0" smtClean="0"/>
              <a:t>operations </a:t>
            </a:r>
            <a:r>
              <a:rPr lang="en-US" dirty="0"/>
              <a:t>is proportional to</a:t>
            </a:r>
          </a:p>
          <a:p>
            <a:pPr algn="ctr">
              <a:lnSpc>
                <a:spcPct val="90000"/>
              </a:lnSpc>
              <a:buFont typeface="Wingdings" pitchFamily="33" charset="2"/>
              <a:buNone/>
            </a:pPr>
            <a:r>
              <a:rPr lang="en-US" b="1" i="1" dirty="0" err="1">
                <a:latin typeface="Times New Roman" pitchFamily="33" charset="0"/>
              </a:rPr>
              <a:t>n</a:t>
            </a:r>
            <a:r>
              <a:rPr lang="en-US" i="1" dirty="0">
                <a:latin typeface="Times New Roman" pitchFamily="33" charset="0"/>
              </a:rPr>
              <a:t> + </a:t>
            </a:r>
            <a:r>
              <a:rPr lang="en-US" b="1" i="1" dirty="0" err="1">
                <a:latin typeface="Times New Roman" pitchFamily="33" charset="0"/>
              </a:rPr>
              <a:t>c</a:t>
            </a:r>
            <a:r>
              <a:rPr lang="en-US" b="1" i="1" dirty="0">
                <a:latin typeface="Times New Roman" pitchFamily="33" charset="0"/>
              </a:rPr>
              <a:t> </a:t>
            </a:r>
            <a:r>
              <a:rPr lang="en-US" i="1" dirty="0">
                <a:latin typeface="Times New Roman" pitchFamily="33" charset="0"/>
              </a:rPr>
              <a:t>+ </a:t>
            </a:r>
            <a:r>
              <a:rPr lang="en-US" dirty="0">
                <a:latin typeface="Times New Roman" pitchFamily="33" charset="0"/>
              </a:rPr>
              <a:t>2</a:t>
            </a:r>
            <a:r>
              <a:rPr lang="en-US" b="1" i="1" dirty="0">
                <a:latin typeface="Times New Roman" pitchFamily="33" charset="0"/>
              </a:rPr>
              <a:t>c </a:t>
            </a:r>
            <a:r>
              <a:rPr lang="en-US" dirty="0">
                <a:latin typeface="Times New Roman" pitchFamily="33" charset="0"/>
              </a:rPr>
              <a:t>+ 3</a:t>
            </a:r>
            <a:r>
              <a:rPr lang="en-US" b="1" i="1" dirty="0">
                <a:latin typeface="Times New Roman" pitchFamily="33" charset="0"/>
              </a:rPr>
              <a:t>c </a:t>
            </a:r>
            <a:r>
              <a:rPr lang="en-US" dirty="0">
                <a:latin typeface="Times New Roman" pitchFamily="33" charset="0"/>
              </a:rPr>
              <a:t>+ 4</a:t>
            </a:r>
            <a:r>
              <a:rPr lang="en-US" b="1" i="1" dirty="0">
                <a:latin typeface="Times New Roman" pitchFamily="33" charset="0"/>
              </a:rPr>
              <a:t>c </a:t>
            </a:r>
            <a:r>
              <a:rPr lang="en-US" dirty="0">
                <a:latin typeface="Times New Roman" pitchFamily="33" charset="0"/>
              </a:rPr>
              <a:t>+</a:t>
            </a:r>
            <a:r>
              <a:rPr lang="en-US" b="1" i="1" dirty="0">
                <a:latin typeface="Times New Roman" pitchFamily="33" charset="0"/>
              </a:rPr>
              <a:t> … </a:t>
            </a:r>
            <a:r>
              <a:rPr lang="en-US" dirty="0">
                <a:latin typeface="Times New Roman" pitchFamily="33" charset="0"/>
              </a:rPr>
              <a:t>+ </a:t>
            </a:r>
            <a:r>
              <a:rPr lang="en-US" b="1" i="1" dirty="0" err="1">
                <a:latin typeface="Times New Roman" pitchFamily="33" charset="0"/>
              </a:rPr>
              <a:t>kc</a:t>
            </a:r>
            <a:r>
              <a:rPr lang="en-US" b="1" i="1" dirty="0">
                <a:latin typeface="Times New Roman" pitchFamily="33" charset="0"/>
              </a:rPr>
              <a:t> </a:t>
            </a:r>
            <a:r>
              <a:rPr lang="en-US" i="1" dirty="0">
                <a:latin typeface="Times New Roman" pitchFamily="33" charset="0"/>
              </a:rPr>
              <a:t>=</a:t>
            </a:r>
          </a:p>
          <a:p>
            <a:pPr algn="ctr">
              <a:lnSpc>
                <a:spcPct val="90000"/>
              </a:lnSpc>
              <a:buFont typeface="Wingdings" pitchFamily="33" charset="2"/>
              <a:buNone/>
            </a:pPr>
            <a:r>
              <a:rPr lang="en-US" b="1" i="1" dirty="0" err="1">
                <a:latin typeface="Times New Roman" pitchFamily="33" charset="0"/>
              </a:rPr>
              <a:t>n</a:t>
            </a:r>
            <a:r>
              <a:rPr lang="en-US" i="1" dirty="0">
                <a:latin typeface="Times New Roman" pitchFamily="33" charset="0"/>
              </a:rPr>
              <a:t> + </a:t>
            </a:r>
            <a:r>
              <a:rPr lang="en-US" b="1" i="1" dirty="0">
                <a:latin typeface="Times New Roman" pitchFamily="33" charset="0"/>
              </a:rPr>
              <a:t>c</a:t>
            </a:r>
            <a:r>
              <a:rPr lang="en-US" dirty="0">
                <a:latin typeface="Times New Roman" pitchFamily="33" charset="0"/>
              </a:rPr>
              <a:t>(1 + 2 + 3 + … + </a:t>
            </a:r>
            <a:r>
              <a:rPr lang="en-US" b="1" i="1" dirty="0" err="1">
                <a:latin typeface="Times New Roman" pitchFamily="33" charset="0"/>
              </a:rPr>
              <a:t>k</a:t>
            </a:r>
            <a:r>
              <a:rPr lang="en-US" dirty="0">
                <a:latin typeface="Times New Roman" pitchFamily="33" charset="0"/>
              </a:rPr>
              <a:t>) </a:t>
            </a:r>
            <a:r>
              <a:rPr lang="en-US" i="1" dirty="0">
                <a:latin typeface="Times New Roman" pitchFamily="33" charset="0"/>
              </a:rPr>
              <a:t>=</a:t>
            </a:r>
          </a:p>
          <a:p>
            <a:pPr algn="ctr">
              <a:lnSpc>
                <a:spcPct val="90000"/>
              </a:lnSpc>
              <a:buFont typeface="Wingdings" pitchFamily="33" charset="2"/>
              <a:buNone/>
            </a:pPr>
            <a:r>
              <a:rPr lang="en-US" b="1" i="1" dirty="0" err="1">
                <a:latin typeface="Times New Roman" pitchFamily="33" charset="0"/>
              </a:rPr>
              <a:t>n</a:t>
            </a:r>
            <a:r>
              <a:rPr lang="en-US" i="1" dirty="0">
                <a:latin typeface="Times New Roman" pitchFamily="33" charset="0"/>
              </a:rPr>
              <a:t> + </a:t>
            </a:r>
            <a:r>
              <a:rPr lang="en-US" b="1" i="1" dirty="0" err="1">
                <a:latin typeface="Times New Roman" pitchFamily="33" charset="0"/>
              </a:rPr>
              <a:t>ck</a:t>
            </a:r>
            <a:r>
              <a:rPr lang="en-US" dirty="0" err="1">
                <a:latin typeface="Times New Roman" pitchFamily="33" charset="0"/>
              </a:rPr>
              <a:t>(</a:t>
            </a:r>
            <a:r>
              <a:rPr lang="en-US" b="1" i="1" dirty="0" err="1">
                <a:latin typeface="Times New Roman" pitchFamily="33" charset="0"/>
              </a:rPr>
              <a:t>k</a:t>
            </a:r>
            <a:r>
              <a:rPr lang="en-US" b="1" i="1" dirty="0">
                <a:latin typeface="Times New Roman" pitchFamily="33" charset="0"/>
              </a:rPr>
              <a:t> </a:t>
            </a:r>
            <a:r>
              <a:rPr lang="en-US" dirty="0">
                <a:latin typeface="Times New Roman" pitchFamily="33" charset="0"/>
              </a:rPr>
              <a:t>+ 1)/2</a:t>
            </a:r>
          </a:p>
          <a:p>
            <a:pPr>
              <a:lnSpc>
                <a:spcPct val="90000"/>
              </a:lnSpc>
            </a:pPr>
            <a:r>
              <a:rPr lang="en-US" dirty="0" smtClean="0"/>
              <a:t>(Recall that JAVA initializes all elements of an allocated array.)</a:t>
            </a:r>
          </a:p>
          <a:p>
            <a:pPr>
              <a:lnSpc>
                <a:spcPct val="90000"/>
              </a:lnSpc>
            </a:pPr>
            <a:r>
              <a:rPr lang="en-US" dirty="0" smtClean="0"/>
              <a:t>Since </a:t>
            </a:r>
            <a:r>
              <a:rPr lang="en-US" b="1" i="1" dirty="0">
                <a:latin typeface="Times New Roman" pitchFamily="33" charset="0"/>
              </a:rPr>
              <a:t>c</a:t>
            </a:r>
            <a:r>
              <a:rPr lang="en-US" dirty="0"/>
              <a:t> is a constant, </a:t>
            </a:r>
            <a:r>
              <a:rPr lang="en-US" b="1" i="1" dirty="0">
                <a:latin typeface="Times New Roman" pitchFamily="33" charset="0"/>
                <a:sym typeface="Symbol" pitchFamily="33" charset="2"/>
              </a:rPr>
              <a:t>T</a:t>
            </a:r>
            <a:r>
              <a:rPr lang="en-US" dirty="0">
                <a:latin typeface="Times New Roman" pitchFamily="33" charset="0"/>
                <a:sym typeface="Symbol" pitchFamily="33" charset="2"/>
              </a:rPr>
              <a:t>(</a:t>
            </a:r>
            <a:r>
              <a:rPr lang="en-US" b="1" i="1" dirty="0">
                <a:latin typeface="Times New Roman" pitchFamily="33" charset="0"/>
                <a:sym typeface="Symbol" pitchFamily="33" charset="2"/>
              </a:rPr>
              <a:t>n</a:t>
            </a:r>
            <a:r>
              <a:rPr lang="en-US" dirty="0">
                <a:latin typeface="Times New Roman" pitchFamily="33" charset="0"/>
                <a:sym typeface="Symbol" pitchFamily="33" charset="2"/>
              </a:rPr>
              <a:t>)</a:t>
            </a:r>
            <a:r>
              <a:rPr lang="en-US" dirty="0"/>
              <a:t> is </a:t>
            </a:r>
            <a:r>
              <a:rPr lang="en-US" b="1" i="1" dirty="0">
                <a:latin typeface="Times New Roman" pitchFamily="33" charset="0"/>
                <a:sym typeface="Symbol" pitchFamily="33" charset="2"/>
              </a:rPr>
              <a:t>O</a:t>
            </a:r>
            <a:r>
              <a:rPr lang="en-US" dirty="0">
                <a:latin typeface="Times New Roman" pitchFamily="33" charset="0"/>
                <a:sym typeface="Symbol" pitchFamily="33" charset="2"/>
              </a:rPr>
              <a:t>(</a:t>
            </a:r>
            <a:r>
              <a:rPr lang="en-US" b="1" i="1" dirty="0">
                <a:latin typeface="Times New Roman" pitchFamily="33" charset="0"/>
              </a:rPr>
              <a:t>n</a:t>
            </a:r>
            <a:r>
              <a:rPr lang="en-US" i="1" dirty="0">
                <a:latin typeface="Times New Roman" pitchFamily="33" charset="0"/>
              </a:rPr>
              <a:t> +</a:t>
            </a:r>
            <a:r>
              <a:rPr lang="en-US" dirty="0">
                <a:latin typeface="Times New Roman" pitchFamily="33" charset="0"/>
                <a:sym typeface="Symbol" pitchFamily="33" charset="2"/>
              </a:rPr>
              <a:t> </a:t>
            </a:r>
            <a:r>
              <a:rPr lang="en-US" b="1" i="1" dirty="0">
                <a:latin typeface="Times New Roman" pitchFamily="33" charset="0"/>
                <a:sym typeface="Symbol" pitchFamily="33" charset="2"/>
              </a:rPr>
              <a:t>k</a:t>
            </a:r>
            <a:r>
              <a:rPr lang="en-US" baseline="30000" dirty="0">
                <a:latin typeface="Times New Roman" pitchFamily="33" charset="0"/>
                <a:sym typeface="Symbol" pitchFamily="33" charset="2"/>
              </a:rPr>
              <a:t>2</a:t>
            </a:r>
            <a:r>
              <a:rPr lang="en-US" dirty="0">
                <a:latin typeface="Times New Roman" pitchFamily="33" charset="0"/>
                <a:sym typeface="Symbol" pitchFamily="33" charset="2"/>
              </a:rPr>
              <a:t>)</a:t>
            </a:r>
            <a:r>
              <a:rPr lang="en-US" dirty="0"/>
              <a:t>,</a:t>
            </a:r>
            <a:r>
              <a:rPr lang="en-US" dirty="0">
                <a:latin typeface="Times New Roman" pitchFamily="33" charset="0"/>
                <a:sym typeface="Symbol" pitchFamily="33" charset="2"/>
              </a:rPr>
              <a:t> </a:t>
            </a:r>
            <a:r>
              <a:rPr lang="en-US" dirty="0"/>
              <a:t>i.e., </a:t>
            </a:r>
            <a:r>
              <a:rPr lang="en-US" b="1" i="1" dirty="0">
                <a:latin typeface="Times New Roman" pitchFamily="33" charset="0"/>
                <a:sym typeface="Symbol" pitchFamily="33" charset="2"/>
              </a:rPr>
              <a:t>O</a:t>
            </a:r>
            <a:r>
              <a:rPr lang="en-US" dirty="0">
                <a:latin typeface="Times New Roman" pitchFamily="33" charset="0"/>
                <a:sym typeface="Symbol" pitchFamily="33" charset="2"/>
              </a:rPr>
              <a:t>(</a:t>
            </a:r>
            <a:r>
              <a:rPr lang="en-US" b="1" i="1" dirty="0">
                <a:latin typeface="Times New Roman" pitchFamily="33" charset="0"/>
                <a:sym typeface="Symbol" pitchFamily="33" charset="2"/>
              </a:rPr>
              <a:t>n</a:t>
            </a:r>
            <a:r>
              <a:rPr lang="en-US" baseline="30000" dirty="0">
                <a:latin typeface="Times New Roman" pitchFamily="33" charset="0"/>
                <a:sym typeface="Symbol" pitchFamily="33" charset="2"/>
              </a:rPr>
              <a:t>2</a:t>
            </a:r>
            <a:r>
              <a:rPr lang="en-US" dirty="0">
                <a:latin typeface="Times New Roman" pitchFamily="33" charset="0"/>
                <a:sym typeface="Symbol" pitchFamily="33" charset="2"/>
              </a:rPr>
              <a:t>)</a:t>
            </a:r>
          </a:p>
          <a:p>
            <a:pPr>
              <a:lnSpc>
                <a:spcPct val="90000"/>
              </a:lnSpc>
            </a:pPr>
            <a:r>
              <a:rPr lang="en-US" dirty="0"/>
              <a:t>The amortized time of </a:t>
            </a:r>
            <a:r>
              <a:rPr lang="en-US" dirty="0" smtClean="0"/>
              <a:t>an </a:t>
            </a:r>
            <a:r>
              <a:rPr lang="en-US" b="1" dirty="0" err="1" smtClean="0">
                <a:solidFill>
                  <a:srgbClr val="800000"/>
                </a:solidFill>
              </a:rPr>
              <a:t>add(o</a:t>
            </a:r>
            <a:r>
              <a:rPr lang="en-US" b="1" dirty="0" smtClean="0">
                <a:solidFill>
                  <a:srgbClr val="800000"/>
                </a:solidFill>
              </a:rPr>
              <a:t>)</a:t>
            </a:r>
            <a:r>
              <a:rPr lang="en-US" dirty="0" smtClean="0"/>
              <a:t> operation </a:t>
            </a:r>
            <a:r>
              <a:rPr lang="en-US" dirty="0"/>
              <a:t>is </a:t>
            </a:r>
            <a:r>
              <a:rPr lang="en-US" b="1" i="1" dirty="0" err="1">
                <a:latin typeface="Times New Roman" pitchFamily="33" charset="0"/>
                <a:sym typeface="Symbol" pitchFamily="33" charset="2"/>
              </a:rPr>
              <a:t>O</a:t>
            </a:r>
            <a:r>
              <a:rPr lang="en-US" dirty="0" err="1">
                <a:latin typeface="Times New Roman" pitchFamily="33" charset="0"/>
                <a:sym typeface="Symbol" pitchFamily="33" charset="2"/>
              </a:rPr>
              <a:t>(</a:t>
            </a:r>
            <a:r>
              <a:rPr lang="en-US" b="1" i="1" dirty="0" err="1">
                <a:latin typeface="Times New Roman" pitchFamily="33" charset="0"/>
                <a:sym typeface="Symbol" pitchFamily="33" charset="2"/>
              </a:rPr>
              <a:t>n</a:t>
            </a:r>
            <a:r>
              <a:rPr lang="en-US" dirty="0">
                <a:latin typeface="Times New Roman" pitchFamily="33" charset="0"/>
                <a:sym typeface="Symbol" pitchFamily="33" charset="2"/>
              </a:rPr>
              <a:t>)</a:t>
            </a:r>
          </a:p>
          <a:p>
            <a:pPr>
              <a:lnSpc>
                <a:spcPct val="90000"/>
              </a:lnSpc>
            </a:pPr>
            <a:endParaRPr lang="en-US" dirty="0">
              <a:latin typeface="Times New Roman" pitchFamily="33" charset="0"/>
              <a:sym typeface="Symbol" pitchFamily="33" charset="2"/>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130290992"/>
              </p:ext>
            </p:extLst>
          </p:nvPr>
        </p:nvGraphicFramePr>
        <p:xfrm>
          <a:off x="3694028" y="943059"/>
          <a:ext cx="1466183" cy="580940"/>
        </p:xfrm>
        <a:graphic>
          <a:graphicData uri="http://schemas.openxmlformats.org/presentationml/2006/ole">
            <mc:AlternateContent xmlns:mc="http://schemas.openxmlformats.org/markup-compatibility/2006">
              <mc:Choice xmlns:v="urn:schemas-microsoft-com:vml" Requires="v">
                <p:oleObj spid="_x0000_s128016" name="Equation" r:id="rId3" imgW="673100" imgH="266700" progId="Equation.DSMT4">
                  <p:embed/>
                </p:oleObj>
              </mc:Choice>
              <mc:Fallback>
                <p:oleObj name="Equation" r:id="rId3" imgW="673100" imgH="266700" progId="Equation.DSMT4">
                  <p:embed/>
                  <p:pic>
                    <p:nvPicPr>
                      <p:cNvPr id="0" name=""/>
                      <p:cNvPicPr/>
                      <p:nvPr/>
                    </p:nvPicPr>
                    <p:blipFill>
                      <a:blip r:embed="rId4"/>
                      <a:stretch>
                        <a:fillRect/>
                      </a:stretch>
                    </p:blipFill>
                    <p:spPr>
                      <a:xfrm>
                        <a:off x="3694028" y="943059"/>
                        <a:ext cx="1466183" cy="58094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6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Doubling Strategy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45779365"/>
              </p:ext>
            </p:extLst>
          </p:nvPr>
        </p:nvGraphicFramePr>
        <p:xfrm>
          <a:off x="1524000" y="1397000"/>
          <a:ext cx="6096000" cy="44500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n</a:t>
                      </a:r>
                      <a:endParaRPr lang="en-US" dirty="0"/>
                    </a:p>
                  </a:txBody>
                  <a:tcPr/>
                </a:tc>
                <a:tc>
                  <a:txBody>
                    <a:bodyPr/>
                    <a:lstStyle/>
                    <a:p>
                      <a:r>
                        <a:rPr lang="en-US" dirty="0" smtClean="0"/>
                        <a:t>N</a:t>
                      </a:r>
                      <a:endParaRPr lang="en-US" dirty="0"/>
                    </a:p>
                  </a:txBody>
                  <a:tcPr/>
                </a:tc>
                <a:tc>
                  <a:txBody>
                    <a:bodyPr/>
                    <a:lstStyle/>
                    <a:p>
                      <a:endParaRPr lang="en-US" dirty="0"/>
                    </a:p>
                  </a:txBody>
                  <a:tcPr/>
                </a:tc>
              </a:tr>
              <a:tr h="370840">
                <a:tc>
                  <a:txBody>
                    <a:bodyPr/>
                    <a:lstStyle/>
                    <a:p>
                      <a:r>
                        <a:rPr lang="en-US" sz="1600" dirty="0" smtClean="0"/>
                        <a:t>0</a:t>
                      </a:r>
                      <a:endParaRPr lang="en-US" sz="1600" dirty="0"/>
                    </a:p>
                  </a:txBody>
                  <a:tcPr/>
                </a:tc>
                <a:tc>
                  <a:txBody>
                    <a:bodyPr/>
                    <a:lstStyle/>
                    <a:p>
                      <a:r>
                        <a:rPr lang="en-US" sz="1600" dirty="0" smtClean="0"/>
                        <a:t>0</a:t>
                      </a:r>
                      <a:endParaRPr lang="en-US" sz="1600" dirty="0"/>
                    </a:p>
                  </a:txBody>
                  <a:tcPr/>
                </a:tc>
                <a:tc>
                  <a:txBody>
                    <a:bodyPr/>
                    <a:lstStyle/>
                    <a:p>
                      <a:endParaRPr lang="en-US"/>
                    </a:p>
                  </a:txBody>
                  <a:tcPr/>
                </a:tc>
              </a:tr>
              <a:tr h="370840">
                <a:tc>
                  <a:txBody>
                    <a:bodyPr/>
                    <a:lstStyle/>
                    <a:p>
                      <a:r>
                        <a:rPr lang="en-US" sz="1600" dirty="0" smtClean="0"/>
                        <a:t>1</a:t>
                      </a:r>
                      <a:endParaRPr lang="en-US" sz="1600" dirty="0"/>
                    </a:p>
                  </a:txBody>
                  <a:tcPr/>
                </a:tc>
                <a:tc>
                  <a:txBody>
                    <a:bodyPr/>
                    <a:lstStyle/>
                    <a:p>
                      <a:r>
                        <a:rPr lang="en-US" sz="1600" i="0" dirty="0" smtClean="0"/>
                        <a:t>1</a:t>
                      </a:r>
                      <a:endParaRPr lang="en-US" sz="1600" i="0" dirty="0"/>
                    </a:p>
                  </a:txBody>
                  <a:tcPr/>
                </a:tc>
                <a:tc>
                  <a:txBody>
                    <a:bodyPr/>
                    <a:lstStyle/>
                    <a:p>
                      <a:r>
                        <a:rPr lang="en-US" dirty="0" smtClean="0"/>
                        <a:t>Extend array</a:t>
                      </a:r>
                      <a:endParaRPr lang="en-US" dirty="0"/>
                    </a:p>
                  </a:txBody>
                  <a:tcPr/>
                </a:tc>
              </a:tr>
              <a:tr h="370840">
                <a:tc>
                  <a:txBody>
                    <a:bodyPr/>
                    <a:lstStyle/>
                    <a:p>
                      <a:r>
                        <a:rPr lang="en-US" sz="1600" dirty="0" smtClean="0"/>
                        <a:t>2</a:t>
                      </a:r>
                      <a:endParaRPr lang="en-US" sz="1600" dirty="0"/>
                    </a:p>
                  </a:txBody>
                  <a:tcPr/>
                </a:tc>
                <a:tc>
                  <a:txBody>
                    <a:bodyPr/>
                    <a:lstStyle/>
                    <a:p>
                      <a:r>
                        <a:rPr lang="en-US" sz="1600" i="0" dirty="0" smtClean="0"/>
                        <a:t>2</a:t>
                      </a:r>
                      <a:endParaRPr lang="en-US" sz="1600"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Extend array</a:t>
                      </a:r>
                    </a:p>
                  </a:txBody>
                  <a:tcPr/>
                </a:tc>
              </a:tr>
              <a:tr h="370840">
                <a:tc>
                  <a:txBody>
                    <a:bodyPr/>
                    <a:lstStyle/>
                    <a:p>
                      <a:r>
                        <a:rPr lang="en-US" sz="1600" dirty="0" smtClean="0"/>
                        <a:t>3</a:t>
                      </a:r>
                      <a:endParaRPr lang="en-US" sz="1600" dirty="0"/>
                    </a:p>
                  </a:txBody>
                  <a:tcPr/>
                </a:tc>
                <a:tc>
                  <a:txBody>
                    <a:bodyPr/>
                    <a:lstStyle/>
                    <a:p>
                      <a:r>
                        <a:rPr lang="en-US" sz="1600" i="0" dirty="0" smtClean="0"/>
                        <a:t>4</a:t>
                      </a:r>
                      <a:endParaRPr lang="en-US" sz="1600" i="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Extend array</a:t>
                      </a:r>
                    </a:p>
                  </a:txBody>
                  <a:tcPr/>
                </a:tc>
              </a:tr>
              <a:tr h="370840">
                <a:tc>
                  <a:txBody>
                    <a:bodyPr/>
                    <a:lstStyle/>
                    <a:p>
                      <a:r>
                        <a:rPr lang="en-US" sz="1600" i="0" dirty="0" smtClean="0"/>
                        <a:t>4</a:t>
                      </a:r>
                      <a:endParaRPr lang="en-US" sz="1600" i="0" dirty="0"/>
                    </a:p>
                  </a:txBody>
                  <a:tcPr/>
                </a:tc>
                <a:tc>
                  <a:txBody>
                    <a:bodyPr/>
                    <a:lstStyle/>
                    <a:p>
                      <a:r>
                        <a:rPr lang="en-US" sz="1600" i="0" dirty="0" smtClean="0"/>
                        <a:t>4</a:t>
                      </a:r>
                      <a:endParaRPr lang="en-US" sz="1600" i="0" dirty="0"/>
                    </a:p>
                  </a:txBody>
                  <a:tcPr/>
                </a:tc>
                <a:tc>
                  <a:txBody>
                    <a:bodyPr/>
                    <a:lstStyle/>
                    <a:p>
                      <a:endParaRPr lang="en-US"/>
                    </a:p>
                  </a:txBody>
                  <a:tcPr/>
                </a:tc>
              </a:tr>
              <a:tr h="370840">
                <a:tc>
                  <a:txBody>
                    <a:bodyPr/>
                    <a:lstStyle/>
                    <a:p>
                      <a:r>
                        <a:rPr lang="en-US" sz="1600" i="0" dirty="0" smtClean="0"/>
                        <a:t>5</a:t>
                      </a:r>
                      <a:endParaRPr lang="en-US" sz="1600" i="0" dirty="0"/>
                    </a:p>
                  </a:txBody>
                  <a:tcPr/>
                </a:tc>
                <a:tc>
                  <a:txBody>
                    <a:bodyPr/>
                    <a:lstStyle/>
                    <a:p>
                      <a:r>
                        <a:rPr lang="en-US" sz="1600" i="0" dirty="0" smtClean="0"/>
                        <a:t>8</a:t>
                      </a:r>
                      <a:endParaRPr lang="en-US" sz="1600" i="0" dirty="0"/>
                    </a:p>
                  </a:txBody>
                  <a:tcPr/>
                </a:tc>
                <a:tc>
                  <a:txBody>
                    <a:bodyPr/>
                    <a:lstStyle/>
                    <a:p>
                      <a:r>
                        <a:rPr lang="en-US" dirty="0" smtClean="0"/>
                        <a:t>Extend array</a:t>
                      </a:r>
                      <a:endParaRPr lang="en-US" dirty="0"/>
                    </a:p>
                  </a:txBody>
                  <a:tcPr/>
                </a:tc>
              </a:tr>
              <a:tr h="370840">
                <a:tc>
                  <a:txBody>
                    <a:bodyPr/>
                    <a:lstStyle/>
                    <a:p>
                      <a:r>
                        <a:rPr lang="en-US" sz="1600" dirty="0" smtClean="0"/>
                        <a:t>6</a:t>
                      </a:r>
                      <a:endParaRPr lang="en-US" sz="1600" dirty="0"/>
                    </a:p>
                  </a:txBody>
                  <a:tcPr/>
                </a:tc>
                <a:tc>
                  <a:txBody>
                    <a:bodyPr/>
                    <a:lstStyle/>
                    <a:p>
                      <a:r>
                        <a:rPr lang="en-US" sz="1600" i="0" dirty="0" smtClean="0"/>
                        <a:t>8</a:t>
                      </a:r>
                      <a:endParaRPr lang="en-US" sz="1600" i="0" dirty="0"/>
                    </a:p>
                  </a:txBody>
                  <a:tcPr/>
                </a:tc>
                <a:tc>
                  <a:txBody>
                    <a:bodyPr/>
                    <a:lstStyle/>
                    <a:p>
                      <a:endParaRPr lang="en-US"/>
                    </a:p>
                  </a:txBody>
                  <a:tcPr/>
                </a:tc>
              </a:tr>
              <a:tr h="370840">
                <a:tc>
                  <a:txBody>
                    <a:bodyPr/>
                    <a:lstStyle/>
                    <a:p>
                      <a:r>
                        <a:rPr lang="en-US" sz="1600" i="0" dirty="0" smtClean="0"/>
                        <a:t>7</a:t>
                      </a:r>
                      <a:endParaRPr lang="en-US" sz="1600" i="1" dirty="0"/>
                    </a:p>
                  </a:txBody>
                  <a:tcPr/>
                </a:tc>
                <a:tc>
                  <a:txBody>
                    <a:bodyPr/>
                    <a:lstStyle/>
                    <a:p>
                      <a:r>
                        <a:rPr lang="en-US" sz="1600" i="0" dirty="0" smtClean="0"/>
                        <a:t>8</a:t>
                      </a:r>
                      <a:endParaRPr lang="en-US" sz="1600" i="0" dirty="0"/>
                    </a:p>
                  </a:txBody>
                  <a:tcPr/>
                </a:tc>
                <a:tc>
                  <a:txBody>
                    <a:bodyPr/>
                    <a:lstStyle/>
                    <a:p>
                      <a:endParaRPr lang="en-US"/>
                    </a:p>
                  </a:txBody>
                  <a:tcPr/>
                </a:tc>
              </a:tr>
              <a:tr h="370840">
                <a:tc>
                  <a:txBody>
                    <a:bodyPr/>
                    <a:lstStyle/>
                    <a:p>
                      <a:r>
                        <a:rPr lang="en-US" sz="1600" dirty="0" smtClean="0"/>
                        <a:t>8</a:t>
                      </a:r>
                      <a:endParaRPr lang="en-US" sz="1600" dirty="0"/>
                    </a:p>
                  </a:txBody>
                  <a:tcPr/>
                </a:tc>
                <a:tc>
                  <a:txBody>
                    <a:bodyPr/>
                    <a:lstStyle/>
                    <a:p>
                      <a:r>
                        <a:rPr lang="en-US" sz="1600" i="0" dirty="0" smtClean="0"/>
                        <a:t>8</a:t>
                      </a:r>
                      <a:endParaRPr lang="en-US" sz="1600" i="0" dirty="0"/>
                    </a:p>
                  </a:txBody>
                  <a:tcPr/>
                </a:tc>
                <a:tc>
                  <a:txBody>
                    <a:bodyPr/>
                    <a:lstStyle/>
                    <a:p>
                      <a:endParaRPr lang="en-US" dirty="0"/>
                    </a:p>
                  </a:txBody>
                  <a:tcPr/>
                </a:tc>
              </a:tr>
              <a:tr h="370840">
                <a:tc>
                  <a:txBody>
                    <a:bodyPr/>
                    <a:lstStyle/>
                    <a:p>
                      <a:endParaRPr lang="en-US" sz="1600" dirty="0"/>
                    </a:p>
                  </a:txBody>
                  <a:tcPr/>
                </a:tc>
                <a:tc>
                  <a:txBody>
                    <a:bodyPr/>
                    <a:lstStyle/>
                    <a:p>
                      <a:endParaRPr lang="en-US"/>
                    </a:p>
                  </a:txBody>
                  <a:tcPr/>
                </a:tc>
                <a:tc>
                  <a:txBody>
                    <a:bodyPr/>
                    <a:lstStyle/>
                    <a:p>
                      <a:endParaRPr lang="en-US"/>
                    </a:p>
                  </a:txBody>
                  <a:tcPr/>
                </a:tc>
              </a:tr>
              <a:tr h="370840">
                <a:tc>
                  <a:txBody>
                    <a:bodyPr/>
                    <a:lstStyle/>
                    <a:p>
                      <a:r>
                        <a:rPr lang="en-US" sz="1600" i="1" dirty="0" smtClean="0"/>
                        <a:t>n</a:t>
                      </a:r>
                    </a:p>
                  </a:txBody>
                  <a:tcPr/>
                </a:tc>
                <a:tc>
                  <a:txBody>
                    <a:bodyPr/>
                    <a:lstStyle/>
                    <a:p>
                      <a:endParaRPr lang="en-US" dirty="0"/>
                    </a:p>
                  </a:txBody>
                  <a:tcPr/>
                </a:tc>
                <a:tc>
                  <a:txBody>
                    <a:bodyPr/>
                    <a:lstStyle/>
                    <a:p>
                      <a:endParaRPr lang="en-US" dirty="0"/>
                    </a:p>
                  </a:txBody>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16827155"/>
              </p:ext>
            </p:extLst>
          </p:nvPr>
        </p:nvGraphicFramePr>
        <p:xfrm>
          <a:off x="1637070" y="5123657"/>
          <a:ext cx="141239" cy="306018"/>
        </p:xfrm>
        <a:graphic>
          <a:graphicData uri="http://schemas.openxmlformats.org/presentationml/2006/ole">
            <mc:AlternateContent xmlns:mc="http://schemas.openxmlformats.org/markup-compatibility/2006">
              <mc:Choice xmlns:v="urn:schemas-microsoft-com:vml" Requires="v">
                <p:oleObj spid="_x0000_s127016" name="Equation" r:id="rId3" imgW="76200" imgH="165100" progId="Equation.DSMT4">
                  <p:embed/>
                </p:oleObj>
              </mc:Choice>
              <mc:Fallback>
                <p:oleObj name="Equation" r:id="rId3" imgW="76200" imgH="165100" progId="Equation.DSMT4">
                  <p:embed/>
                  <p:pic>
                    <p:nvPicPr>
                      <p:cNvPr id="0" name=""/>
                      <p:cNvPicPr/>
                      <p:nvPr/>
                    </p:nvPicPr>
                    <p:blipFill>
                      <a:blip r:embed="rId4"/>
                      <a:stretch>
                        <a:fillRect/>
                      </a:stretch>
                    </p:blipFill>
                    <p:spPr>
                      <a:xfrm>
                        <a:off x="1637070" y="5123657"/>
                        <a:ext cx="141239" cy="30601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68557296"/>
              </p:ext>
            </p:extLst>
          </p:nvPr>
        </p:nvGraphicFramePr>
        <p:xfrm>
          <a:off x="3680550" y="5129511"/>
          <a:ext cx="141239" cy="306018"/>
        </p:xfrm>
        <a:graphic>
          <a:graphicData uri="http://schemas.openxmlformats.org/presentationml/2006/ole">
            <mc:AlternateContent xmlns:mc="http://schemas.openxmlformats.org/markup-compatibility/2006">
              <mc:Choice xmlns:v="urn:schemas-microsoft-com:vml" Requires="v">
                <p:oleObj spid="_x0000_s127017" name="Equation" r:id="rId5" imgW="76200" imgH="165100" progId="Equation.DSMT4">
                  <p:embed/>
                </p:oleObj>
              </mc:Choice>
              <mc:Fallback>
                <p:oleObj name="Equation" r:id="rId5" imgW="76200" imgH="165100" progId="Equation.DSMT4">
                  <p:embed/>
                  <p:pic>
                    <p:nvPicPr>
                      <p:cNvPr id="0" name=""/>
                      <p:cNvPicPr/>
                      <p:nvPr/>
                    </p:nvPicPr>
                    <p:blipFill>
                      <a:blip r:embed="rId4"/>
                      <a:stretch>
                        <a:fillRect/>
                      </a:stretch>
                    </p:blipFill>
                    <p:spPr>
                      <a:xfrm>
                        <a:off x="3680550" y="5129511"/>
                        <a:ext cx="141239" cy="30601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300451752"/>
              </p:ext>
            </p:extLst>
          </p:nvPr>
        </p:nvGraphicFramePr>
        <p:xfrm>
          <a:off x="3567113" y="5478463"/>
          <a:ext cx="2038350" cy="403225"/>
        </p:xfrm>
        <a:graphic>
          <a:graphicData uri="http://schemas.openxmlformats.org/presentationml/2006/ole">
            <mc:AlternateContent xmlns:mc="http://schemas.openxmlformats.org/markup-compatibility/2006">
              <mc:Choice xmlns:v="urn:schemas-microsoft-com:vml" Requires="v">
                <p:oleObj spid="_x0000_s127018" name="Equation" r:id="rId6" imgW="1409700" imgH="279400" progId="Equation.DSMT4">
                  <p:embed/>
                </p:oleObj>
              </mc:Choice>
              <mc:Fallback>
                <p:oleObj name="Equation" r:id="rId6" imgW="1409700" imgH="279400" progId="Equation.DSMT4">
                  <p:embed/>
                  <p:pic>
                    <p:nvPicPr>
                      <p:cNvPr id="0" name=""/>
                      <p:cNvPicPr/>
                      <p:nvPr/>
                    </p:nvPicPr>
                    <p:blipFill>
                      <a:blip r:embed="rId7"/>
                      <a:stretch>
                        <a:fillRect/>
                      </a:stretch>
                    </p:blipFill>
                    <p:spPr>
                      <a:xfrm>
                        <a:off x="3567113" y="5478463"/>
                        <a:ext cx="2038350" cy="403225"/>
                      </a:xfrm>
                      <a:prstGeom prst="rect">
                        <a:avLst/>
                      </a:prstGeom>
                    </p:spPr>
                  </p:pic>
                </p:oleObj>
              </mc:Fallback>
            </mc:AlternateContent>
          </a:graphicData>
        </a:graphic>
      </p:graphicFrame>
    </p:spTree>
    <p:extLst>
      <p:ext uri="{BB962C8B-B14F-4D97-AF65-F5344CB8AC3E}">
        <p14:creationId xmlns:p14="http://schemas.microsoft.com/office/powerpoint/2010/main" val="272499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Doubling Strategy Analysis</a:t>
            </a:r>
          </a:p>
        </p:txBody>
      </p:sp>
      <p:sp>
        <p:nvSpPr>
          <p:cNvPr id="69635" name="Rectangle 3" descr="Rectangle: Click to edit Master text styles&#10;Second level&#10;Third level&#10;Fourth level&#10;Fifth level"/>
          <p:cNvSpPr>
            <a:spLocks noGrp="1" noChangeArrowheads="1"/>
          </p:cNvSpPr>
          <p:nvPr>
            <p:ph type="body" idx="1"/>
          </p:nvPr>
        </p:nvSpPr>
        <p:spPr>
          <a:xfrm>
            <a:off x="263408" y="1016000"/>
            <a:ext cx="6698074" cy="5080000"/>
          </a:xfrm>
        </p:spPr>
        <p:txBody>
          <a:bodyPr/>
          <a:lstStyle/>
          <a:p>
            <a:pPr>
              <a:lnSpc>
                <a:spcPct val="90000"/>
              </a:lnSpc>
            </a:pPr>
            <a:r>
              <a:rPr lang="en-US" dirty="0"/>
              <a:t>We replace the array </a:t>
            </a:r>
            <a:r>
              <a:rPr lang="en-US" dirty="0" smtClean="0"/>
              <a:t>		    times</a:t>
            </a:r>
            <a:endParaRPr lang="en-US" dirty="0"/>
          </a:p>
          <a:p>
            <a:pPr>
              <a:lnSpc>
                <a:spcPct val="90000"/>
              </a:lnSpc>
            </a:pPr>
            <a:r>
              <a:rPr lang="en-US" dirty="0"/>
              <a:t>The total time </a:t>
            </a:r>
            <a:r>
              <a:rPr lang="en-US" b="1" i="1" dirty="0" err="1">
                <a:latin typeface="Times New Roman" pitchFamily="33" charset="0"/>
                <a:sym typeface="Symbol" pitchFamily="33" charset="2"/>
              </a:rPr>
              <a:t>T</a:t>
            </a:r>
            <a:r>
              <a:rPr lang="en-US" dirty="0" err="1">
                <a:latin typeface="Times New Roman" pitchFamily="33" charset="0"/>
                <a:sym typeface="Symbol" pitchFamily="33" charset="2"/>
              </a:rPr>
              <a:t>(</a:t>
            </a:r>
            <a:r>
              <a:rPr lang="en-US" b="1" i="1" dirty="0" err="1">
                <a:latin typeface="Times New Roman" pitchFamily="33" charset="0"/>
                <a:sym typeface="Symbol" pitchFamily="33" charset="2"/>
              </a:rPr>
              <a:t>n</a:t>
            </a:r>
            <a:r>
              <a:rPr lang="en-US" dirty="0">
                <a:latin typeface="Times New Roman" pitchFamily="33" charset="0"/>
                <a:sym typeface="Symbol" pitchFamily="33" charset="2"/>
              </a:rPr>
              <a:t>)</a:t>
            </a:r>
            <a:r>
              <a:rPr lang="en-US" dirty="0"/>
              <a:t> of a series of </a:t>
            </a:r>
            <a:r>
              <a:rPr lang="en-US" b="1" i="1" dirty="0" err="1">
                <a:latin typeface="Times New Roman" pitchFamily="33" charset="0"/>
              </a:rPr>
              <a:t>n</a:t>
            </a:r>
            <a:r>
              <a:rPr lang="en-US" dirty="0" smtClean="0"/>
              <a:t> </a:t>
            </a:r>
            <a:r>
              <a:rPr lang="en-US" b="1" dirty="0" err="1" smtClean="0">
                <a:solidFill>
                  <a:srgbClr val="800000"/>
                </a:solidFill>
              </a:rPr>
              <a:t>add(o</a:t>
            </a:r>
            <a:r>
              <a:rPr lang="en-US" b="1" dirty="0" smtClean="0">
                <a:solidFill>
                  <a:srgbClr val="800000"/>
                </a:solidFill>
              </a:rPr>
              <a:t>)</a:t>
            </a:r>
            <a:r>
              <a:rPr lang="en-US" dirty="0" smtClean="0"/>
              <a:t> operations </a:t>
            </a:r>
            <a:r>
              <a:rPr lang="en-US" dirty="0"/>
              <a:t>is proportional </a:t>
            </a:r>
            <a:r>
              <a:rPr lang="en-US" dirty="0" smtClean="0"/>
              <a:t>to</a:t>
            </a:r>
          </a:p>
          <a:p>
            <a:pPr>
              <a:lnSpc>
                <a:spcPct val="90000"/>
              </a:lnSpc>
              <a:buNone/>
            </a:pPr>
            <a:r>
              <a:rPr lang="en-US" b="1" i="1" dirty="0" smtClean="0">
                <a:latin typeface="Times New Roman" pitchFamily="33" charset="0"/>
              </a:rPr>
              <a:t>	n</a:t>
            </a:r>
            <a:r>
              <a:rPr lang="en-US" i="1" dirty="0" smtClean="0">
                <a:latin typeface="Times New Roman" pitchFamily="33" charset="0"/>
              </a:rPr>
              <a:t> </a:t>
            </a:r>
            <a:r>
              <a:rPr lang="en-US" i="1" dirty="0">
                <a:latin typeface="Times New Roman" pitchFamily="33" charset="0"/>
              </a:rPr>
              <a:t>+ </a:t>
            </a:r>
            <a:r>
              <a:rPr lang="en-US" dirty="0">
                <a:latin typeface="Times New Roman" pitchFamily="33" charset="0"/>
              </a:rPr>
              <a:t>1 + 2 + 4 + 8 + …+ 2</a:t>
            </a:r>
            <a:r>
              <a:rPr lang="en-US" b="1" i="1" baseline="30000" dirty="0">
                <a:latin typeface="Times New Roman" pitchFamily="33" charset="0"/>
              </a:rPr>
              <a:t>k</a:t>
            </a:r>
            <a:r>
              <a:rPr lang="en-US" b="1" i="1" dirty="0">
                <a:latin typeface="Times New Roman" pitchFamily="33" charset="0"/>
              </a:rPr>
              <a:t> </a:t>
            </a:r>
            <a:r>
              <a:rPr lang="en-US" i="1" dirty="0" smtClean="0">
                <a:latin typeface="Times New Roman" pitchFamily="33" charset="0"/>
              </a:rPr>
              <a:t>= </a:t>
            </a:r>
            <a:r>
              <a:rPr lang="en-US" b="1" i="1" dirty="0" smtClean="0">
                <a:latin typeface="Times New Roman" pitchFamily="33" charset="0"/>
              </a:rPr>
              <a:t>n</a:t>
            </a:r>
            <a:r>
              <a:rPr lang="en-US" i="1" dirty="0" smtClean="0">
                <a:latin typeface="Times New Roman" pitchFamily="33" charset="0"/>
              </a:rPr>
              <a:t> </a:t>
            </a:r>
            <a:r>
              <a:rPr lang="en-US" dirty="0">
                <a:latin typeface="Symbol" pitchFamily="33" charset="2"/>
              </a:rPr>
              <a:t>+</a:t>
            </a:r>
            <a:r>
              <a:rPr lang="en-US" dirty="0">
                <a:latin typeface="Times New Roman" pitchFamily="33" charset="0"/>
              </a:rPr>
              <a:t> 2</a:t>
            </a:r>
            <a:r>
              <a:rPr lang="en-US" b="1" i="1" baseline="30000" dirty="0">
                <a:latin typeface="Times New Roman" pitchFamily="33" charset="0"/>
              </a:rPr>
              <a:t>k </a:t>
            </a:r>
            <a:r>
              <a:rPr lang="en-US" baseline="30000" dirty="0">
                <a:latin typeface="Times New Roman" pitchFamily="33" charset="0"/>
              </a:rPr>
              <a:t>+ 1</a:t>
            </a:r>
            <a:r>
              <a:rPr lang="en-US" dirty="0">
                <a:latin typeface="Times New Roman" pitchFamily="33" charset="0"/>
              </a:rPr>
              <a:t> </a:t>
            </a:r>
            <a:r>
              <a:rPr lang="en-US" dirty="0">
                <a:latin typeface="Symbol" pitchFamily="33" charset="2"/>
              </a:rPr>
              <a:t>-</a:t>
            </a:r>
            <a:r>
              <a:rPr lang="en-US" dirty="0">
                <a:latin typeface="Times New Roman" pitchFamily="33" charset="0"/>
              </a:rPr>
              <a:t>1 </a:t>
            </a:r>
            <a:r>
              <a:rPr lang="en-US" dirty="0" smtClean="0">
                <a:latin typeface="Times New Roman" pitchFamily="33" charset="0"/>
              </a:rPr>
              <a:t>≤ 5</a:t>
            </a:r>
            <a:r>
              <a:rPr lang="en-US" b="1" i="1" dirty="0" smtClean="0">
                <a:latin typeface="Times New Roman" pitchFamily="33" charset="0"/>
              </a:rPr>
              <a:t>n </a:t>
            </a:r>
            <a:endParaRPr lang="en-US" dirty="0" smtClean="0">
              <a:latin typeface="Times New Roman" pitchFamily="33" charset="0"/>
            </a:endParaRPr>
          </a:p>
          <a:p>
            <a:pPr>
              <a:lnSpc>
                <a:spcPct val="90000"/>
              </a:lnSpc>
            </a:pPr>
            <a:r>
              <a:rPr lang="en-US" dirty="0" smtClean="0">
                <a:latin typeface="Times New Roman" pitchFamily="33" charset="0"/>
                <a:sym typeface="Symbol" pitchFamily="33" charset="2"/>
              </a:rPr>
              <a:t>Thus </a:t>
            </a:r>
            <a:r>
              <a:rPr lang="en-US" b="1" i="1" dirty="0" err="1" smtClean="0">
                <a:latin typeface="Times New Roman" pitchFamily="33" charset="0"/>
                <a:sym typeface="Symbol" pitchFamily="33" charset="2"/>
              </a:rPr>
              <a:t>T</a:t>
            </a:r>
            <a:r>
              <a:rPr lang="en-US" dirty="0" err="1">
                <a:latin typeface="Times New Roman" pitchFamily="33" charset="0"/>
                <a:sym typeface="Symbol" pitchFamily="33" charset="2"/>
              </a:rPr>
              <a:t>(</a:t>
            </a:r>
            <a:r>
              <a:rPr lang="en-US" b="1" i="1" dirty="0" err="1">
                <a:latin typeface="Times New Roman" pitchFamily="33" charset="0"/>
                <a:sym typeface="Symbol" pitchFamily="33" charset="2"/>
              </a:rPr>
              <a:t>n</a:t>
            </a:r>
            <a:r>
              <a:rPr lang="en-US" dirty="0">
                <a:latin typeface="Times New Roman" pitchFamily="33" charset="0"/>
                <a:sym typeface="Symbol" pitchFamily="33" charset="2"/>
              </a:rPr>
              <a:t>)</a:t>
            </a:r>
            <a:r>
              <a:rPr lang="en-US" dirty="0"/>
              <a:t> is </a:t>
            </a:r>
            <a:r>
              <a:rPr lang="en-US" b="1" i="1" dirty="0" err="1">
                <a:latin typeface="Times New Roman" pitchFamily="33" charset="0"/>
                <a:sym typeface="Symbol" pitchFamily="33" charset="2"/>
              </a:rPr>
              <a:t>O</a:t>
            </a:r>
            <a:r>
              <a:rPr lang="en-US" dirty="0" err="1">
                <a:latin typeface="Times New Roman" pitchFamily="33" charset="0"/>
                <a:sym typeface="Symbol" pitchFamily="33" charset="2"/>
              </a:rPr>
              <a:t>(</a:t>
            </a:r>
            <a:r>
              <a:rPr lang="en-US" b="1" i="1" dirty="0" err="1">
                <a:latin typeface="Times New Roman" pitchFamily="33" charset="0"/>
                <a:sym typeface="Symbol" pitchFamily="33" charset="2"/>
              </a:rPr>
              <a:t>n</a:t>
            </a:r>
            <a:r>
              <a:rPr lang="en-US" dirty="0" smtClean="0">
                <a:latin typeface="Times New Roman" pitchFamily="33" charset="0"/>
                <a:sym typeface="Symbol" pitchFamily="33" charset="2"/>
              </a:rPr>
              <a:t>)</a:t>
            </a:r>
          </a:p>
          <a:p>
            <a:pPr>
              <a:lnSpc>
                <a:spcPct val="90000"/>
              </a:lnSpc>
            </a:pPr>
            <a:r>
              <a:rPr lang="en-US" b="1" dirty="0">
                <a:solidFill>
                  <a:srgbClr val="800000"/>
                </a:solidFill>
              </a:rPr>
              <a:t>The amortized time of </a:t>
            </a:r>
            <a:r>
              <a:rPr lang="en-US" b="1" dirty="0" smtClean="0">
                <a:solidFill>
                  <a:srgbClr val="800000"/>
                </a:solidFill>
              </a:rPr>
              <a:t>an add operation </a:t>
            </a:r>
            <a:r>
              <a:rPr lang="en-US" b="1" dirty="0">
                <a:solidFill>
                  <a:srgbClr val="800000"/>
                </a:solidFill>
              </a:rPr>
              <a:t>is </a:t>
            </a:r>
            <a:r>
              <a:rPr lang="en-US" b="1" i="1" dirty="0">
                <a:solidFill>
                  <a:srgbClr val="800000"/>
                </a:solidFill>
                <a:latin typeface="Times New Roman" pitchFamily="33" charset="0"/>
                <a:sym typeface="Symbol" pitchFamily="33" charset="2"/>
              </a:rPr>
              <a:t>O</a:t>
            </a:r>
            <a:r>
              <a:rPr lang="en-US" b="1" dirty="0">
                <a:solidFill>
                  <a:srgbClr val="800000"/>
                </a:solidFill>
                <a:latin typeface="Times New Roman" pitchFamily="33" charset="0"/>
                <a:sym typeface="Symbol" pitchFamily="33" charset="2"/>
              </a:rPr>
              <a:t>(</a:t>
            </a:r>
            <a:r>
              <a:rPr lang="en-US" b="1" dirty="0">
                <a:solidFill>
                  <a:srgbClr val="800000"/>
                </a:solidFill>
                <a:latin typeface="Times New Roman" pitchFamily="33" charset="0"/>
              </a:rPr>
              <a:t>1</a:t>
            </a:r>
            <a:r>
              <a:rPr lang="en-US" b="1" dirty="0" smtClean="0">
                <a:solidFill>
                  <a:srgbClr val="800000"/>
                </a:solidFill>
                <a:latin typeface="Times New Roman" pitchFamily="33" charset="0"/>
                <a:sym typeface="Symbol" pitchFamily="33" charset="2"/>
              </a:rPr>
              <a:t>)!</a:t>
            </a:r>
            <a:endParaRPr lang="en-US" sz="2000" b="1" dirty="0">
              <a:solidFill>
                <a:srgbClr val="800000"/>
              </a:solidFill>
            </a:endParaRPr>
          </a:p>
        </p:txBody>
      </p:sp>
      <p:grpSp>
        <p:nvGrpSpPr>
          <p:cNvPr id="2" name="Group 4"/>
          <p:cNvGrpSpPr>
            <a:grpSpLocks/>
          </p:cNvGrpSpPr>
          <p:nvPr/>
        </p:nvGrpSpPr>
        <p:grpSpPr bwMode="auto">
          <a:xfrm>
            <a:off x="6899392" y="2380074"/>
            <a:ext cx="2122311" cy="2652889"/>
            <a:chOff x="3840" y="1488"/>
            <a:chExt cx="1536" cy="1920"/>
          </a:xfrm>
        </p:grpSpPr>
        <p:sp>
          <p:nvSpPr>
            <p:cNvPr id="69637" name="Rectangle 5"/>
            <p:cNvSpPr>
              <a:spLocks noChangeArrowheads="1"/>
            </p:cNvSpPr>
            <p:nvPr/>
          </p:nvSpPr>
          <p:spPr bwMode="auto">
            <a:xfrm>
              <a:off x="3840" y="1872"/>
              <a:ext cx="1536" cy="1536"/>
            </a:xfrm>
            <a:prstGeom prst="rect">
              <a:avLst/>
            </a:prstGeom>
            <a:solidFill>
              <a:schemeClr val="accent1"/>
            </a:solidFill>
            <a:ln w="9525">
              <a:solidFill>
                <a:srgbClr val="000000"/>
              </a:solidFill>
              <a:miter lim="800000"/>
              <a:headEnd/>
              <a:tailEnd/>
            </a:ln>
            <a:effectLst/>
          </p:spPr>
          <p:txBody>
            <a:bodyPr wrap="none" anchor="ctr">
              <a:prstTxWarp prst="textNoShape">
                <a:avLst/>
              </a:prstTxWarp>
            </a:bodyPr>
            <a:lstStyle/>
            <a:p>
              <a:endParaRPr lang="en-US"/>
            </a:p>
          </p:txBody>
        </p:sp>
        <p:sp>
          <p:nvSpPr>
            <p:cNvPr id="69638" name="Text Box 6"/>
            <p:cNvSpPr txBox="1">
              <a:spLocks noChangeArrowheads="1"/>
            </p:cNvSpPr>
            <p:nvPr/>
          </p:nvSpPr>
          <p:spPr bwMode="auto">
            <a:xfrm>
              <a:off x="3840" y="1488"/>
              <a:ext cx="1502" cy="267"/>
            </a:xfrm>
            <a:prstGeom prst="rect">
              <a:avLst/>
            </a:prstGeom>
            <a:noFill/>
            <a:ln w="9525">
              <a:noFill/>
              <a:miter lim="800000"/>
              <a:headEnd/>
              <a:tailEnd/>
            </a:ln>
            <a:effectLst/>
          </p:spPr>
          <p:txBody>
            <a:bodyPr wrap="square">
              <a:prstTxWarp prst="textNoShape">
                <a:avLst/>
              </a:prstTxWarp>
              <a:spAutoFit/>
            </a:bodyPr>
            <a:lstStyle/>
            <a:p>
              <a:pPr algn="ctr"/>
              <a:r>
                <a:rPr lang="en-US" dirty="0"/>
                <a:t>geometric series</a:t>
              </a:r>
            </a:p>
          </p:txBody>
        </p:sp>
        <p:sp>
          <p:nvSpPr>
            <p:cNvPr id="69639" name="Rectangle 7"/>
            <p:cNvSpPr>
              <a:spLocks noChangeArrowheads="1"/>
            </p:cNvSpPr>
            <p:nvPr/>
          </p:nvSpPr>
          <p:spPr bwMode="auto">
            <a:xfrm>
              <a:off x="4608" y="1872"/>
              <a:ext cx="768" cy="816"/>
            </a:xfrm>
            <a:prstGeom prst="rect">
              <a:avLst/>
            </a:prstGeom>
            <a:solidFill>
              <a:srgbClr val="8097F8"/>
            </a:solidFill>
            <a:ln w="9525">
              <a:solidFill>
                <a:schemeClr val="tx1"/>
              </a:solidFill>
              <a:miter lim="800000"/>
              <a:headEnd/>
              <a:tailEnd/>
            </a:ln>
            <a:effectLst/>
          </p:spPr>
          <p:txBody>
            <a:bodyPr wrap="none" anchor="ctr">
              <a:prstTxWarp prst="textNoShape">
                <a:avLst/>
              </a:prstTxWarp>
            </a:bodyPr>
            <a:lstStyle/>
            <a:p>
              <a:pPr algn="ctr"/>
              <a:endParaRPr lang="en-US">
                <a:solidFill>
                  <a:srgbClr val="000000"/>
                </a:solidFill>
                <a:latin typeface="Times New Roman" pitchFamily="33" charset="0"/>
              </a:endParaRPr>
            </a:p>
          </p:txBody>
        </p:sp>
        <p:sp>
          <p:nvSpPr>
            <p:cNvPr id="69640" name="Rectangle 8"/>
            <p:cNvSpPr>
              <a:spLocks noChangeArrowheads="1"/>
            </p:cNvSpPr>
            <p:nvPr/>
          </p:nvSpPr>
          <p:spPr bwMode="auto">
            <a:xfrm>
              <a:off x="3840" y="2640"/>
              <a:ext cx="1536" cy="768"/>
            </a:xfrm>
            <a:prstGeom prst="rect">
              <a:avLst/>
            </a:prstGeom>
            <a:solidFill>
              <a:srgbClr val="5674F6"/>
            </a:solidFill>
            <a:ln w="9525">
              <a:solidFill>
                <a:srgbClr val="000000"/>
              </a:solidFill>
              <a:miter lim="800000"/>
              <a:headEnd/>
              <a:tailEnd/>
            </a:ln>
            <a:effectLst/>
          </p:spPr>
          <p:txBody>
            <a:bodyPr wrap="none" anchor="ctr">
              <a:prstTxWarp prst="textNoShape">
                <a:avLst/>
              </a:prstTxWarp>
            </a:bodyPr>
            <a:lstStyle/>
            <a:p>
              <a:pPr algn="ctr"/>
              <a:endParaRPr lang="en-US">
                <a:solidFill>
                  <a:srgbClr val="000000"/>
                </a:solidFill>
                <a:latin typeface="Times New Roman" pitchFamily="33" charset="0"/>
              </a:endParaRPr>
            </a:p>
          </p:txBody>
        </p:sp>
        <p:sp>
          <p:nvSpPr>
            <p:cNvPr id="69641" name="Rectangle 9"/>
            <p:cNvSpPr>
              <a:spLocks noChangeArrowheads="1"/>
            </p:cNvSpPr>
            <p:nvPr/>
          </p:nvSpPr>
          <p:spPr bwMode="auto">
            <a:xfrm>
              <a:off x="3840" y="1872"/>
              <a:ext cx="768" cy="384"/>
            </a:xfrm>
            <a:prstGeom prst="rect">
              <a:avLst/>
            </a:prstGeom>
            <a:solidFill>
              <a:schemeClr val="bg2"/>
            </a:solidFill>
            <a:ln w="9525">
              <a:solidFill>
                <a:schemeClr val="tx1"/>
              </a:solidFill>
              <a:miter lim="800000"/>
              <a:headEnd/>
              <a:tailEnd/>
            </a:ln>
            <a:effectLst/>
          </p:spPr>
          <p:txBody>
            <a:bodyPr wrap="none" anchor="ctr">
              <a:prstTxWarp prst="textNoShape">
                <a:avLst/>
              </a:prstTxWarp>
            </a:bodyPr>
            <a:lstStyle/>
            <a:p>
              <a:endParaRPr lang="en-US"/>
            </a:p>
          </p:txBody>
        </p:sp>
        <p:sp>
          <p:nvSpPr>
            <p:cNvPr id="69642" name="Rectangle 10"/>
            <p:cNvSpPr>
              <a:spLocks noChangeArrowheads="1"/>
            </p:cNvSpPr>
            <p:nvPr/>
          </p:nvSpPr>
          <p:spPr bwMode="auto">
            <a:xfrm>
              <a:off x="3840" y="2256"/>
              <a:ext cx="384" cy="384"/>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69643" name="Text Box 11"/>
            <p:cNvSpPr txBox="1">
              <a:spLocks noChangeArrowheads="1"/>
            </p:cNvSpPr>
            <p:nvPr/>
          </p:nvSpPr>
          <p:spPr bwMode="auto">
            <a:xfrm>
              <a:off x="3936" y="2304"/>
              <a:ext cx="212" cy="267"/>
            </a:xfrm>
            <a:prstGeom prst="rect">
              <a:avLst/>
            </a:prstGeom>
            <a:noFill/>
            <a:ln w="9525">
              <a:noFill/>
              <a:miter lim="800000"/>
              <a:headEnd/>
              <a:tailEnd/>
            </a:ln>
            <a:effectLst/>
          </p:spPr>
          <p:txBody>
            <a:bodyPr wrap="square">
              <a:prstTxWarp prst="textNoShape">
                <a:avLst/>
              </a:prstTxWarp>
              <a:spAutoFit/>
            </a:bodyPr>
            <a:lstStyle/>
            <a:p>
              <a:pPr algn="ctr"/>
              <a:r>
                <a:rPr lang="en-US">
                  <a:solidFill>
                    <a:srgbClr val="000000"/>
                  </a:solidFill>
                  <a:latin typeface="Times New Roman" pitchFamily="33" charset="0"/>
                </a:rPr>
                <a:t>1</a:t>
              </a:r>
            </a:p>
          </p:txBody>
        </p:sp>
        <p:sp>
          <p:nvSpPr>
            <p:cNvPr id="69644" name="Text Box 12"/>
            <p:cNvSpPr txBox="1">
              <a:spLocks noChangeArrowheads="1"/>
            </p:cNvSpPr>
            <p:nvPr/>
          </p:nvSpPr>
          <p:spPr bwMode="auto">
            <a:xfrm>
              <a:off x="4108" y="1920"/>
              <a:ext cx="212" cy="267"/>
            </a:xfrm>
            <a:prstGeom prst="rect">
              <a:avLst/>
            </a:prstGeom>
            <a:noFill/>
            <a:ln w="9525">
              <a:noFill/>
              <a:miter lim="800000"/>
              <a:headEnd/>
              <a:tailEnd/>
            </a:ln>
            <a:effectLst/>
          </p:spPr>
          <p:txBody>
            <a:bodyPr wrap="square">
              <a:prstTxWarp prst="textNoShape">
                <a:avLst/>
              </a:prstTxWarp>
              <a:spAutoFit/>
            </a:bodyPr>
            <a:lstStyle/>
            <a:p>
              <a:pPr algn="ctr"/>
              <a:r>
                <a:rPr lang="en-US">
                  <a:solidFill>
                    <a:srgbClr val="000000"/>
                  </a:solidFill>
                  <a:latin typeface="Times New Roman" pitchFamily="33" charset="0"/>
                </a:rPr>
                <a:t>2</a:t>
              </a:r>
            </a:p>
          </p:txBody>
        </p:sp>
        <p:sp>
          <p:nvSpPr>
            <p:cNvPr id="69645" name="Text Box 13"/>
            <p:cNvSpPr txBox="1">
              <a:spLocks noChangeArrowheads="1"/>
            </p:cNvSpPr>
            <p:nvPr/>
          </p:nvSpPr>
          <p:spPr bwMode="auto">
            <a:xfrm>
              <a:off x="4304" y="2304"/>
              <a:ext cx="212" cy="267"/>
            </a:xfrm>
            <a:prstGeom prst="rect">
              <a:avLst/>
            </a:prstGeom>
            <a:noFill/>
            <a:ln w="9525">
              <a:noFill/>
              <a:miter lim="800000"/>
              <a:headEnd/>
              <a:tailEnd/>
            </a:ln>
            <a:effectLst/>
          </p:spPr>
          <p:txBody>
            <a:bodyPr wrap="square">
              <a:prstTxWarp prst="textNoShape">
                <a:avLst/>
              </a:prstTxWarp>
              <a:spAutoFit/>
            </a:bodyPr>
            <a:lstStyle/>
            <a:p>
              <a:pPr algn="ctr"/>
              <a:r>
                <a:rPr lang="en-US" dirty="0">
                  <a:solidFill>
                    <a:srgbClr val="000000"/>
                  </a:solidFill>
                  <a:latin typeface="Times New Roman" pitchFamily="33" charset="0"/>
                </a:rPr>
                <a:t>1</a:t>
              </a:r>
            </a:p>
          </p:txBody>
        </p:sp>
        <p:sp>
          <p:nvSpPr>
            <p:cNvPr id="69646" name="Text Box 14"/>
            <p:cNvSpPr txBox="1">
              <a:spLocks noChangeArrowheads="1"/>
            </p:cNvSpPr>
            <p:nvPr/>
          </p:nvSpPr>
          <p:spPr bwMode="auto">
            <a:xfrm>
              <a:off x="4872" y="2096"/>
              <a:ext cx="212" cy="267"/>
            </a:xfrm>
            <a:prstGeom prst="rect">
              <a:avLst/>
            </a:prstGeom>
            <a:noFill/>
            <a:ln w="9525">
              <a:noFill/>
              <a:miter lim="800000"/>
              <a:headEnd/>
              <a:tailEnd/>
            </a:ln>
            <a:effectLst/>
          </p:spPr>
          <p:txBody>
            <a:bodyPr wrap="square">
              <a:prstTxWarp prst="textNoShape">
                <a:avLst/>
              </a:prstTxWarp>
              <a:spAutoFit/>
            </a:bodyPr>
            <a:lstStyle/>
            <a:p>
              <a:pPr algn="ctr"/>
              <a:r>
                <a:rPr lang="en-US">
                  <a:solidFill>
                    <a:srgbClr val="000000"/>
                  </a:solidFill>
                  <a:latin typeface="Times New Roman" pitchFamily="33" charset="0"/>
                </a:rPr>
                <a:t>4</a:t>
              </a:r>
            </a:p>
          </p:txBody>
        </p:sp>
        <p:sp>
          <p:nvSpPr>
            <p:cNvPr id="69647" name="Text Box 15"/>
            <p:cNvSpPr txBox="1">
              <a:spLocks noChangeArrowheads="1"/>
            </p:cNvSpPr>
            <p:nvPr/>
          </p:nvSpPr>
          <p:spPr bwMode="auto">
            <a:xfrm>
              <a:off x="4512" y="2864"/>
              <a:ext cx="212" cy="267"/>
            </a:xfrm>
            <a:prstGeom prst="rect">
              <a:avLst/>
            </a:prstGeom>
            <a:noFill/>
            <a:ln w="9525">
              <a:noFill/>
              <a:miter lim="800000"/>
              <a:headEnd/>
              <a:tailEnd/>
            </a:ln>
            <a:effectLst/>
          </p:spPr>
          <p:txBody>
            <a:bodyPr wrap="square">
              <a:prstTxWarp prst="textNoShape">
                <a:avLst/>
              </a:prstTxWarp>
              <a:spAutoFit/>
            </a:bodyPr>
            <a:lstStyle/>
            <a:p>
              <a:pPr algn="ctr"/>
              <a:r>
                <a:rPr lang="en-US">
                  <a:solidFill>
                    <a:srgbClr val="000000"/>
                  </a:solidFill>
                  <a:latin typeface="Times New Roman" pitchFamily="33" charset="0"/>
                </a:rPr>
                <a:t>8</a:t>
              </a:r>
            </a:p>
          </p:txBody>
        </p:sp>
      </p:grpSp>
      <p:graphicFrame>
        <p:nvGraphicFramePr>
          <p:cNvPr id="16" name="Object 15"/>
          <p:cNvGraphicFramePr>
            <a:graphicFrameLocks noChangeAspect="1"/>
          </p:cNvGraphicFramePr>
          <p:nvPr/>
        </p:nvGraphicFramePr>
        <p:xfrm>
          <a:off x="5936046" y="5292123"/>
          <a:ext cx="3094092" cy="957695"/>
        </p:xfrm>
        <a:graphic>
          <a:graphicData uri="http://schemas.openxmlformats.org/presentationml/2006/ole">
            <mc:AlternateContent xmlns:mc="http://schemas.openxmlformats.org/markup-compatibility/2006">
              <mc:Choice xmlns:v="urn:schemas-microsoft-com:vml" Requires="v">
                <p:oleObj spid="_x0000_s72795" name="Equation" r:id="rId3" imgW="1600200" imgH="495300" progId="Equation.DSMT4">
                  <p:embed/>
                </p:oleObj>
              </mc:Choice>
              <mc:Fallback>
                <p:oleObj name="Equation" r:id="rId3" imgW="1600200" imgH="4953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046" y="5292123"/>
                        <a:ext cx="3094092" cy="95769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79163180"/>
              </p:ext>
            </p:extLst>
          </p:nvPr>
        </p:nvGraphicFramePr>
        <p:xfrm>
          <a:off x="3652838" y="942975"/>
          <a:ext cx="1549400" cy="581025"/>
        </p:xfrm>
        <a:graphic>
          <a:graphicData uri="http://schemas.openxmlformats.org/presentationml/2006/ole">
            <mc:AlternateContent xmlns:mc="http://schemas.openxmlformats.org/markup-compatibility/2006">
              <mc:Choice xmlns:v="urn:schemas-microsoft-com:vml" Requires="v">
                <p:oleObj spid="_x0000_s72796" name="Equation" r:id="rId5" imgW="711200" imgH="266700" progId="Equation.DSMT4">
                  <p:embed/>
                </p:oleObj>
              </mc:Choice>
              <mc:Fallback>
                <p:oleObj name="Equation" r:id="rId5" imgW="711200" imgH="266700" progId="Equation.DSMT4">
                  <p:embed/>
                  <p:pic>
                    <p:nvPicPr>
                      <p:cNvPr id="0" name=""/>
                      <p:cNvPicPr/>
                      <p:nvPr/>
                    </p:nvPicPr>
                    <p:blipFill>
                      <a:blip r:embed="rId6"/>
                      <a:stretch>
                        <a:fillRect/>
                      </a:stretch>
                    </p:blipFill>
                    <p:spPr>
                      <a:xfrm>
                        <a:off x="3652838" y="942975"/>
                        <a:ext cx="1549400" cy="58102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Applications of </a:t>
            </a:r>
            <a:r>
              <a:rPr lang="en-US" dirty="0" smtClean="0"/>
              <a:t>Array Lists</a:t>
            </a:r>
            <a:endParaRPr lang="en-US" dirty="0"/>
          </a:p>
        </p:txBody>
      </p:sp>
      <p:sp>
        <p:nvSpPr>
          <p:cNvPr id="48131"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dirty="0" smtClean="0"/>
              <a:t>Maintaining a sorted list when insertions and removals are relatively rare.</a:t>
            </a:r>
            <a:endParaRPr lang="en-US" dirty="0"/>
          </a:p>
        </p:txBody>
      </p:sp>
    </p:spTree>
    <p:extLst>
      <p:ext uri="{BB962C8B-B14F-4D97-AF65-F5344CB8AC3E}">
        <p14:creationId xmlns:p14="http://schemas.microsoft.com/office/powerpoint/2010/main" val="2157939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lstStyle/>
          <a:p>
            <a:r>
              <a:rPr lang="en-US" dirty="0" smtClean="0"/>
              <a:t>Based on this lecture, you should:</a:t>
            </a:r>
          </a:p>
          <a:p>
            <a:pPr lvl="1"/>
            <a:r>
              <a:rPr lang="en-US" dirty="0" smtClean="0"/>
              <a:t>Know the basic linear data structures</a:t>
            </a:r>
          </a:p>
          <a:p>
            <a:pPr lvl="1"/>
            <a:r>
              <a:rPr lang="en-US" dirty="0" smtClean="0"/>
              <a:t>Be able to express each as an Abstract Data Type (ADT)</a:t>
            </a:r>
          </a:p>
          <a:p>
            <a:pPr lvl="1"/>
            <a:r>
              <a:rPr lang="en-US" dirty="0" smtClean="0"/>
              <a:t>Be able to specify each of these ADTs as a Java interface.</a:t>
            </a:r>
          </a:p>
          <a:p>
            <a:pPr lvl="1"/>
            <a:r>
              <a:rPr lang="en-US" dirty="0" smtClean="0"/>
              <a:t>Be able to outline the algorithms for creating, accessing and modifying each data structure</a:t>
            </a:r>
          </a:p>
          <a:p>
            <a:pPr lvl="1"/>
            <a:r>
              <a:rPr lang="en-US" dirty="0" smtClean="0"/>
              <a:t>Be able to analyze the running time of these operations</a:t>
            </a:r>
          </a:p>
          <a:p>
            <a:pPr lvl="1"/>
            <a:r>
              <a:rPr lang="en-US" dirty="0" smtClean="0"/>
              <a:t>Be able to identify particular applications for which each data structure would be suited.</a:t>
            </a:r>
          </a:p>
        </p:txBody>
      </p:sp>
    </p:spTree>
    <p:extLst>
      <p:ext uri="{BB962C8B-B14F-4D97-AF65-F5344CB8AC3E}">
        <p14:creationId xmlns:p14="http://schemas.microsoft.com/office/powerpoint/2010/main" val="3207645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Data Structures</a:t>
            </a:r>
            <a:endParaRPr lang="en-US" dirty="0"/>
          </a:p>
        </p:txBody>
      </p:sp>
      <p:sp>
        <p:nvSpPr>
          <p:cNvPr id="3" name="Content Placeholder 2"/>
          <p:cNvSpPr>
            <a:spLocks noGrp="1"/>
          </p:cNvSpPr>
          <p:nvPr>
            <p:ph idx="1"/>
          </p:nvPr>
        </p:nvSpPr>
        <p:spPr/>
        <p:txBody>
          <a:bodyPr/>
          <a:lstStyle/>
          <a:p>
            <a:r>
              <a:rPr lang="en-US" dirty="0" smtClean="0"/>
              <a:t>Arrays (Ch. 3.1)</a:t>
            </a:r>
          </a:p>
          <a:p>
            <a:r>
              <a:rPr lang="en-US" dirty="0" smtClean="0"/>
              <a:t>Array Lists (Ch. 6.1)</a:t>
            </a:r>
          </a:p>
          <a:p>
            <a:r>
              <a:rPr lang="en-US" b="1" dirty="0" smtClean="0">
                <a:solidFill>
                  <a:srgbClr val="800000"/>
                </a:solidFill>
              </a:rPr>
              <a:t>Stacks (Ch. 5.1)</a:t>
            </a:r>
          </a:p>
          <a:p>
            <a:r>
              <a:rPr lang="en-US" dirty="0" smtClean="0"/>
              <a:t>Queues (Ch. 5.2 – 5.2)</a:t>
            </a:r>
          </a:p>
          <a:p>
            <a:r>
              <a:rPr lang="en-US" dirty="0" smtClean="0"/>
              <a:t>Linked Lists (Ch. 3.2 – 3.3)</a:t>
            </a:r>
          </a:p>
        </p:txBody>
      </p:sp>
      <p:grpSp>
        <p:nvGrpSpPr>
          <p:cNvPr id="4" name="Group 3"/>
          <p:cNvGrpSpPr/>
          <p:nvPr/>
        </p:nvGrpSpPr>
        <p:grpSpPr>
          <a:xfrm>
            <a:off x="2514600" y="4784272"/>
            <a:ext cx="4648200" cy="1066800"/>
            <a:chOff x="2514600" y="3886200"/>
            <a:chExt cx="4648200" cy="1066800"/>
          </a:xfrm>
        </p:grpSpPr>
        <p:grpSp>
          <p:nvGrpSpPr>
            <p:cNvPr id="5" name="Group 167"/>
            <p:cNvGrpSpPr>
              <a:grpSpLocks/>
            </p:cNvGrpSpPr>
            <p:nvPr/>
          </p:nvGrpSpPr>
          <p:grpSpPr bwMode="auto">
            <a:xfrm>
              <a:off x="2514600" y="3886200"/>
              <a:ext cx="1295400" cy="1066800"/>
              <a:chOff x="1440" y="2448"/>
              <a:chExt cx="816" cy="672"/>
            </a:xfrm>
          </p:grpSpPr>
          <p:sp>
            <p:nvSpPr>
              <p:cNvPr id="16" name="AutoShape 159"/>
              <p:cNvSpPr>
                <a:spLocks noChangeArrowheads="1"/>
              </p:cNvSpPr>
              <p:nvPr/>
            </p:nvSpPr>
            <p:spPr bwMode="auto">
              <a:xfrm>
                <a:off x="1488" y="2880"/>
                <a:ext cx="672" cy="240"/>
              </a:xfrm>
              <a:prstGeom prst="can">
                <a:avLst>
                  <a:gd name="adj" fmla="val 50000"/>
                </a:avLst>
              </a:prstGeom>
              <a:solidFill>
                <a:schemeClr val="accent1"/>
              </a:solidFill>
              <a:ln w="9525">
                <a:solidFill>
                  <a:srgbClr val="E4BB0C"/>
                </a:solidFill>
                <a:round/>
                <a:headEnd/>
                <a:tailEnd/>
              </a:ln>
              <a:effectLst/>
            </p:spPr>
            <p:txBody>
              <a:bodyPr wrap="none" anchor="ctr">
                <a:prstTxWarp prst="textNoShape">
                  <a:avLst/>
                </a:prstTxWarp>
              </a:bodyPr>
              <a:lstStyle/>
              <a:p>
                <a:endParaRPr lang="en-US"/>
              </a:p>
            </p:txBody>
          </p:sp>
          <p:sp>
            <p:nvSpPr>
              <p:cNvPr id="17" name="AutoShape 160"/>
              <p:cNvSpPr>
                <a:spLocks noChangeArrowheads="1"/>
              </p:cNvSpPr>
              <p:nvPr/>
            </p:nvSpPr>
            <p:spPr bwMode="auto">
              <a:xfrm>
                <a:off x="1584" y="2736"/>
                <a:ext cx="672" cy="240"/>
              </a:xfrm>
              <a:prstGeom prst="can">
                <a:avLst>
                  <a:gd name="adj" fmla="val 50000"/>
                </a:avLst>
              </a:prstGeom>
              <a:solidFill>
                <a:schemeClr val="accent1"/>
              </a:solidFill>
              <a:ln w="9525">
                <a:solidFill>
                  <a:srgbClr val="E4BB0C"/>
                </a:solidFill>
                <a:round/>
                <a:headEnd/>
                <a:tailEnd/>
              </a:ln>
              <a:effectLst/>
            </p:spPr>
            <p:txBody>
              <a:bodyPr wrap="none" anchor="ctr">
                <a:prstTxWarp prst="textNoShape">
                  <a:avLst/>
                </a:prstTxWarp>
              </a:bodyPr>
              <a:lstStyle/>
              <a:p>
                <a:endParaRPr lang="en-US"/>
              </a:p>
            </p:txBody>
          </p:sp>
          <p:sp>
            <p:nvSpPr>
              <p:cNvPr id="18" name="AutoShape 161"/>
              <p:cNvSpPr>
                <a:spLocks noChangeArrowheads="1"/>
              </p:cNvSpPr>
              <p:nvPr/>
            </p:nvSpPr>
            <p:spPr bwMode="auto">
              <a:xfrm>
                <a:off x="1440" y="2592"/>
                <a:ext cx="672" cy="240"/>
              </a:xfrm>
              <a:prstGeom prst="can">
                <a:avLst>
                  <a:gd name="adj" fmla="val 50000"/>
                </a:avLst>
              </a:prstGeom>
              <a:solidFill>
                <a:schemeClr val="accent1"/>
              </a:solidFill>
              <a:ln w="9525">
                <a:solidFill>
                  <a:srgbClr val="E4BB0C"/>
                </a:solidFill>
                <a:round/>
                <a:headEnd/>
                <a:tailEnd/>
              </a:ln>
              <a:effectLst/>
            </p:spPr>
            <p:txBody>
              <a:bodyPr wrap="none" anchor="ctr">
                <a:prstTxWarp prst="textNoShape">
                  <a:avLst/>
                </a:prstTxWarp>
              </a:bodyPr>
              <a:lstStyle/>
              <a:p>
                <a:endParaRPr lang="en-US"/>
              </a:p>
            </p:txBody>
          </p:sp>
          <p:sp>
            <p:nvSpPr>
              <p:cNvPr id="19" name="AutoShape 162"/>
              <p:cNvSpPr>
                <a:spLocks noChangeArrowheads="1"/>
              </p:cNvSpPr>
              <p:nvPr/>
            </p:nvSpPr>
            <p:spPr bwMode="auto">
              <a:xfrm>
                <a:off x="1584" y="2448"/>
                <a:ext cx="672" cy="240"/>
              </a:xfrm>
              <a:prstGeom prst="can">
                <a:avLst>
                  <a:gd name="adj" fmla="val 50000"/>
                </a:avLst>
              </a:prstGeom>
              <a:solidFill>
                <a:schemeClr val="accent1"/>
              </a:solidFill>
              <a:ln w="9525">
                <a:solidFill>
                  <a:srgbClr val="E4BB0C"/>
                </a:solidFill>
                <a:round/>
                <a:headEnd/>
                <a:tailEnd/>
              </a:ln>
              <a:effectLst/>
            </p:spPr>
            <p:txBody>
              <a:bodyPr wrap="none" anchor="ctr">
                <a:prstTxWarp prst="textNoShape">
                  <a:avLst/>
                </a:prstTxWarp>
              </a:bodyPr>
              <a:lstStyle/>
              <a:p>
                <a:endParaRPr lang="en-US"/>
              </a:p>
            </p:txBody>
          </p:sp>
        </p:grpSp>
        <p:grpSp>
          <p:nvGrpSpPr>
            <p:cNvPr id="6" name="Group 168"/>
            <p:cNvGrpSpPr>
              <a:grpSpLocks/>
            </p:cNvGrpSpPr>
            <p:nvPr/>
          </p:nvGrpSpPr>
          <p:grpSpPr bwMode="auto">
            <a:xfrm flipH="1">
              <a:off x="4191000" y="3886200"/>
              <a:ext cx="1295400" cy="1066800"/>
              <a:chOff x="1440" y="2448"/>
              <a:chExt cx="816" cy="672"/>
            </a:xfrm>
          </p:grpSpPr>
          <p:sp>
            <p:nvSpPr>
              <p:cNvPr id="12" name="AutoShape 169"/>
              <p:cNvSpPr>
                <a:spLocks noChangeArrowheads="1"/>
              </p:cNvSpPr>
              <p:nvPr/>
            </p:nvSpPr>
            <p:spPr bwMode="auto">
              <a:xfrm>
                <a:off x="1488" y="2880"/>
                <a:ext cx="672" cy="240"/>
              </a:xfrm>
              <a:prstGeom prst="can">
                <a:avLst>
                  <a:gd name="adj" fmla="val 50000"/>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13" name="AutoShape 170"/>
              <p:cNvSpPr>
                <a:spLocks noChangeArrowheads="1"/>
              </p:cNvSpPr>
              <p:nvPr/>
            </p:nvSpPr>
            <p:spPr bwMode="auto">
              <a:xfrm>
                <a:off x="1584" y="2736"/>
                <a:ext cx="672" cy="240"/>
              </a:xfrm>
              <a:prstGeom prst="can">
                <a:avLst>
                  <a:gd name="adj" fmla="val 50000"/>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14" name="AutoShape 171"/>
              <p:cNvSpPr>
                <a:spLocks noChangeArrowheads="1"/>
              </p:cNvSpPr>
              <p:nvPr/>
            </p:nvSpPr>
            <p:spPr bwMode="auto">
              <a:xfrm>
                <a:off x="1440" y="2592"/>
                <a:ext cx="672" cy="240"/>
              </a:xfrm>
              <a:prstGeom prst="can">
                <a:avLst>
                  <a:gd name="adj" fmla="val 50000"/>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15" name="AutoShape 172"/>
              <p:cNvSpPr>
                <a:spLocks noChangeArrowheads="1"/>
              </p:cNvSpPr>
              <p:nvPr/>
            </p:nvSpPr>
            <p:spPr bwMode="auto">
              <a:xfrm>
                <a:off x="1584" y="2448"/>
                <a:ext cx="672" cy="240"/>
              </a:xfrm>
              <a:prstGeom prst="can">
                <a:avLst>
                  <a:gd name="adj" fmla="val 50000"/>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7" name="Group 173"/>
            <p:cNvGrpSpPr>
              <a:grpSpLocks/>
            </p:cNvGrpSpPr>
            <p:nvPr/>
          </p:nvGrpSpPr>
          <p:grpSpPr bwMode="auto">
            <a:xfrm>
              <a:off x="5867400" y="3886200"/>
              <a:ext cx="1295400" cy="1066800"/>
              <a:chOff x="1440" y="2448"/>
              <a:chExt cx="816" cy="672"/>
            </a:xfrm>
          </p:grpSpPr>
          <p:sp>
            <p:nvSpPr>
              <p:cNvPr id="8" name="AutoShape 174"/>
              <p:cNvSpPr>
                <a:spLocks noChangeArrowheads="1"/>
              </p:cNvSpPr>
              <p:nvPr/>
            </p:nvSpPr>
            <p:spPr bwMode="auto">
              <a:xfrm>
                <a:off x="1488" y="2880"/>
                <a:ext cx="672" cy="240"/>
              </a:xfrm>
              <a:prstGeom prst="can">
                <a:avLst>
                  <a:gd name="adj" fmla="val 50000"/>
                </a:avLst>
              </a:prstGeom>
              <a:solidFill>
                <a:schemeClr val="accent2"/>
              </a:solidFill>
              <a:ln w="9525">
                <a:solidFill>
                  <a:srgbClr val="000000"/>
                </a:solidFill>
                <a:round/>
                <a:headEnd/>
                <a:tailEnd/>
              </a:ln>
              <a:effectLst/>
            </p:spPr>
            <p:txBody>
              <a:bodyPr wrap="none" anchor="ctr">
                <a:prstTxWarp prst="textNoShape">
                  <a:avLst/>
                </a:prstTxWarp>
              </a:bodyPr>
              <a:lstStyle/>
              <a:p>
                <a:endParaRPr lang="en-US"/>
              </a:p>
            </p:txBody>
          </p:sp>
          <p:sp>
            <p:nvSpPr>
              <p:cNvPr id="9" name="AutoShape 175"/>
              <p:cNvSpPr>
                <a:spLocks noChangeArrowheads="1"/>
              </p:cNvSpPr>
              <p:nvPr/>
            </p:nvSpPr>
            <p:spPr bwMode="auto">
              <a:xfrm>
                <a:off x="1584" y="2736"/>
                <a:ext cx="672" cy="240"/>
              </a:xfrm>
              <a:prstGeom prst="can">
                <a:avLst>
                  <a:gd name="adj" fmla="val 50000"/>
                </a:avLst>
              </a:prstGeom>
              <a:solidFill>
                <a:schemeClr val="accent2"/>
              </a:solidFill>
              <a:ln w="9525">
                <a:solidFill>
                  <a:srgbClr val="000000"/>
                </a:solidFill>
                <a:round/>
                <a:headEnd/>
                <a:tailEnd/>
              </a:ln>
              <a:effectLst/>
            </p:spPr>
            <p:txBody>
              <a:bodyPr wrap="none" anchor="ctr">
                <a:prstTxWarp prst="textNoShape">
                  <a:avLst/>
                </a:prstTxWarp>
              </a:bodyPr>
              <a:lstStyle/>
              <a:p>
                <a:endParaRPr lang="en-US"/>
              </a:p>
            </p:txBody>
          </p:sp>
          <p:sp>
            <p:nvSpPr>
              <p:cNvPr id="10" name="AutoShape 176"/>
              <p:cNvSpPr>
                <a:spLocks noChangeArrowheads="1"/>
              </p:cNvSpPr>
              <p:nvPr/>
            </p:nvSpPr>
            <p:spPr bwMode="auto">
              <a:xfrm>
                <a:off x="1440" y="2592"/>
                <a:ext cx="672" cy="240"/>
              </a:xfrm>
              <a:prstGeom prst="can">
                <a:avLst>
                  <a:gd name="adj" fmla="val 50000"/>
                </a:avLst>
              </a:prstGeom>
              <a:solidFill>
                <a:schemeClr val="accent2"/>
              </a:solidFill>
              <a:ln w="9525">
                <a:solidFill>
                  <a:srgbClr val="000000"/>
                </a:solidFill>
                <a:round/>
                <a:headEnd/>
                <a:tailEnd/>
              </a:ln>
              <a:effectLst/>
            </p:spPr>
            <p:txBody>
              <a:bodyPr wrap="none" anchor="ctr">
                <a:prstTxWarp prst="textNoShape">
                  <a:avLst/>
                </a:prstTxWarp>
              </a:bodyPr>
              <a:lstStyle/>
              <a:p>
                <a:endParaRPr lang="en-US"/>
              </a:p>
            </p:txBody>
          </p:sp>
          <p:sp>
            <p:nvSpPr>
              <p:cNvPr id="11" name="AutoShape 177"/>
              <p:cNvSpPr>
                <a:spLocks noChangeArrowheads="1"/>
              </p:cNvSpPr>
              <p:nvPr/>
            </p:nvSpPr>
            <p:spPr bwMode="auto">
              <a:xfrm>
                <a:off x="1584" y="2448"/>
                <a:ext cx="672" cy="240"/>
              </a:xfrm>
              <a:prstGeom prst="can">
                <a:avLst>
                  <a:gd name="adj" fmla="val 50000"/>
                </a:avLst>
              </a:prstGeom>
              <a:solidFill>
                <a:schemeClr val="accent2"/>
              </a:solidFill>
              <a:ln w="9525">
                <a:solidFill>
                  <a:srgbClr val="000000"/>
                </a:solidFill>
                <a:round/>
                <a:headEnd/>
                <a:tailEnd/>
              </a:ln>
              <a:effectLst/>
            </p:spPr>
            <p:txBody>
              <a:bodyPr wrap="none" anchor="ctr">
                <a:prstTxWarp prst="textNoShape">
                  <a:avLst/>
                </a:prstTxWarp>
              </a:bodyPr>
              <a:lstStyle/>
              <a:p>
                <a:endParaRPr lang="en-US"/>
              </a:p>
            </p:txBody>
          </p:sp>
        </p:grpSp>
      </p:grpSp>
    </p:spTree>
    <p:extLst>
      <p:ext uri="{BB962C8B-B14F-4D97-AF65-F5344CB8AC3E}">
        <p14:creationId xmlns:p14="http://schemas.microsoft.com/office/powerpoint/2010/main" val="1004282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r>
              <a:rPr lang="en-US" dirty="0"/>
              <a:t>The Stack ADT</a:t>
            </a:r>
            <a:r>
              <a:rPr lang="en-US" dirty="0" smtClean="0"/>
              <a:t> </a:t>
            </a:r>
            <a:endParaRPr lang="en-US" dirty="0"/>
          </a:p>
        </p:txBody>
      </p:sp>
      <p:sp>
        <p:nvSpPr>
          <p:cNvPr id="38915" name="Rectangle 1027" descr="Rectangle: Click to edit Master text styles&#10;Second level&#10;Third level&#10;Fourth level&#10;Fifth level"/>
          <p:cNvSpPr>
            <a:spLocks noGrp="1" noChangeArrowheads="1"/>
          </p:cNvSpPr>
          <p:nvPr>
            <p:ph type="body" sz="half" idx="1"/>
          </p:nvPr>
        </p:nvSpPr>
        <p:spPr>
          <a:xfrm>
            <a:off x="457200" y="980071"/>
            <a:ext cx="4191000" cy="4648200"/>
          </a:xfrm>
        </p:spPr>
        <p:txBody>
          <a:bodyPr/>
          <a:lstStyle/>
          <a:p>
            <a:pPr>
              <a:lnSpc>
                <a:spcPct val="90000"/>
              </a:lnSpc>
            </a:pPr>
            <a:r>
              <a:rPr lang="en-US" sz="2400" dirty="0"/>
              <a:t>The </a:t>
            </a:r>
            <a:r>
              <a:rPr lang="en-US" sz="2400" dirty="0">
                <a:solidFill>
                  <a:schemeClr val="tx2"/>
                </a:solidFill>
              </a:rPr>
              <a:t>Stack</a:t>
            </a:r>
            <a:r>
              <a:rPr lang="en-US" sz="2400" dirty="0"/>
              <a:t> ADT stores arbitrary objects</a:t>
            </a:r>
          </a:p>
          <a:p>
            <a:pPr>
              <a:lnSpc>
                <a:spcPct val="90000"/>
              </a:lnSpc>
            </a:pPr>
            <a:r>
              <a:rPr lang="en-US" sz="2400" dirty="0"/>
              <a:t>Insertions and deletions follow the last-in first-out scheme</a:t>
            </a:r>
          </a:p>
          <a:p>
            <a:pPr>
              <a:lnSpc>
                <a:spcPct val="90000"/>
              </a:lnSpc>
            </a:pPr>
            <a:r>
              <a:rPr lang="en-US" sz="2400" dirty="0"/>
              <a:t>Think of a spring-loaded plate </a:t>
            </a:r>
            <a:r>
              <a:rPr lang="en-US" sz="2400" dirty="0" smtClean="0"/>
              <a:t>or </a:t>
            </a:r>
            <a:r>
              <a:rPr lang="en-US" sz="2400" dirty="0" err="1" smtClean="0"/>
              <a:t>Pez</a:t>
            </a:r>
            <a:r>
              <a:rPr lang="en-US" sz="2400" dirty="0" smtClean="0"/>
              <a:t> dispenser</a:t>
            </a:r>
            <a:endParaRPr lang="en-US" sz="2400" dirty="0"/>
          </a:p>
          <a:p>
            <a:pPr>
              <a:lnSpc>
                <a:spcPct val="90000"/>
              </a:lnSpc>
            </a:pPr>
            <a:r>
              <a:rPr lang="en-US" sz="2400" dirty="0"/>
              <a:t>Main stack operations:</a:t>
            </a:r>
          </a:p>
          <a:p>
            <a:pPr lvl="1">
              <a:lnSpc>
                <a:spcPct val="90000"/>
              </a:lnSpc>
            </a:pPr>
            <a:r>
              <a:rPr lang="en-US" sz="2000" dirty="0" err="1">
                <a:solidFill>
                  <a:schemeClr val="tx2"/>
                </a:solidFill>
              </a:rPr>
              <a:t>push</a:t>
            </a:r>
            <a:r>
              <a:rPr lang="en-US" sz="2000" dirty="0" err="1"/>
              <a:t>(object</a:t>
            </a:r>
            <a:r>
              <a:rPr lang="en-US" sz="2000" dirty="0"/>
              <a:t>): inserts an element</a:t>
            </a:r>
          </a:p>
          <a:p>
            <a:pPr lvl="1">
              <a:lnSpc>
                <a:spcPct val="90000"/>
              </a:lnSpc>
            </a:pPr>
            <a:r>
              <a:rPr lang="en-US" sz="2000" dirty="0"/>
              <a:t>object </a:t>
            </a:r>
            <a:r>
              <a:rPr lang="en-US" sz="2000" dirty="0">
                <a:solidFill>
                  <a:schemeClr val="tx2"/>
                </a:solidFill>
              </a:rPr>
              <a:t>pop</a:t>
            </a:r>
            <a:r>
              <a:rPr lang="en-US" sz="2000" dirty="0"/>
              <a:t>(): removes and returns the last inserted element</a:t>
            </a:r>
          </a:p>
        </p:txBody>
      </p:sp>
      <p:sp>
        <p:nvSpPr>
          <p:cNvPr id="38916" name="Rectangle 1028" descr="Rectangle: Click to edit Master text styles&#10;Second level&#10;Third level&#10;Fourth level&#10;Fifth level"/>
          <p:cNvSpPr>
            <a:spLocks noGrp="1" noChangeArrowheads="1"/>
          </p:cNvSpPr>
          <p:nvPr>
            <p:ph type="body" sz="half" idx="2"/>
          </p:nvPr>
        </p:nvSpPr>
        <p:spPr>
          <a:xfrm>
            <a:off x="4572000" y="980071"/>
            <a:ext cx="3810000" cy="4343400"/>
          </a:xfrm>
        </p:spPr>
        <p:txBody>
          <a:bodyPr/>
          <a:lstStyle/>
          <a:p>
            <a:r>
              <a:rPr lang="en-US" sz="2400" dirty="0"/>
              <a:t>Auxiliary stack operations:</a:t>
            </a:r>
          </a:p>
          <a:p>
            <a:pPr lvl="1"/>
            <a:r>
              <a:rPr lang="en-US" sz="2000" dirty="0"/>
              <a:t>object </a:t>
            </a:r>
            <a:r>
              <a:rPr lang="en-US" sz="2000" dirty="0">
                <a:solidFill>
                  <a:schemeClr val="tx2"/>
                </a:solidFill>
              </a:rPr>
              <a:t>top</a:t>
            </a:r>
            <a:r>
              <a:rPr lang="en-US" sz="2000" dirty="0"/>
              <a:t>(): returns the last inserted element without removing it</a:t>
            </a:r>
          </a:p>
          <a:p>
            <a:pPr lvl="1"/>
            <a:r>
              <a:rPr lang="en-US" sz="2000" dirty="0"/>
              <a:t>integer </a:t>
            </a:r>
            <a:r>
              <a:rPr lang="en-US" sz="2000" dirty="0">
                <a:solidFill>
                  <a:schemeClr val="tx2"/>
                </a:solidFill>
              </a:rPr>
              <a:t>size</a:t>
            </a:r>
            <a:r>
              <a:rPr lang="en-US" sz="2000" dirty="0"/>
              <a:t>(): returns the number of elements stored</a:t>
            </a:r>
          </a:p>
          <a:p>
            <a:pPr lvl="1"/>
            <a:r>
              <a:rPr lang="en-US" sz="2000" dirty="0" err="1"/>
              <a:t>boolean</a:t>
            </a:r>
            <a:r>
              <a:rPr lang="en-US" sz="2000" dirty="0"/>
              <a:t> </a:t>
            </a:r>
            <a:r>
              <a:rPr lang="en-US" sz="2000" dirty="0" err="1">
                <a:solidFill>
                  <a:schemeClr val="tx2"/>
                </a:solidFill>
              </a:rPr>
              <a:t>isEmpty</a:t>
            </a:r>
            <a:r>
              <a:rPr lang="en-US" sz="2000" dirty="0"/>
              <a:t>(): indicates whether no elements are stored</a:t>
            </a:r>
          </a:p>
        </p:txBody>
      </p:sp>
      <p:graphicFrame>
        <p:nvGraphicFramePr>
          <p:cNvPr id="38917" name="Object 1029"/>
          <p:cNvGraphicFramePr>
            <a:graphicFrameLocks noChangeAspect="1"/>
          </p:cNvGraphicFramePr>
          <p:nvPr/>
        </p:nvGraphicFramePr>
        <p:xfrm>
          <a:off x="7780004" y="228600"/>
          <a:ext cx="1116013" cy="2033588"/>
        </p:xfrm>
        <a:graphic>
          <a:graphicData uri="http://schemas.openxmlformats.org/presentationml/2006/ole">
            <mc:AlternateContent xmlns:mc="http://schemas.openxmlformats.org/markup-compatibility/2006">
              <mc:Choice xmlns:v="urn:schemas-microsoft-com:vml" Requires="v">
                <p:oleObj spid="_x0000_s78929" name="Photo Editor Photo" r:id="rId3" imgW="1980952" imgH="3610479" progId="">
                  <p:embed/>
                </p:oleObj>
              </mc:Choice>
              <mc:Fallback>
                <p:oleObj name="Photo Editor Photo" r:id="rId3" imgW="1980952" imgH="3610479" progId="">
                  <p:embed/>
                  <p:pic>
                    <p:nvPicPr>
                      <p:cNvPr id="0"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780004" y="228600"/>
                        <a:ext cx="1116013" cy="2033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p:cNvSpPr txBox="1"/>
          <p:nvPr/>
        </p:nvSpPr>
        <p:spPr>
          <a:xfrm>
            <a:off x="4306849" y="5558177"/>
            <a:ext cx="4752736" cy="646331"/>
          </a:xfrm>
          <a:prstGeom prst="rect">
            <a:avLst/>
          </a:prstGeom>
          <a:noFill/>
        </p:spPr>
        <p:txBody>
          <a:bodyPr wrap="none" rtlCol="0">
            <a:spAutoFit/>
          </a:bodyPr>
          <a:lstStyle/>
          <a:p>
            <a:r>
              <a:rPr lang="en-US" dirty="0" smtClean="0">
                <a:solidFill>
                  <a:srgbClr val="800000"/>
                </a:solidFill>
              </a:rPr>
              <a:t>Note:  </a:t>
            </a:r>
            <a:r>
              <a:rPr lang="en-US" dirty="0" err="1" smtClean="0">
                <a:solidFill>
                  <a:srgbClr val="800000"/>
                </a:solidFill>
              </a:rPr>
              <a:t>java.util.Stack</a:t>
            </a:r>
            <a:r>
              <a:rPr lang="en-US" dirty="0" smtClean="0">
                <a:solidFill>
                  <a:srgbClr val="800000"/>
                </a:solidFill>
              </a:rPr>
              <a:t> provides push and pop,</a:t>
            </a:r>
          </a:p>
          <a:p>
            <a:r>
              <a:rPr lang="en-US" dirty="0" smtClean="0">
                <a:solidFill>
                  <a:srgbClr val="800000"/>
                </a:solidFill>
              </a:rPr>
              <a:t>but differs in other respects.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91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6" grpId="0" build="p"/>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Stack Interface in Java</a:t>
            </a:r>
          </a:p>
        </p:txBody>
      </p:sp>
      <p:sp>
        <p:nvSpPr>
          <p:cNvPr id="57347" name="Rectangle 3" descr="Rectangle: Click to edit Master text styles&#10;Second level&#10;Third level&#10;Fourth level&#10;Fifth level"/>
          <p:cNvSpPr>
            <a:spLocks noGrp="1" noChangeArrowheads="1"/>
          </p:cNvSpPr>
          <p:nvPr>
            <p:ph type="body" idx="1"/>
          </p:nvPr>
        </p:nvSpPr>
        <p:spPr>
          <a:xfrm>
            <a:off x="609600" y="1795463"/>
            <a:ext cx="3581400" cy="4038600"/>
          </a:xfrm>
        </p:spPr>
        <p:txBody>
          <a:bodyPr/>
          <a:lstStyle/>
          <a:p>
            <a:pPr>
              <a:lnSpc>
                <a:spcPct val="90000"/>
              </a:lnSpc>
            </a:pPr>
            <a:r>
              <a:rPr lang="en-US" sz="2800" dirty="0" smtClean="0"/>
              <a:t>Example java </a:t>
            </a:r>
            <a:r>
              <a:rPr lang="en-US" sz="2800" dirty="0"/>
              <a:t>interface</a:t>
            </a:r>
            <a:r>
              <a:rPr lang="en-US" sz="2800" dirty="0" smtClean="0"/>
              <a:t> </a:t>
            </a:r>
            <a:endParaRPr lang="en-US" sz="2800" dirty="0">
              <a:solidFill>
                <a:schemeClr val="tx2"/>
              </a:solidFill>
              <a:latin typeface="Arial Narrow" charset="0"/>
            </a:endParaRPr>
          </a:p>
        </p:txBody>
      </p:sp>
      <p:sp>
        <p:nvSpPr>
          <p:cNvPr id="57348" name="Text Box 4"/>
          <p:cNvSpPr txBox="1">
            <a:spLocks noChangeArrowheads="1"/>
          </p:cNvSpPr>
          <p:nvPr/>
        </p:nvSpPr>
        <p:spPr bwMode="auto">
          <a:xfrm>
            <a:off x="4343400" y="1643063"/>
            <a:ext cx="4267200" cy="4300537"/>
          </a:xfrm>
          <a:prstGeom prst="rect">
            <a:avLst/>
          </a:prstGeom>
          <a:noFill/>
          <a:ln w="9525">
            <a:solidFill>
              <a:schemeClr val="tx1"/>
            </a:solidFill>
            <a:miter lim="800000"/>
            <a:headEnd/>
            <a:tailEnd/>
          </a:ln>
          <a:effectLst/>
        </p:spPr>
        <p:txBody>
          <a:bodyPr>
            <a:prstTxWarp prst="textNoShape">
              <a:avLst/>
            </a:prstTxWarp>
            <a:spAutoFit/>
          </a:bodyPr>
          <a:lstStyle/>
          <a:p>
            <a:pPr defTabSz="228600">
              <a:spcBef>
                <a:spcPct val="50000"/>
              </a:spcBef>
            </a:pPr>
            <a:r>
              <a:rPr lang="en-US">
                <a:solidFill>
                  <a:srgbClr val="000000"/>
                </a:solidFill>
                <a:latin typeface="Arial Narrow" charset="0"/>
              </a:rPr>
              <a:t>public interface</a:t>
            </a:r>
            <a:r>
              <a:rPr lang="en-US">
                <a:latin typeface="Arial Narrow" charset="0"/>
              </a:rPr>
              <a:t> </a:t>
            </a:r>
            <a:r>
              <a:rPr lang="en-US">
                <a:solidFill>
                  <a:schemeClr val="tx2"/>
                </a:solidFill>
                <a:latin typeface="Arial Narrow" charset="0"/>
              </a:rPr>
              <a:t>Stack</a:t>
            </a:r>
            <a:r>
              <a:rPr lang="en-US">
                <a:latin typeface="Arial Narrow" charset="0"/>
              </a:rPr>
              <a:t> </a:t>
            </a:r>
            <a:r>
              <a:rPr lang="en-US">
                <a:solidFill>
                  <a:srgbClr val="000000"/>
                </a:solidFill>
                <a:latin typeface="Arial Narrow" charset="0"/>
              </a:rPr>
              <a:t>{</a:t>
            </a:r>
          </a:p>
          <a:p>
            <a:pPr defTabSz="228600">
              <a:spcBef>
                <a:spcPct val="50000"/>
              </a:spcBef>
            </a:pPr>
            <a:r>
              <a:rPr lang="en-US">
                <a:latin typeface="Arial Narrow" charset="0"/>
              </a:rPr>
              <a:t>	</a:t>
            </a:r>
            <a:r>
              <a:rPr lang="en-US">
                <a:solidFill>
                  <a:srgbClr val="000000"/>
                </a:solidFill>
                <a:latin typeface="Arial Narrow" charset="0"/>
              </a:rPr>
              <a:t>public</a:t>
            </a:r>
            <a:r>
              <a:rPr lang="en-US">
                <a:latin typeface="Arial Narrow" charset="0"/>
              </a:rPr>
              <a:t> int </a:t>
            </a:r>
            <a:r>
              <a:rPr lang="en-US">
                <a:solidFill>
                  <a:schemeClr val="tx2"/>
                </a:solidFill>
                <a:latin typeface="Arial Narrow" charset="0"/>
              </a:rPr>
              <a:t>size()</a:t>
            </a:r>
            <a:r>
              <a:rPr lang="en-US">
                <a:latin typeface="Arial Narrow" charset="0"/>
              </a:rPr>
              <a:t>;</a:t>
            </a:r>
          </a:p>
          <a:p>
            <a:pPr defTabSz="228600">
              <a:spcBef>
                <a:spcPct val="50000"/>
              </a:spcBef>
            </a:pPr>
            <a:r>
              <a:rPr lang="en-US">
                <a:latin typeface="Arial Narrow" charset="0"/>
              </a:rPr>
              <a:t>	</a:t>
            </a:r>
            <a:r>
              <a:rPr lang="en-US">
                <a:solidFill>
                  <a:srgbClr val="000000"/>
                </a:solidFill>
                <a:latin typeface="Arial Narrow" charset="0"/>
              </a:rPr>
              <a:t>public</a:t>
            </a:r>
            <a:r>
              <a:rPr lang="en-US">
                <a:latin typeface="Arial Narrow" charset="0"/>
              </a:rPr>
              <a:t> boolean </a:t>
            </a:r>
            <a:r>
              <a:rPr lang="en-US">
                <a:solidFill>
                  <a:schemeClr val="tx2"/>
                </a:solidFill>
                <a:latin typeface="Arial Narrow" charset="0"/>
              </a:rPr>
              <a:t>isEmpty()</a:t>
            </a:r>
            <a:r>
              <a:rPr lang="en-US">
                <a:latin typeface="Arial Narrow" charset="0"/>
              </a:rPr>
              <a:t>;</a:t>
            </a:r>
          </a:p>
          <a:p>
            <a:pPr defTabSz="228600">
              <a:spcBef>
                <a:spcPct val="50000"/>
              </a:spcBef>
            </a:pPr>
            <a:r>
              <a:rPr lang="en-US">
                <a:latin typeface="Arial Narrow" charset="0"/>
              </a:rPr>
              <a:t>	</a:t>
            </a:r>
            <a:r>
              <a:rPr lang="en-US">
                <a:solidFill>
                  <a:srgbClr val="000000"/>
                </a:solidFill>
                <a:latin typeface="Arial Narrow" charset="0"/>
              </a:rPr>
              <a:t>public</a:t>
            </a:r>
            <a:r>
              <a:rPr lang="en-US">
                <a:latin typeface="Arial Narrow" charset="0"/>
              </a:rPr>
              <a:t> Object </a:t>
            </a:r>
            <a:r>
              <a:rPr lang="en-US">
                <a:solidFill>
                  <a:schemeClr val="tx2"/>
                </a:solidFill>
                <a:latin typeface="Arial Narrow" charset="0"/>
              </a:rPr>
              <a:t>top()</a:t>
            </a:r>
            <a:r>
              <a:rPr lang="en-US">
                <a:latin typeface="Arial Narrow" charset="0"/>
              </a:rPr>
              <a:t/>
            </a:r>
            <a:br>
              <a:rPr lang="en-US">
                <a:latin typeface="Arial Narrow" charset="0"/>
              </a:rPr>
            </a:br>
            <a:r>
              <a:rPr lang="en-US">
                <a:latin typeface="Arial Narrow" charset="0"/>
              </a:rPr>
              <a:t>			</a:t>
            </a:r>
            <a:r>
              <a:rPr lang="en-US">
                <a:solidFill>
                  <a:srgbClr val="000000"/>
                </a:solidFill>
                <a:latin typeface="Arial Narrow" charset="0"/>
              </a:rPr>
              <a:t>throws</a:t>
            </a:r>
            <a:r>
              <a:rPr lang="en-US">
                <a:latin typeface="Arial Narrow" charset="0"/>
              </a:rPr>
              <a:t> </a:t>
            </a:r>
            <a:r>
              <a:rPr lang="en-US">
                <a:solidFill>
                  <a:schemeClr val="hlink"/>
                </a:solidFill>
                <a:latin typeface="Arial Narrow" charset="0"/>
              </a:rPr>
              <a:t>EmptyStackException</a:t>
            </a:r>
            <a:r>
              <a:rPr lang="en-US">
                <a:latin typeface="Arial Narrow" charset="0"/>
              </a:rPr>
              <a:t>;</a:t>
            </a:r>
          </a:p>
          <a:p>
            <a:pPr defTabSz="228600">
              <a:spcBef>
                <a:spcPct val="50000"/>
              </a:spcBef>
            </a:pPr>
            <a:r>
              <a:rPr lang="en-US">
                <a:latin typeface="Arial Narrow" charset="0"/>
              </a:rPr>
              <a:t>	</a:t>
            </a:r>
            <a:r>
              <a:rPr lang="en-US">
                <a:solidFill>
                  <a:srgbClr val="000000"/>
                </a:solidFill>
                <a:latin typeface="Arial Narrow" charset="0"/>
              </a:rPr>
              <a:t>public void</a:t>
            </a:r>
            <a:r>
              <a:rPr lang="en-US">
                <a:latin typeface="Arial Narrow" charset="0"/>
              </a:rPr>
              <a:t> </a:t>
            </a:r>
            <a:r>
              <a:rPr lang="en-US">
                <a:solidFill>
                  <a:schemeClr val="tx2"/>
                </a:solidFill>
                <a:latin typeface="Arial Narrow" charset="0"/>
              </a:rPr>
              <a:t>push(Object o)</a:t>
            </a:r>
            <a:r>
              <a:rPr lang="en-US">
                <a:latin typeface="Arial Narrow" charset="0"/>
              </a:rPr>
              <a:t>;</a:t>
            </a:r>
          </a:p>
          <a:p>
            <a:pPr defTabSz="228600">
              <a:spcBef>
                <a:spcPct val="50000"/>
              </a:spcBef>
            </a:pPr>
            <a:r>
              <a:rPr lang="en-US">
                <a:latin typeface="Arial Narrow" charset="0"/>
              </a:rPr>
              <a:t>	</a:t>
            </a:r>
            <a:r>
              <a:rPr lang="en-US">
                <a:solidFill>
                  <a:srgbClr val="000000"/>
                </a:solidFill>
                <a:latin typeface="Arial Narrow" charset="0"/>
              </a:rPr>
              <a:t>public</a:t>
            </a:r>
            <a:r>
              <a:rPr lang="en-US">
                <a:latin typeface="Arial Narrow" charset="0"/>
              </a:rPr>
              <a:t> Object </a:t>
            </a:r>
            <a:r>
              <a:rPr lang="en-US">
                <a:solidFill>
                  <a:schemeClr val="tx2"/>
                </a:solidFill>
                <a:latin typeface="Arial Narrow" charset="0"/>
              </a:rPr>
              <a:t>pop()</a:t>
            </a:r>
            <a:r>
              <a:rPr lang="en-US">
                <a:latin typeface="Arial Narrow" charset="0"/>
              </a:rPr>
              <a:t/>
            </a:r>
            <a:br>
              <a:rPr lang="en-US">
                <a:latin typeface="Arial Narrow" charset="0"/>
              </a:rPr>
            </a:br>
            <a:r>
              <a:rPr lang="en-US">
                <a:latin typeface="Arial Narrow" charset="0"/>
              </a:rPr>
              <a:t>			 </a:t>
            </a:r>
            <a:r>
              <a:rPr lang="en-US">
                <a:solidFill>
                  <a:srgbClr val="000000"/>
                </a:solidFill>
                <a:latin typeface="Arial Narrow" charset="0"/>
              </a:rPr>
              <a:t>throws</a:t>
            </a:r>
            <a:r>
              <a:rPr lang="en-US">
                <a:latin typeface="Arial Narrow" charset="0"/>
              </a:rPr>
              <a:t> </a:t>
            </a:r>
            <a:r>
              <a:rPr lang="en-US">
                <a:solidFill>
                  <a:schemeClr val="hlink"/>
                </a:solidFill>
                <a:latin typeface="Arial Narrow" charset="0"/>
              </a:rPr>
              <a:t>EmptyStackException</a:t>
            </a:r>
            <a:r>
              <a:rPr lang="en-US">
                <a:latin typeface="Arial Narrow" charset="0"/>
              </a:rPr>
              <a:t>;</a:t>
            </a:r>
            <a:br>
              <a:rPr lang="en-US">
                <a:latin typeface="Arial Narrow" charset="0"/>
              </a:rPr>
            </a:br>
            <a:r>
              <a:rPr lang="en-US">
                <a:solidFill>
                  <a:srgbClr val="000000"/>
                </a:solidFill>
                <a:latin typeface="Arial Narrow"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Applications of Stacks</a:t>
            </a:r>
          </a:p>
        </p:txBody>
      </p:sp>
      <p:sp>
        <p:nvSpPr>
          <p:cNvPr id="48131"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US" dirty="0" smtClean="0"/>
              <a:t>Page</a:t>
            </a:r>
            <a:r>
              <a:rPr lang="en-US" dirty="0"/>
              <a:t>-visited history in a Web browser</a:t>
            </a:r>
          </a:p>
          <a:p>
            <a:pPr>
              <a:lnSpc>
                <a:spcPct val="90000"/>
              </a:lnSpc>
            </a:pPr>
            <a:r>
              <a:rPr lang="en-US" dirty="0"/>
              <a:t>Undo sequence in a text editor</a:t>
            </a:r>
          </a:p>
          <a:p>
            <a:pPr>
              <a:lnSpc>
                <a:spcPct val="90000"/>
              </a:lnSpc>
            </a:pPr>
            <a:r>
              <a:rPr lang="en-US" dirty="0"/>
              <a:t>Chain of method calls in the Java Virtual </a:t>
            </a:r>
            <a:r>
              <a:rPr lang="en-US" dirty="0" smtClean="0"/>
              <a:t>Machine</a:t>
            </a:r>
          </a:p>
          <a:p>
            <a:pPr>
              <a:lnSpc>
                <a:spcPct val="90000"/>
              </a:lnSpc>
            </a:pPr>
            <a:r>
              <a:rPr lang="en-US" dirty="0" smtClean="0"/>
              <a:t>Parsing math</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37"/>
          <p:cNvGrpSpPr>
            <a:grpSpLocks/>
          </p:cNvGrpSpPr>
          <p:nvPr/>
        </p:nvGrpSpPr>
        <p:grpSpPr bwMode="auto">
          <a:xfrm>
            <a:off x="7162800" y="952500"/>
            <a:ext cx="1447800" cy="4572000"/>
            <a:chOff x="4512" y="864"/>
            <a:chExt cx="912" cy="3024"/>
          </a:xfrm>
        </p:grpSpPr>
        <p:sp>
          <p:nvSpPr>
            <p:cNvPr id="49285" name="Rectangle 133"/>
            <p:cNvSpPr>
              <a:spLocks noChangeArrowheads="1"/>
            </p:cNvSpPr>
            <p:nvPr/>
          </p:nvSpPr>
          <p:spPr bwMode="auto">
            <a:xfrm>
              <a:off x="4512" y="864"/>
              <a:ext cx="912" cy="3024"/>
            </a:xfrm>
            <a:prstGeom prst="rect">
              <a:avLst/>
            </a:prstGeom>
            <a:solidFill>
              <a:schemeClr val="folHlink"/>
            </a:solidFill>
            <a:ln w="9525">
              <a:noFill/>
              <a:miter lim="800000"/>
              <a:headEnd/>
              <a:tailEnd/>
            </a:ln>
            <a:effectLst/>
          </p:spPr>
          <p:txBody>
            <a:bodyPr wrap="none" anchor="ctr">
              <a:prstTxWarp prst="textNoShape">
                <a:avLst/>
              </a:prstTxWarp>
            </a:bodyPr>
            <a:lstStyle/>
            <a:p>
              <a:pPr algn="ctr"/>
              <a:endParaRPr lang="en-US"/>
            </a:p>
          </p:txBody>
        </p:sp>
        <p:sp>
          <p:nvSpPr>
            <p:cNvPr id="49286" name="Line 134"/>
            <p:cNvSpPr>
              <a:spLocks noChangeShapeType="1"/>
            </p:cNvSpPr>
            <p:nvPr/>
          </p:nvSpPr>
          <p:spPr bwMode="auto">
            <a:xfrm>
              <a:off x="4512" y="864"/>
              <a:ext cx="0" cy="3024"/>
            </a:xfrm>
            <a:prstGeom prst="line">
              <a:avLst/>
            </a:prstGeom>
            <a:noFill/>
            <a:ln w="38100">
              <a:solidFill>
                <a:schemeClr val="tx1"/>
              </a:solidFill>
              <a:round/>
              <a:headEnd/>
              <a:tailEnd/>
            </a:ln>
            <a:effectLst/>
          </p:spPr>
          <p:txBody>
            <a:bodyPr wrap="none">
              <a:prstTxWarp prst="textNoShape">
                <a:avLst/>
              </a:prstTxWarp>
            </a:bodyPr>
            <a:lstStyle/>
            <a:p>
              <a:endParaRPr lang="en-US"/>
            </a:p>
          </p:txBody>
        </p:sp>
        <p:sp>
          <p:nvSpPr>
            <p:cNvPr id="49287" name="Line 135"/>
            <p:cNvSpPr>
              <a:spLocks noChangeShapeType="1"/>
            </p:cNvSpPr>
            <p:nvPr/>
          </p:nvSpPr>
          <p:spPr bwMode="auto">
            <a:xfrm>
              <a:off x="5424" y="864"/>
              <a:ext cx="0" cy="3024"/>
            </a:xfrm>
            <a:prstGeom prst="line">
              <a:avLst/>
            </a:prstGeom>
            <a:noFill/>
            <a:ln w="38100">
              <a:solidFill>
                <a:schemeClr val="tx1"/>
              </a:solidFill>
              <a:round/>
              <a:headEnd/>
              <a:tailEnd/>
            </a:ln>
            <a:effectLst/>
          </p:spPr>
          <p:txBody>
            <a:bodyPr wrap="none">
              <a:prstTxWarp prst="textNoShape">
                <a:avLst/>
              </a:prstTxWarp>
            </a:bodyPr>
            <a:lstStyle/>
            <a:p>
              <a:endParaRPr lang="en-US"/>
            </a:p>
          </p:txBody>
        </p:sp>
        <p:sp>
          <p:nvSpPr>
            <p:cNvPr id="49288" name="Line 136"/>
            <p:cNvSpPr>
              <a:spLocks noChangeShapeType="1"/>
            </p:cNvSpPr>
            <p:nvPr/>
          </p:nvSpPr>
          <p:spPr bwMode="auto">
            <a:xfrm>
              <a:off x="4512" y="3876"/>
              <a:ext cx="912" cy="0"/>
            </a:xfrm>
            <a:prstGeom prst="line">
              <a:avLst/>
            </a:prstGeom>
            <a:noFill/>
            <a:ln w="38100">
              <a:solidFill>
                <a:schemeClr val="tx1"/>
              </a:solidFill>
              <a:round/>
              <a:headEnd/>
              <a:tailEnd/>
            </a:ln>
            <a:effectLst/>
          </p:spPr>
          <p:txBody>
            <a:bodyPr wrap="none">
              <a:prstTxWarp prst="textNoShape">
                <a:avLst/>
              </a:prstTxWarp>
            </a:bodyPr>
            <a:lstStyle/>
            <a:p>
              <a:endParaRPr lang="en-US"/>
            </a:p>
          </p:txBody>
        </p:sp>
      </p:grpSp>
      <p:sp>
        <p:nvSpPr>
          <p:cNvPr id="49154" name="Rectangle 2"/>
          <p:cNvSpPr>
            <a:spLocks noGrp="1" noChangeArrowheads="1"/>
          </p:cNvSpPr>
          <p:nvPr>
            <p:ph type="title"/>
          </p:nvPr>
        </p:nvSpPr>
        <p:spPr/>
        <p:txBody>
          <a:bodyPr/>
          <a:lstStyle/>
          <a:p>
            <a:r>
              <a:rPr lang="en-US"/>
              <a:t>Method Stack in the JVM</a:t>
            </a:r>
          </a:p>
        </p:txBody>
      </p:sp>
      <p:sp>
        <p:nvSpPr>
          <p:cNvPr id="49155" name="Rectangle 3" descr="Rectangle: Click to edit Master text styles&#10;Second level&#10;Third level&#10;Fourth level&#10;Fifth level"/>
          <p:cNvSpPr>
            <a:spLocks noGrp="1" noChangeArrowheads="1"/>
          </p:cNvSpPr>
          <p:nvPr>
            <p:ph type="body" idx="1"/>
          </p:nvPr>
        </p:nvSpPr>
        <p:spPr>
          <a:xfrm>
            <a:off x="762000" y="876300"/>
            <a:ext cx="4800600" cy="4876800"/>
          </a:xfrm>
        </p:spPr>
        <p:txBody>
          <a:bodyPr/>
          <a:lstStyle/>
          <a:p>
            <a:pPr>
              <a:lnSpc>
                <a:spcPct val="90000"/>
              </a:lnSpc>
            </a:pPr>
            <a:r>
              <a:rPr lang="en-US" sz="2400" dirty="0"/>
              <a:t>The Java Virtual Machine (JVM) keeps track of the chain of active methods with a stack</a:t>
            </a:r>
          </a:p>
          <a:p>
            <a:pPr>
              <a:lnSpc>
                <a:spcPct val="90000"/>
              </a:lnSpc>
            </a:pPr>
            <a:r>
              <a:rPr lang="en-US" sz="2400" dirty="0"/>
              <a:t>When a method is called, the JVM pushes on the stack a frame containing</a:t>
            </a:r>
          </a:p>
          <a:p>
            <a:pPr lvl="1">
              <a:lnSpc>
                <a:spcPct val="90000"/>
              </a:lnSpc>
            </a:pPr>
            <a:r>
              <a:rPr lang="en-US" sz="2000" dirty="0"/>
              <a:t>Local variables and return value</a:t>
            </a:r>
          </a:p>
          <a:p>
            <a:pPr lvl="1">
              <a:lnSpc>
                <a:spcPct val="90000"/>
              </a:lnSpc>
            </a:pPr>
            <a:r>
              <a:rPr lang="en-US" sz="2000" dirty="0"/>
              <a:t>Program counter, keeping track of the statement being executed </a:t>
            </a:r>
          </a:p>
          <a:p>
            <a:pPr>
              <a:lnSpc>
                <a:spcPct val="90000"/>
              </a:lnSpc>
            </a:pPr>
            <a:r>
              <a:rPr lang="en-US" sz="2400" dirty="0"/>
              <a:t>When a method ends, its frame is popped from the stack and control is passed to the method on top of the stack</a:t>
            </a:r>
          </a:p>
          <a:p>
            <a:pPr>
              <a:lnSpc>
                <a:spcPct val="90000"/>
              </a:lnSpc>
            </a:pPr>
            <a:r>
              <a:rPr lang="en-US" sz="2400" dirty="0"/>
              <a:t>Allows for </a:t>
            </a:r>
            <a:r>
              <a:rPr lang="en-US" sz="2400" b="1" dirty="0"/>
              <a:t>recursion</a:t>
            </a:r>
          </a:p>
        </p:txBody>
      </p:sp>
      <p:sp>
        <p:nvSpPr>
          <p:cNvPr id="49264" name="Rectangle 112"/>
          <p:cNvSpPr>
            <a:spLocks noChangeArrowheads="1"/>
          </p:cNvSpPr>
          <p:nvPr/>
        </p:nvSpPr>
        <p:spPr bwMode="auto">
          <a:xfrm>
            <a:off x="8220075" y="3565525"/>
            <a:ext cx="7938" cy="1588"/>
          </a:xfrm>
          <a:prstGeom prst="rect">
            <a:avLst/>
          </a:prstGeom>
          <a:blipFill dpi="0" rotWithShape="0">
            <a:blip r:embed="rId2"/>
            <a:srcRect/>
            <a:tile tx="0" ty="0" sx="100000" sy="100000" flip="none" algn="tl"/>
          </a:blipFill>
          <a:ln w="9525">
            <a:noFill/>
            <a:miter lim="800000"/>
            <a:headEnd/>
            <a:tailEnd/>
          </a:ln>
        </p:spPr>
        <p:txBody>
          <a:bodyPr>
            <a:prstTxWarp prst="textNoShape">
              <a:avLst/>
            </a:prstTxWarp>
          </a:bodyPr>
          <a:lstStyle/>
          <a:p>
            <a:endParaRPr lang="en-US"/>
          </a:p>
        </p:txBody>
      </p:sp>
      <p:sp>
        <p:nvSpPr>
          <p:cNvPr id="49270" name="Freeform 118"/>
          <p:cNvSpPr>
            <a:spLocks/>
          </p:cNvSpPr>
          <p:nvPr/>
        </p:nvSpPr>
        <p:spPr bwMode="auto">
          <a:xfrm>
            <a:off x="8277225" y="4351338"/>
            <a:ext cx="7938" cy="9525"/>
          </a:xfrm>
          <a:custGeom>
            <a:avLst/>
            <a:gdLst/>
            <a:ahLst/>
            <a:cxnLst>
              <a:cxn ang="0">
                <a:pos x="5" y="0"/>
              </a:cxn>
              <a:cxn ang="0">
                <a:pos x="5" y="0"/>
              </a:cxn>
              <a:cxn ang="0">
                <a:pos x="0" y="6"/>
              </a:cxn>
              <a:cxn ang="0">
                <a:pos x="0" y="6"/>
              </a:cxn>
              <a:cxn ang="0">
                <a:pos x="5" y="0"/>
              </a:cxn>
            </a:cxnLst>
            <a:rect l="0" t="0" r="r" b="b"/>
            <a:pathLst>
              <a:path w="5" h="6">
                <a:moveTo>
                  <a:pt x="5" y="0"/>
                </a:moveTo>
                <a:lnTo>
                  <a:pt x="5" y="0"/>
                </a:lnTo>
                <a:lnTo>
                  <a:pt x="0" y="6"/>
                </a:lnTo>
                <a:lnTo>
                  <a:pt x="0" y="6"/>
                </a:lnTo>
                <a:lnTo>
                  <a:pt x="5" y="0"/>
                </a:lnTo>
                <a:close/>
              </a:path>
            </a:pathLst>
          </a:custGeom>
          <a:blipFill dpi="0" rotWithShape="0">
            <a:blip r:embed="rId2"/>
            <a:srcRect/>
            <a:tile tx="0" ty="0" sx="100000" sy="100000" flip="none" algn="tl"/>
          </a:blipFill>
          <a:ln w="9525">
            <a:noFill/>
            <a:round/>
            <a:headEnd/>
            <a:tailEnd/>
          </a:ln>
        </p:spPr>
        <p:txBody>
          <a:bodyPr>
            <a:prstTxWarp prst="textNoShape">
              <a:avLst/>
            </a:prstTxWarp>
          </a:bodyPr>
          <a:lstStyle/>
          <a:p>
            <a:endParaRPr lang="en-US"/>
          </a:p>
        </p:txBody>
      </p:sp>
      <p:sp>
        <p:nvSpPr>
          <p:cNvPr id="49278" name="Rectangle 126"/>
          <p:cNvSpPr>
            <a:spLocks noChangeArrowheads="1"/>
          </p:cNvSpPr>
          <p:nvPr/>
        </p:nvSpPr>
        <p:spPr bwMode="auto">
          <a:xfrm>
            <a:off x="8220075" y="1625600"/>
            <a:ext cx="7938" cy="1588"/>
          </a:xfrm>
          <a:prstGeom prst="rect">
            <a:avLst/>
          </a:prstGeom>
          <a:blipFill dpi="0" rotWithShape="0">
            <a:blip r:embed="rId2"/>
            <a:srcRect/>
            <a:tile tx="0" ty="0" sx="100000" sy="100000" flip="none" algn="tl"/>
          </a:blipFill>
          <a:ln w="9525">
            <a:noFill/>
            <a:miter lim="800000"/>
            <a:headEnd/>
            <a:tailEnd/>
          </a:ln>
        </p:spPr>
        <p:txBody>
          <a:bodyPr>
            <a:prstTxWarp prst="textNoShape">
              <a:avLst/>
            </a:prstTxWarp>
          </a:bodyPr>
          <a:lstStyle/>
          <a:p>
            <a:endParaRPr lang="en-US"/>
          </a:p>
        </p:txBody>
      </p:sp>
      <p:sp>
        <p:nvSpPr>
          <p:cNvPr id="49279" name="Rectangle 127"/>
          <p:cNvSpPr>
            <a:spLocks noChangeArrowheads="1"/>
          </p:cNvSpPr>
          <p:nvPr/>
        </p:nvSpPr>
        <p:spPr bwMode="auto">
          <a:xfrm>
            <a:off x="8220075" y="2281238"/>
            <a:ext cx="7938" cy="1587"/>
          </a:xfrm>
          <a:prstGeom prst="rect">
            <a:avLst/>
          </a:prstGeom>
          <a:blipFill dpi="0" rotWithShape="0">
            <a:blip r:embed="rId2"/>
            <a:srcRect/>
            <a:tile tx="0" ty="0" sx="100000" sy="100000" flip="none" algn="tl"/>
          </a:blipFill>
          <a:ln w="9525">
            <a:noFill/>
            <a:miter lim="800000"/>
            <a:headEnd/>
            <a:tailEnd/>
          </a:ln>
        </p:spPr>
        <p:txBody>
          <a:bodyPr>
            <a:prstTxWarp prst="textNoShape">
              <a:avLst/>
            </a:prstTxWarp>
          </a:bodyPr>
          <a:lstStyle/>
          <a:p>
            <a:endParaRPr lang="en-US"/>
          </a:p>
        </p:txBody>
      </p:sp>
      <p:sp>
        <p:nvSpPr>
          <p:cNvPr id="49281" name="Text Box 129"/>
          <p:cNvSpPr txBox="1">
            <a:spLocks noChangeArrowheads="1"/>
          </p:cNvSpPr>
          <p:nvPr/>
        </p:nvSpPr>
        <p:spPr bwMode="auto">
          <a:xfrm>
            <a:off x="5638800" y="876300"/>
            <a:ext cx="1600200" cy="4838700"/>
          </a:xfrm>
          <a:prstGeom prst="rect">
            <a:avLst/>
          </a:prstGeom>
          <a:noFill/>
          <a:ln w="9525">
            <a:noFill/>
            <a:miter lim="800000"/>
            <a:headEnd/>
            <a:tailEnd/>
          </a:ln>
          <a:effectLst/>
        </p:spPr>
        <p:txBody>
          <a:bodyPr>
            <a:prstTxWarp prst="textNoShape">
              <a:avLst/>
            </a:prstTxWarp>
            <a:spAutoFit/>
          </a:bodyPr>
          <a:lstStyle/>
          <a:p>
            <a:pPr defTabSz="228600">
              <a:spcBef>
                <a:spcPct val="50000"/>
              </a:spcBef>
              <a:tabLst>
                <a:tab pos="228600" algn="l"/>
              </a:tabLst>
            </a:pPr>
            <a:r>
              <a:rPr lang="en-US">
                <a:solidFill>
                  <a:schemeClr val="tx2"/>
                </a:solidFill>
                <a:latin typeface="Arial Narrow" charset="0"/>
              </a:rPr>
              <a:t>main</a:t>
            </a:r>
            <a:r>
              <a:rPr lang="en-US">
                <a:solidFill>
                  <a:schemeClr val="accent2"/>
                </a:solidFill>
                <a:latin typeface="Arial Narrow" charset="0"/>
              </a:rPr>
              <a:t>() {</a:t>
            </a:r>
            <a:br>
              <a:rPr lang="en-US">
                <a:solidFill>
                  <a:schemeClr val="accent2"/>
                </a:solidFill>
                <a:latin typeface="Arial Narrow" charset="0"/>
              </a:rPr>
            </a:br>
            <a:r>
              <a:rPr lang="en-US">
                <a:solidFill>
                  <a:schemeClr val="accent2"/>
                </a:solidFill>
                <a:latin typeface="Arial Narrow" charset="0"/>
              </a:rPr>
              <a:t>	int i = 5;</a:t>
            </a:r>
            <a:br>
              <a:rPr lang="en-US">
                <a:solidFill>
                  <a:schemeClr val="accent2"/>
                </a:solidFill>
                <a:latin typeface="Arial Narrow" charset="0"/>
              </a:rPr>
            </a:br>
            <a:r>
              <a:rPr lang="en-US">
                <a:solidFill>
                  <a:schemeClr val="accent2"/>
                </a:solidFill>
                <a:latin typeface="Arial Narrow" charset="0"/>
              </a:rPr>
              <a:t>	foo(i);</a:t>
            </a:r>
            <a:br>
              <a:rPr lang="en-US">
                <a:solidFill>
                  <a:schemeClr val="accent2"/>
                </a:solidFill>
                <a:latin typeface="Arial Narrow" charset="0"/>
              </a:rPr>
            </a:br>
            <a:r>
              <a:rPr lang="en-US">
                <a:solidFill>
                  <a:schemeClr val="accent2"/>
                </a:solidFill>
                <a:latin typeface="Arial Narrow" charset="0"/>
              </a:rPr>
              <a:t>	}</a:t>
            </a:r>
          </a:p>
          <a:p>
            <a:pPr defTabSz="228600">
              <a:spcBef>
                <a:spcPct val="50000"/>
              </a:spcBef>
              <a:tabLst>
                <a:tab pos="228600" algn="l"/>
              </a:tabLst>
            </a:pPr>
            <a:r>
              <a:rPr lang="en-US">
                <a:solidFill>
                  <a:schemeClr val="tx2"/>
                </a:solidFill>
                <a:latin typeface="Arial Narrow" charset="0"/>
              </a:rPr>
              <a:t>foo</a:t>
            </a:r>
            <a:r>
              <a:rPr lang="en-US">
                <a:solidFill>
                  <a:schemeClr val="accent2"/>
                </a:solidFill>
                <a:latin typeface="Arial Narrow" charset="0"/>
              </a:rPr>
              <a:t>(int j) {</a:t>
            </a:r>
            <a:br>
              <a:rPr lang="en-US">
                <a:solidFill>
                  <a:schemeClr val="accent2"/>
                </a:solidFill>
                <a:latin typeface="Arial Narrow" charset="0"/>
              </a:rPr>
            </a:br>
            <a:r>
              <a:rPr lang="en-US">
                <a:solidFill>
                  <a:schemeClr val="accent2"/>
                </a:solidFill>
                <a:latin typeface="Arial Narrow" charset="0"/>
              </a:rPr>
              <a:t>	int k;</a:t>
            </a:r>
            <a:br>
              <a:rPr lang="en-US">
                <a:solidFill>
                  <a:schemeClr val="accent2"/>
                </a:solidFill>
                <a:latin typeface="Arial Narrow" charset="0"/>
              </a:rPr>
            </a:br>
            <a:r>
              <a:rPr lang="en-US">
                <a:solidFill>
                  <a:schemeClr val="accent2"/>
                </a:solidFill>
                <a:latin typeface="Arial Narrow" charset="0"/>
              </a:rPr>
              <a:t>	k = j+1;</a:t>
            </a:r>
            <a:br>
              <a:rPr lang="en-US">
                <a:solidFill>
                  <a:schemeClr val="accent2"/>
                </a:solidFill>
                <a:latin typeface="Arial Narrow" charset="0"/>
              </a:rPr>
            </a:br>
            <a:r>
              <a:rPr lang="en-US">
                <a:solidFill>
                  <a:schemeClr val="accent2"/>
                </a:solidFill>
                <a:latin typeface="Arial Narrow" charset="0"/>
              </a:rPr>
              <a:t>	bar(k);</a:t>
            </a:r>
            <a:br>
              <a:rPr lang="en-US">
                <a:solidFill>
                  <a:schemeClr val="accent2"/>
                </a:solidFill>
                <a:latin typeface="Arial Narrow" charset="0"/>
              </a:rPr>
            </a:br>
            <a:r>
              <a:rPr lang="en-US">
                <a:solidFill>
                  <a:schemeClr val="accent2"/>
                </a:solidFill>
                <a:latin typeface="Arial Narrow" charset="0"/>
              </a:rPr>
              <a:t>	}</a:t>
            </a:r>
          </a:p>
          <a:p>
            <a:pPr defTabSz="228600">
              <a:spcBef>
                <a:spcPct val="50000"/>
              </a:spcBef>
              <a:tabLst>
                <a:tab pos="228600" algn="l"/>
              </a:tabLst>
            </a:pPr>
            <a:r>
              <a:rPr lang="en-US">
                <a:solidFill>
                  <a:schemeClr val="tx2"/>
                </a:solidFill>
                <a:latin typeface="Arial Narrow" charset="0"/>
              </a:rPr>
              <a:t>bar</a:t>
            </a:r>
            <a:r>
              <a:rPr lang="en-US">
                <a:solidFill>
                  <a:schemeClr val="accent2"/>
                </a:solidFill>
                <a:latin typeface="Arial Narrow" charset="0"/>
              </a:rPr>
              <a:t>(int m) {</a:t>
            </a:r>
            <a:br>
              <a:rPr lang="en-US">
                <a:solidFill>
                  <a:schemeClr val="accent2"/>
                </a:solidFill>
                <a:latin typeface="Arial Narrow" charset="0"/>
              </a:rPr>
            </a:br>
            <a:r>
              <a:rPr lang="en-US">
                <a:solidFill>
                  <a:schemeClr val="accent2"/>
                </a:solidFill>
                <a:latin typeface="Arial Narrow" charset="0"/>
              </a:rPr>
              <a:t>	…</a:t>
            </a:r>
            <a:br>
              <a:rPr lang="en-US">
                <a:solidFill>
                  <a:schemeClr val="accent2"/>
                </a:solidFill>
                <a:latin typeface="Arial Narrow" charset="0"/>
              </a:rPr>
            </a:br>
            <a:r>
              <a:rPr lang="en-US">
                <a:solidFill>
                  <a:schemeClr val="accent2"/>
                </a:solidFill>
                <a:latin typeface="Arial Narrow" charset="0"/>
              </a:rPr>
              <a:t>	}</a:t>
            </a:r>
          </a:p>
        </p:txBody>
      </p:sp>
      <p:sp>
        <p:nvSpPr>
          <p:cNvPr id="49282" name="Rectangle 130"/>
          <p:cNvSpPr>
            <a:spLocks noChangeArrowheads="1"/>
          </p:cNvSpPr>
          <p:nvPr/>
        </p:nvSpPr>
        <p:spPr bwMode="auto">
          <a:xfrm>
            <a:off x="7315200" y="1164696"/>
            <a:ext cx="1143000" cy="1066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sz="2000" dirty="0">
                <a:solidFill>
                  <a:srgbClr val="FFFFFF"/>
                </a:solidFill>
              </a:rPr>
              <a:t>bar</a:t>
            </a:r>
          </a:p>
          <a:p>
            <a:r>
              <a:rPr lang="en-US" sz="2000" dirty="0">
                <a:solidFill>
                  <a:srgbClr val="FFFFFF"/>
                </a:solidFill>
              </a:rPr>
              <a:t>  PC = 1</a:t>
            </a:r>
            <a:br>
              <a:rPr lang="en-US" sz="2000" dirty="0">
                <a:solidFill>
                  <a:srgbClr val="FFFFFF"/>
                </a:solidFill>
              </a:rPr>
            </a:br>
            <a:r>
              <a:rPr lang="en-US" sz="2000" dirty="0">
                <a:solidFill>
                  <a:srgbClr val="FFFFFF"/>
                </a:solidFill>
              </a:rPr>
              <a:t>  </a:t>
            </a:r>
            <a:r>
              <a:rPr lang="en-US" sz="2000" dirty="0" err="1">
                <a:solidFill>
                  <a:srgbClr val="FFFFFF"/>
                </a:solidFill>
              </a:rPr>
              <a:t>m</a:t>
            </a:r>
            <a:r>
              <a:rPr lang="en-US" sz="2000" dirty="0">
                <a:solidFill>
                  <a:srgbClr val="FFFFFF"/>
                </a:solidFill>
              </a:rPr>
              <a:t> = 6</a:t>
            </a:r>
          </a:p>
        </p:txBody>
      </p:sp>
      <p:sp>
        <p:nvSpPr>
          <p:cNvPr id="49283" name="Rectangle 131"/>
          <p:cNvSpPr>
            <a:spLocks noChangeArrowheads="1"/>
          </p:cNvSpPr>
          <p:nvPr/>
        </p:nvSpPr>
        <p:spPr bwMode="auto">
          <a:xfrm>
            <a:off x="7315200" y="2421996"/>
            <a:ext cx="1143000" cy="1447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sz="2000">
                <a:solidFill>
                  <a:srgbClr val="FFFFFF"/>
                </a:solidFill>
              </a:rPr>
              <a:t>foo</a:t>
            </a:r>
          </a:p>
          <a:p>
            <a:r>
              <a:rPr lang="en-US" sz="2000">
                <a:solidFill>
                  <a:srgbClr val="FFFFFF"/>
                </a:solidFill>
              </a:rPr>
              <a:t>  PC = 3</a:t>
            </a:r>
            <a:br>
              <a:rPr lang="en-US" sz="2000">
                <a:solidFill>
                  <a:srgbClr val="FFFFFF"/>
                </a:solidFill>
              </a:rPr>
            </a:br>
            <a:r>
              <a:rPr lang="en-US" sz="2000">
                <a:solidFill>
                  <a:srgbClr val="FFFFFF"/>
                </a:solidFill>
              </a:rPr>
              <a:t>  j = 5</a:t>
            </a:r>
          </a:p>
          <a:p>
            <a:r>
              <a:rPr lang="en-US" sz="2000">
                <a:solidFill>
                  <a:srgbClr val="FFFFFF"/>
                </a:solidFill>
              </a:rPr>
              <a:t>  k = 6</a:t>
            </a:r>
          </a:p>
        </p:txBody>
      </p:sp>
      <p:sp>
        <p:nvSpPr>
          <p:cNvPr id="49284" name="Rectangle 132"/>
          <p:cNvSpPr>
            <a:spLocks noChangeArrowheads="1"/>
          </p:cNvSpPr>
          <p:nvPr/>
        </p:nvSpPr>
        <p:spPr bwMode="auto">
          <a:xfrm>
            <a:off x="7315200" y="4060296"/>
            <a:ext cx="1143000" cy="10668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r>
              <a:rPr lang="en-US" sz="2000">
                <a:solidFill>
                  <a:srgbClr val="FFFFFF"/>
                </a:solidFill>
              </a:rPr>
              <a:t>main</a:t>
            </a:r>
          </a:p>
          <a:p>
            <a:r>
              <a:rPr lang="en-US" sz="2000">
                <a:solidFill>
                  <a:srgbClr val="FFFFFF"/>
                </a:solidFill>
              </a:rPr>
              <a:t>  PC = 2</a:t>
            </a:r>
            <a:br>
              <a:rPr lang="en-US" sz="2000">
                <a:solidFill>
                  <a:srgbClr val="FFFFFF"/>
                </a:solidFill>
              </a:rPr>
            </a:br>
            <a:r>
              <a:rPr lang="en-US" sz="2000">
                <a:solidFill>
                  <a:srgbClr val="FFFFFF"/>
                </a:solidFill>
              </a:rPr>
              <a:t>  i =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Array-based Stack</a:t>
            </a:r>
          </a:p>
        </p:txBody>
      </p:sp>
      <p:sp>
        <p:nvSpPr>
          <p:cNvPr id="40963" name="Rectangle 3" descr="Rectangle: Click to edit Master text styles&#10;Second level&#10;Third level&#10;Fourth level&#10;Fifth level"/>
          <p:cNvSpPr>
            <a:spLocks noGrp="1" noChangeArrowheads="1"/>
          </p:cNvSpPr>
          <p:nvPr>
            <p:ph type="body" sz="half" idx="1"/>
          </p:nvPr>
        </p:nvSpPr>
        <p:spPr>
          <a:xfrm>
            <a:off x="838200" y="1752600"/>
            <a:ext cx="3352800" cy="3352800"/>
          </a:xfrm>
        </p:spPr>
        <p:txBody>
          <a:bodyPr/>
          <a:lstStyle/>
          <a:p>
            <a:pPr>
              <a:lnSpc>
                <a:spcPct val="90000"/>
              </a:lnSpc>
            </a:pPr>
            <a:r>
              <a:rPr lang="en-US" sz="2400" dirty="0" smtClean="0"/>
              <a:t>The Stack </a:t>
            </a:r>
            <a:r>
              <a:rPr lang="en-US" sz="2400" dirty="0"/>
              <a:t>ADT </a:t>
            </a:r>
            <a:r>
              <a:rPr lang="en-US" sz="2400" dirty="0" smtClean="0"/>
              <a:t>can be implemented with an </a:t>
            </a:r>
            <a:r>
              <a:rPr lang="en-US" sz="2400" dirty="0"/>
              <a:t>array</a:t>
            </a:r>
          </a:p>
          <a:p>
            <a:pPr>
              <a:lnSpc>
                <a:spcPct val="90000"/>
              </a:lnSpc>
            </a:pPr>
            <a:r>
              <a:rPr lang="en-US" sz="2400" dirty="0"/>
              <a:t>We add elements from left to right</a:t>
            </a:r>
          </a:p>
          <a:p>
            <a:pPr>
              <a:lnSpc>
                <a:spcPct val="90000"/>
              </a:lnSpc>
            </a:pPr>
            <a:r>
              <a:rPr lang="en-US" sz="2400" dirty="0"/>
              <a:t>A variable keeps track of the  index of the top element </a:t>
            </a:r>
          </a:p>
        </p:txBody>
      </p:sp>
      <p:sp>
        <p:nvSpPr>
          <p:cNvPr id="40967" name="Freeform 7"/>
          <p:cNvSpPr>
            <a:spLocks/>
          </p:cNvSpPr>
          <p:nvPr/>
        </p:nvSpPr>
        <p:spPr bwMode="auto">
          <a:xfrm>
            <a:off x="5715000" y="5461000"/>
            <a:ext cx="1509713" cy="379413"/>
          </a:xfrm>
          <a:custGeom>
            <a:avLst/>
            <a:gdLst/>
            <a:ahLst/>
            <a:cxnLst>
              <a:cxn ang="0">
                <a:pos x="951" y="239"/>
              </a:cxn>
              <a:cxn ang="0">
                <a:pos x="951" y="0"/>
              </a:cxn>
              <a:cxn ang="0">
                <a:pos x="0" y="0"/>
              </a:cxn>
              <a:cxn ang="0">
                <a:pos x="24" y="103"/>
              </a:cxn>
              <a:cxn ang="0">
                <a:pos x="104" y="143"/>
              </a:cxn>
              <a:cxn ang="0">
                <a:pos x="120" y="239"/>
              </a:cxn>
              <a:cxn ang="0">
                <a:pos x="951" y="239"/>
              </a:cxn>
            </a:cxnLst>
            <a:rect l="0" t="0" r="r" b="b"/>
            <a:pathLst>
              <a:path w="951" h="239">
                <a:moveTo>
                  <a:pt x="951" y="239"/>
                </a:moveTo>
                <a:lnTo>
                  <a:pt x="951" y="0"/>
                </a:lnTo>
                <a:lnTo>
                  <a:pt x="0" y="0"/>
                </a:lnTo>
                <a:lnTo>
                  <a:pt x="24" y="103"/>
                </a:lnTo>
                <a:lnTo>
                  <a:pt x="104" y="143"/>
                </a:lnTo>
                <a:lnTo>
                  <a:pt x="120" y="239"/>
                </a:lnTo>
                <a:lnTo>
                  <a:pt x="951" y="239"/>
                </a:lnTo>
                <a:close/>
              </a:path>
            </a:pathLst>
          </a:custGeom>
          <a:solidFill>
            <a:schemeClr val="accent1"/>
          </a:solidFill>
          <a:ln w="9525">
            <a:solidFill>
              <a:schemeClr val="tx1"/>
            </a:solidFill>
            <a:round/>
            <a:headEnd/>
            <a:tailEnd/>
          </a:ln>
        </p:spPr>
        <p:txBody>
          <a:bodyPr>
            <a:prstTxWarp prst="textNoShape">
              <a:avLst/>
            </a:prstTxWarp>
          </a:bodyPr>
          <a:lstStyle/>
          <a:p>
            <a:endParaRPr lang="en-US"/>
          </a:p>
        </p:txBody>
      </p:sp>
      <p:sp>
        <p:nvSpPr>
          <p:cNvPr id="40968" name="Freeform 8"/>
          <p:cNvSpPr>
            <a:spLocks/>
          </p:cNvSpPr>
          <p:nvPr/>
        </p:nvSpPr>
        <p:spPr bwMode="auto">
          <a:xfrm>
            <a:off x="1905000" y="5461000"/>
            <a:ext cx="2982913" cy="379413"/>
          </a:xfrm>
          <a:custGeom>
            <a:avLst/>
            <a:gdLst/>
            <a:ahLst/>
            <a:cxnLst>
              <a:cxn ang="0">
                <a:pos x="0" y="0"/>
              </a:cxn>
              <a:cxn ang="0">
                <a:pos x="0" y="239"/>
              </a:cxn>
              <a:cxn ang="0">
                <a:pos x="1879" y="239"/>
              </a:cxn>
              <a:cxn ang="0">
                <a:pos x="1863" y="135"/>
              </a:cxn>
              <a:cxn ang="0">
                <a:pos x="1783" y="79"/>
              </a:cxn>
              <a:cxn ang="0">
                <a:pos x="1767" y="0"/>
              </a:cxn>
              <a:cxn ang="0">
                <a:pos x="0" y="0"/>
              </a:cxn>
            </a:cxnLst>
            <a:rect l="0" t="0" r="r" b="b"/>
            <a:pathLst>
              <a:path w="1879" h="239">
                <a:moveTo>
                  <a:pt x="0" y="0"/>
                </a:moveTo>
                <a:lnTo>
                  <a:pt x="0" y="239"/>
                </a:lnTo>
                <a:lnTo>
                  <a:pt x="1879" y="239"/>
                </a:lnTo>
                <a:lnTo>
                  <a:pt x="1863" y="135"/>
                </a:lnTo>
                <a:lnTo>
                  <a:pt x="1783" y="79"/>
                </a:lnTo>
                <a:lnTo>
                  <a:pt x="1767" y="0"/>
                </a:lnTo>
                <a:lnTo>
                  <a:pt x="0" y="0"/>
                </a:lnTo>
                <a:close/>
              </a:path>
            </a:pathLst>
          </a:custGeom>
          <a:solidFill>
            <a:schemeClr val="accent1"/>
          </a:solidFill>
          <a:ln w="9525">
            <a:solidFill>
              <a:schemeClr val="tx1"/>
            </a:solidFill>
            <a:round/>
            <a:headEnd/>
            <a:tailEnd/>
          </a:ln>
        </p:spPr>
        <p:txBody>
          <a:bodyPr>
            <a:prstTxWarp prst="textNoShape">
              <a:avLst/>
            </a:prstTxWarp>
          </a:bodyPr>
          <a:lstStyle/>
          <a:p>
            <a:endParaRPr lang="en-US"/>
          </a:p>
        </p:txBody>
      </p:sp>
      <p:sp>
        <p:nvSpPr>
          <p:cNvPr id="40969" name="Rectangle 9"/>
          <p:cNvSpPr>
            <a:spLocks noChangeArrowheads="1"/>
          </p:cNvSpPr>
          <p:nvPr/>
        </p:nvSpPr>
        <p:spPr bwMode="auto">
          <a:xfrm>
            <a:off x="4710113" y="5448300"/>
            <a:ext cx="12700"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70" name="Rectangle 10"/>
          <p:cNvSpPr>
            <a:spLocks noChangeArrowheads="1"/>
          </p:cNvSpPr>
          <p:nvPr/>
        </p:nvSpPr>
        <p:spPr bwMode="auto">
          <a:xfrm>
            <a:off x="1892300" y="5448300"/>
            <a:ext cx="2817813"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71" name="Rectangle 11"/>
          <p:cNvSpPr>
            <a:spLocks noChangeArrowheads="1"/>
          </p:cNvSpPr>
          <p:nvPr/>
        </p:nvSpPr>
        <p:spPr bwMode="auto">
          <a:xfrm>
            <a:off x="1892300" y="5461000"/>
            <a:ext cx="25400" cy="3921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72" name="Rectangle 12"/>
          <p:cNvSpPr>
            <a:spLocks noChangeArrowheads="1"/>
          </p:cNvSpPr>
          <p:nvPr/>
        </p:nvSpPr>
        <p:spPr bwMode="auto">
          <a:xfrm>
            <a:off x="4887913" y="5827713"/>
            <a:ext cx="12700"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73" name="Rectangle 13"/>
          <p:cNvSpPr>
            <a:spLocks noChangeArrowheads="1"/>
          </p:cNvSpPr>
          <p:nvPr/>
        </p:nvSpPr>
        <p:spPr bwMode="auto">
          <a:xfrm>
            <a:off x="1905000" y="5827713"/>
            <a:ext cx="2982913"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74" name="Rectangle 14"/>
          <p:cNvSpPr>
            <a:spLocks noChangeArrowheads="1"/>
          </p:cNvSpPr>
          <p:nvPr/>
        </p:nvSpPr>
        <p:spPr bwMode="auto">
          <a:xfrm>
            <a:off x="5713413" y="5448300"/>
            <a:ext cx="12700"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75" name="Rectangle 15"/>
          <p:cNvSpPr>
            <a:spLocks noChangeArrowheads="1"/>
          </p:cNvSpPr>
          <p:nvPr/>
        </p:nvSpPr>
        <p:spPr bwMode="auto">
          <a:xfrm>
            <a:off x="5726113" y="5448300"/>
            <a:ext cx="2640012"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76" name="Rectangle 16"/>
          <p:cNvSpPr>
            <a:spLocks noChangeArrowheads="1"/>
          </p:cNvSpPr>
          <p:nvPr/>
        </p:nvSpPr>
        <p:spPr bwMode="auto">
          <a:xfrm>
            <a:off x="8340725" y="5461000"/>
            <a:ext cx="25400" cy="3921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77" name="Rectangle 17"/>
          <p:cNvSpPr>
            <a:spLocks noChangeArrowheads="1"/>
          </p:cNvSpPr>
          <p:nvPr/>
        </p:nvSpPr>
        <p:spPr bwMode="auto">
          <a:xfrm>
            <a:off x="5878513" y="5827713"/>
            <a:ext cx="12700"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78" name="Rectangle 18"/>
          <p:cNvSpPr>
            <a:spLocks noChangeArrowheads="1"/>
          </p:cNvSpPr>
          <p:nvPr/>
        </p:nvSpPr>
        <p:spPr bwMode="auto">
          <a:xfrm>
            <a:off x="5891213" y="5827713"/>
            <a:ext cx="2462212" cy="254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79" name="Rectangle 19"/>
          <p:cNvSpPr>
            <a:spLocks noChangeArrowheads="1"/>
          </p:cNvSpPr>
          <p:nvPr/>
        </p:nvSpPr>
        <p:spPr bwMode="auto">
          <a:xfrm>
            <a:off x="2286000"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80" name="Rectangle 20"/>
          <p:cNvSpPr>
            <a:spLocks noChangeArrowheads="1"/>
          </p:cNvSpPr>
          <p:nvPr/>
        </p:nvSpPr>
        <p:spPr bwMode="auto">
          <a:xfrm>
            <a:off x="2286000"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81" name="Rectangle 21"/>
          <p:cNvSpPr>
            <a:spLocks noChangeArrowheads="1"/>
          </p:cNvSpPr>
          <p:nvPr/>
        </p:nvSpPr>
        <p:spPr bwMode="auto">
          <a:xfrm>
            <a:off x="2286000"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82" name="Rectangle 22"/>
          <p:cNvSpPr>
            <a:spLocks noChangeArrowheads="1"/>
          </p:cNvSpPr>
          <p:nvPr/>
        </p:nvSpPr>
        <p:spPr bwMode="auto">
          <a:xfrm>
            <a:off x="2667000"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83" name="Rectangle 23"/>
          <p:cNvSpPr>
            <a:spLocks noChangeArrowheads="1"/>
          </p:cNvSpPr>
          <p:nvPr/>
        </p:nvSpPr>
        <p:spPr bwMode="auto">
          <a:xfrm>
            <a:off x="2667000"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84" name="Rectangle 24"/>
          <p:cNvSpPr>
            <a:spLocks noChangeArrowheads="1"/>
          </p:cNvSpPr>
          <p:nvPr/>
        </p:nvSpPr>
        <p:spPr bwMode="auto">
          <a:xfrm>
            <a:off x="2667000"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85" name="Rectangle 25"/>
          <p:cNvSpPr>
            <a:spLocks noChangeArrowheads="1"/>
          </p:cNvSpPr>
          <p:nvPr/>
        </p:nvSpPr>
        <p:spPr bwMode="auto">
          <a:xfrm>
            <a:off x="3808413"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86" name="Rectangle 26"/>
          <p:cNvSpPr>
            <a:spLocks noChangeArrowheads="1"/>
          </p:cNvSpPr>
          <p:nvPr/>
        </p:nvSpPr>
        <p:spPr bwMode="auto">
          <a:xfrm>
            <a:off x="3808413"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87" name="Rectangle 27"/>
          <p:cNvSpPr>
            <a:spLocks noChangeArrowheads="1"/>
          </p:cNvSpPr>
          <p:nvPr/>
        </p:nvSpPr>
        <p:spPr bwMode="auto">
          <a:xfrm>
            <a:off x="3808413"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88" name="Rectangle 28"/>
          <p:cNvSpPr>
            <a:spLocks noChangeArrowheads="1"/>
          </p:cNvSpPr>
          <p:nvPr/>
        </p:nvSpPr>
        <p:spPr bwMode="auto">
          <a:xfrm>
            <a:off x="3427413"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89" name="Rectangle 29"/>
          <p:cNvSpPr>
            <a:spLocks noChangeArrowheads="1"/>
          </p:cNvSpPr>
          <p:nvPr/>
        </p:nvSpPr>
        <p:spPr bwMode="auto">
          <a:xfrm>
            <a:off x="3427413"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90" name="Rectangle 30"/>
          <p:cNvSpPr>
            <a:spLocks noChangeArrowheads="1"/>
          </p:cNvSpPr>
          <p:nvPr/>
        </p:nvSpPr>
        <p:spPr bwMode="auto">
          <a:xfrm>
            <a:off x="3427413"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91" name="Rectangle 31"/>
          <p:cNvSpPr>
            <a:spLocks noChangeArrowheads="1"/>
          </p:cNvSpPr>
          <p:nvPr/>
        </p:nvSpPr>
        <p:spPr bwMode="auto">
          <a:xfrm>
            <a:off x="3048000"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92" name="Rectangle 32"/>
          <p:cNvSpPr>
            <a:spLocks noChangeArrowheads="1"/>
          </p:cNvSpPr>
          <p:nvPr/>
        </p:nvSpPr>
        <p:spPr bwMode="auto">
          <a:xfrm>
            <a:off x="3048000"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93" name="Rectangle 33"/>
          <p:cNvSpPr>
            <a:spLocks noChangeArrowheads="1"/>
          </p:cNvSpPr>
          <p:nvPr/>
        </p:nvSpPr>
        <p:spPr bwMode="auto">
          <a:xfrm>
            <a:off x="3048000"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94" name="Rectangle 34"/>
          <p:cNvSpPr>
            <a:spLocks noChangeArrowheads="1"/>
          </p:cNvSpPr>
          <p:nvPr/>
        </p:nvSpPr>
        <p:spPr bwMode="auto">
          <a:xfrm>
            <a:off x="4189413"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95" name="Rectangle 35"/>
          <p:cNvSpPr>
            <a:spLocks noChangeArrowheads="1"/>
          </p:cNvSpPr>
          <p:nvPr/>
        </p:nvSpPr>
        <p:spPr bwMode="auto">
          <a:xfrm>
            <a:off x="4189413"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96" name="Rectangle 36"/>
          <p:cNvSpPr>
            <a:spLocks noChangeArrowheads="1"/>
          </p:cNvSpPr>
          <p:nvPr/>
        </p:nvSpPr>
        <p:spPr bwMode="auto">
          <a:xfrm>
            <a:off x="4189413"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97" name="Rectangle 37"/>
          <p:cNvSpPr>
            <a:spLocks noChangeArrowheads="1"/>
          </p:cNvSpPr>
          <p:nvPr/>
        </p:nvSpPr>
        <p:spPr bwMode="auto">
          <a:xfrm>
            <a:off x="6804025"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98" name="Rectangle 38"/>
          <p:cNvSpPr>
            <a:spLocks noChangeArrowheads="1"/>
          </p:cNvSpPr>
          <p:nvPr/>
        </p:nvSpPr>
        <p:spPr bwMode="auto">
          <a:xfrm>
            <a:off x="6804025"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0999" name="Rectangle 39"/>
          <p:cNvSpPr>
            <a:spLocks noChangeArrowheads="1"/>
          </p:cNvSpPr>
          <p:nvPr/>
        </p:nvSpPr>
        <p:spPr bwMode="auto">
          <a:xfrm>
            <a:off x="6804025"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00" name="Rectangle 40"/>
          <p:cNvSpPr>
            <a:spLocks noChangeArrowheads="1"/>
          </p:cNvSpPr>
          <p:nvPr/>
        </p:nvSpPr>
        <p:spPr bwMode="auto">
          <a:xfrm>
            <a:off x="4570413"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01" name="Rectangle 41"/>
          <p:cNvSpPr>
            <a:spLocks noChangeArrowheads="1"/>
          </p:cNvSpPr>
          <p:nvPr/>
        </p:nvSpPr>
        <p:spPr bwMode="auto">
          <a:xfrm>
            <a:off x="4570413"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02" name="Rectangle 42"/>
          <p:cNvSpPr>
            <a:spLocks noChangeArrowheads="1"/>
          </p:cNvSpPr>
          <p:nvPr/>
        </p:nvSpPr>
        <p:spPr bwMode="auto">
          <a:xfrm>
            <a:off x="4570413"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03" name="Rectangle 43"/>
          <p:cNvSpPr>
            <a:spLocks noChangeArrowheads="1"/>
          </p:cNvSpPr>
          <p:nvPr/>
        </p:nvSpPr>
        <p:spPr bwMode="auto">
          <a:xfrm>
            <a:off x="6424613"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04" name="Rectangle 44"/>
          <p:cNvSpPr>
            <a:spLocks noChangeArrowheads="1"/>
          </p:cNvSpPr>
          <p:nvPr/>
        </p:nvSpPr>
        <p:spPr bwMode="auto">
          <a:xfrm>
            <a:off x="6424613"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05" name="Rectangle 45"/>
          <p:cNvSpPr>
            <a:spLocks noChangeArrowheads="1"/>
          </p:cNvSpPr>
          <p:nvPr/>
        </p:nvSpPr>
        <p:spPr bwMode="auto">
          <a:xfrm>
            <a:off x="6424613"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06" name="Rectangle 46"/>
          <p:cNvSpPr>
            <a:spLocks noChangeArrowheads="1"/>
          </p:cNvSpPr>
          <p:nvPr/>
        </p:nvSpPr>
        <p:spPr bwMode="auto">
          <a:xfrm>
            <a:off x="6043613"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07" name="Rectangle 47"/>
          <p:cNvSpPr>
            <a:spLocks noChangeArrowheads="1"/>
          </p:cNvSpPr>
          <p:nvPr/>
        </p:nvSpPr>
        <p:spPr bwMode="auto">
          <a:xfrm>
            <a:off x="6043613"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08" name="Rectangle 48"/>
          <p:cNvSpPr>
            <a:spLocks noChangeArrowheads="1"/>
          </p:cNvSpPr>
          <p:nvPr/>
        </p:nvSpPr>
        <p:spPr bwMode="auto">
          <a:xfrm>
            <a:off x="6043613"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09" name="Rectangle 49"/>
          <p:cNvSpPr>
            <a:spLocks noChangeArrowheads="1"/>
          </p:cNvSpPr>
          <p:nvPr/>
        </p:nvSpPr>
        <p:spPr bwMode="auto">
          <a:xfrm>
            <a:off x="7197725"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10" name="Rectangle 50"/>
          <p:cNvSpPr>
            <a:spLocks noChangeArrowheads="1"/>
          </p:cNvSpPr>
          <p:nvPr/>
        </p:nvSpPr>
        <p:spPr bwMode="auto">
          <a:xfrm>
            <a:off x="7197725"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11" name="Rectangle 51"/>
          <p:cNvSpPr>
            <a:spLocks noChangeArrowheads="1"/>
          </p:cNvSpPr>
          <p:nvPr/>
        </p:nvSpPr>
        <p:spPr bwMode="auto">
          <a:xfrm>
            <a:off x="7197725"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12" name="Rectangle 52"/>
          <p:cNvSpPr>
            <a:spLocks noChangeArrowheads="1"/>
          </p:cNvSpPr>
          <p:nvPr/>
        </p:nvSpPr>
        <p:spPr bwMode="auto">
          <a:xfrm>
            <a:off x="7578725"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13" name="Rectangle 53"/>
          <p:cNvSpPr>
            <a:spLocks noChangeArrowheads="1"/>
          </p:cNvSpPr>
          <p:nvPr/>
        </p:nvSpPr>
        <p:spPr bwMode="auto">
          <a:xfrm>
            <a:off x="7578725"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14" name="Rectangle 54"/>
          <p:cNvSpPr>
            <a:spLocks noChangeArrowheads="1"/>
          </p:cNvSpPr>
          <p:nvPr/>
        </p:nvSpPr>
        <p:spPr bwMode="auto">
          <a:xfrm>
            <a:off x="7578725"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15" name="Rectangle 55"/>
          <p:cNvSpPr>
            <a:spLocks noChangeArrowheads="1"/>
          </p:cNvSpPr>
          <p:nvPr/>
        </p:nvSpPr>
        <p:spPr bwMode="auto">
          <a:xfrm>
            <a:off x="7959725"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17" name="Rectangle 57"/>
          <p:cNvSpPr>
            <a:spLocks noChangeArrowheads="1"/>
          </p:cNvSpPr>
          <p:nvPr/>
        </p:nvSpPr>
        <p:spPr bwMode="auto">
          <a:xfrm>
            <a:off x="7959725" y="5461000"/>
            <a:ext cx="25400" cy="379413"/>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18" name="Rectangle 58"/>
          <p:cNvSpPr>
            <a:spLocks noChangeArrowheads="1"/>
          </p:cNvSpPr>
          <p:nvPr/>
        </p:nvSpPr>
        <p:spPr bwMode="auto">
          <a:xfrm>
            <a:off x="1447800" y="5499100"/>
            <a:ext cx="296863"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S</a:t>
            </a:r>
            <a:endParaRPr lang="en-US" b="1">
              <a:solidFill>
                <a:schemeClr val="accent2"/>
              </a:solidFill>
            </a:endParaRPr>
          </a:p>
        </p:txBody>
      </p:sp>
      <p:sp>
        <p:nvSpPr>
          <p:cNvPr id="41019" name="Rectangle 59"/>
          <p:cNvSpPr>
            <a:spLocks noChangeArrowheads="1"/>
          </p:cNvSpPr>
          <p:nvPr/>
        </p:nvSpPr>
        <p:spPr bwMode="auto">
          <a:xfrm>
            <a:off x="2019300" y="5842000"/>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0</a:t>
            </a:r>
            <a:endParaRPr lang="en-US">
              <a:solidFill>
                <a:schemeClr val="accent2"/>
              </a:solidFill>
            </a:endParaRPr>
          </a:p>
        </p:txBody>
      </p:sp>
      <p:sp>
        <p:nvSpPr>
          <p:cNvPr id="41020" name="Rectangle 60"/>
          <p:cNvSpPr>
            <a:spLocks noChangeArrowheads="1"/>
          </p:cNvSpPr>
          <p:nvPr/>
        </p:nvSpPr>
        <p:spPr bwMode="auto">
          <a:xfrm>
            <a:off x="2425700" y="5842000"/>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1</a:t>
            </a:r>
            <a:endParaRPr lang="en-US">
              <a:solidFill>
                <a:schemeClr val="accent2"/>
              </a:solidFill>
            </a:endParaRPr>
          </a:p>
        </p:txBody>
      </p:sp>
      <p:sp>
        <p:nvSpPr>
          <p:cNvPr id="41021" name="Rectangle 61"/>
          <p:cNvSpPr>
            <a:spLocks noChangeArrowheads="1"/>
          </p:cNvSpPr>
          <p:nvPr/>
        </p:nvSpPr>
        <p:spPr bwMode="auto">
          <a:xfrm>
            <a:off x="2806700" y="5842000"/>
            <a:ext cx="152400" cy="365125"/>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2</a:t>
            </a:r>
            <a:endParaRPr lang="en-US">
              <a:solidFill>
                <a:schemeClr val="accent2"/>
              </a:solidFill>
            </a:endParaRPr>
          </a:p>
        </p:txBody>
      </p:sp>
      <p:sp>
        <p:nvSpPr>
          <p:cNvPr id="41025" name="Rectangle 65"/>
          <p:cNvSpPr>
            <a:spLocks noChangeArrowheads="1"/>
          </p:cNvSpPr>
          <p:nvPr/>
        </p:nvSpPr>
        <p:spPr bwMode="auto">
          <a:xfrm>
            <a:off x="6883400" y="5843588"/>
            <a:ext cx="282575" cy="365125"/>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t</a:t>
            </a:r>
            <a:endParaRPr lang="en-US" b="1">
              <a:solidFill>
                <a:schemeClr val="accent2"/>
              </a:solidFill>
            </a:endParaRPr>
          </a:p>
        </p:txBody>
      </p:sp>
      <p:sp>
        <p:nvSpPr>
          <p:cNvPr id="41026" name="Rectangle 66"/>
          <p:cNvSpPr>
            <a:spLocks noChangeArrowheads="1"/>
          </p:cNvSpPr>
          <p:nvPr/>
        </p:nvSpPr>
        <p:spPr bwMode="auto">
          <a:xfrm>
            <a:off x="4697413"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27" name="Freeform 67"/>
          <p:cNvSpPr>
            <a:spLocks/>
          </p:cNvSpPr>
          <p:nvPr/>
        </p:nvSpPr>
        <p:spPr bwMode="auto">
          <a:xfrm>
            <a:off x="4697413" y="5461000"/>
            <a:ext cx="101600" cy="201613"/>
          </a:xfrm>
          <a:custGeom>
            <a:avLst/>
            <a:gdLst/>
            <a:ahLst/>
            <a:cxnLst>
              <a:cxn ang="0">
                <a:pos x="16" y="0"/>
              </a:cxn>
              <a:cxn ang="0">
                <a:pos x="32" y="71"/>
              </a:cxn>
              <a:cxn ang="0">
                <a:pos x="32" y="71"/>
              </a:cxn>
              <a:cxn ang="0">
                <a:pos x="32" y="71"/>
              </a:cxn>
              <a:cxn ang="0">
                <a:pos x="40" y="95"/>
              </a:cxn>
              <a:cxn ang="0">
                <a:pos x="40" y="95"/>
              </a:cxn>
              <a:cxn ang="0">
                <a:pos x="40" y="95"/>
              </a:cxn>
              <a:cxn ang="0">
                <a:pos x="64" y="119"/>
              </a:cxn>
              <a:cxn ang="0">
                <a:pos x="64" y="111"/>
              </a:cxn>
              <a:cxn ang="0">
                <a:pos x="56" y="127"/>
              </a:cxn>
              <a:cxn ang="0">
                <a:pos x="56" y="127"/>
              </a:cxn>
              <a:cxn ang="0">
                <a:pos x="32" y="103"/>
              </a:cxn>
              <a:cxn ang="0">
                <a:pos x="32" y="103"/>
              </a:cxn>
              <a:cxn ang="0">
                <a:pos x="24" y="103"/>
              </a:cxn>
              <a:cxn ang="0">
                <a:pos x="16" y="79"/>
              </a:cxn>
              <a:cxn ang="0">
                <a:pos x="16" y="79"/>
              </a:cxn>
              <a:cxn ang="0">
                <a:pos x="16" y="71"/>
              </a:cxn>
              <a:cxn ang="0">
                <a:pos x="0" y="0"/>
              </a:cxn>
              <a:cxn ang="0">
                <a:pos x="16" y="0"/>
              </a:cxn>
            </a:cxnLst>
            <a:rect l="0" t="0" r="r" b="b"/>
            <a:pathLst>
              <a:path w="64" h="127">
                <a:moveTo>
                  <a:pt x="16" y="0"/>
                </a:moveTo>
                <a:lnTo>
                  <a:pt x="32" y="71"/>
                </a:lnTo>
                <a:lnTo>
                  <a:pt x="32" y="71"/>
                </a:lnTo>
                <a:lnTo>
                  <a:pt x="32" y="71"/>
                </a:lnTo>
                <a:lnTo>
                  <a:pt x="40" y="95"/>
                </a:lnTo>
                <a:lnTo>
                  <a:pt x="40" y="95"/>
                </a:lnTo>
                <a:lnTo>
                  <a:pt x="40" y="95"/>
                </a:lnTo>
                <a:lnTo>
                  <a:pt x="64" y="119"/>
                </a:lnTo>
                <a:lnTo>
                  <a:pt x="64" y="111"/>
                </a:lnTo>
                <a:lnTo>
                  <a:pt x="56" y="127"/>
                </a:lnTo>
                <a:lnTo>
                  <a:pt x="56" y="127"/>
                </a:lnTo>
                <a:lnTo>
                  <a:pt x="32" y="103"/>
                </a:lnTo>
                <a:lnTo>
                  <a:pt x="32" y="103"/>
                </a:lnTo>
                <a:lnTo>
                  <a:pt x="24" y="103"/>
                </a:lnTo>
                <a:lnTo>
                  <a:pt x="16" y="79"/>
                </a:lnTo>
                <a:lnTo>
                  <a:pt x="16" y="79"/>
                </a:lnTo>
                <a:lnTo>
                  <a:pt x="16" y="71"/>
                </a:lnTo>
                <a:lnTo>
                  <a:pt x="0" y="0"/>
                </a:lnTo>
                <a:lnTo>
                  <a:pt x="16"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41028" name="Freeform 68"/>
          <p:cNvSpPr>
            <a:spLocks/>
          </p:cNvSpPr>
          <p:nvPr/>
        </p:nvSpPr>
        <p:spPr bwMode="auto">
          <a:xfrm>
            <a:off x="4786313" y="5637213"/>
            <a:ext cx="101600" cy="63500"/>
          </a:xfrm>
          <a:custGeom>
            <a:avLst/>
            <a:gdLst/>
            <a:ahLst/>
            <a:cxnLst>
              <a:cxn ang="0">
                <a:pos x="8" y="0"/>
              </a:cxn>
              <a:cxn ang="0">
                <a:pos x="64" y="24"/>
              </a:cxn>
              <a:cxn ang="0">
                <a:pos x="64" y="32"/>
              </a:cxn>
              <a:cxn ang="0">
                <a:pos x="48" y="32"/>
              </a:cxn>
              <a:cxn ang="0">
                <a:pos x="56" y="40"/>
              </a:cxn>
              <a:cxn ang="0">
                <a:pos x="0" y="16"/>
              </a:cxn>
              <a:cxn ang="0">
                <a:pos x="8" y="0"/>
              </a:cxn>
            </a:cxnLst>
            <a:rect l="0" t="0" r="r" b="b"/>
            <a:pathLst>
              <a:path w="64" h="40">
                <a:moveTo>
                  <a:pt x="8" y="0"/>
                </a:moveTo>
                <a:lnTo>
                  <a:pt x="64" y="24"/>
                </a:lnTo>
                <a:lnTo>
                  <a:pt x="64" y="32"/>
                </a:lnTo>
                <a:lnTo>
                  <a:pt x="48" y="32"/>
                </a:lnTo>
                <a:lnTo>
                  <a:pt x="56" y="40"/>
                </a:lnTo>
                <a:lnTo>
                  <a:pt x="0" y="16"/>
                </a:lnTo>
                <a:lnTo>
                  <a:pt x="8"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41029" name="Rectangle 69"/>
          <p:cNvSpPr>
            <a:spLocks noChangeArrowheads="1"/>
          </p:cNvSpPr>
          <p:nvPr/>
        </p:nvSpPr>
        <p:spPr bwMode="auto">
          <a:xfrm>
            <a:off x="4887913"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30" name="Freeform 70"/>
          <p:cNvSpPr>
            <a:spLocks/>
          </p:cNvSpPr>
          <p:nvPr/>
        </p:nvSpPr>
        <p:spPr bwMode="auto">
          <a:xfrm>
            <a:off x="4862513" y="5688013"/>
            <a:ext cx="50800" cy="152400"/>
          </a:xfrm>
          <a:custGeom>
            <a:avLst/>
            <a:gdLst/>
            <a:ahLst/>
            <a:cxnLst>
              <a:cxn ang="0">
                <a:pos x="16" y="0"/>
              </a:cxn>
              <a:cxn ang="0">
                <a:pos x="0" y="0"/>
              </a:cxn>
              <a:cxn ang="0">
                <a:pos x="16" y="96"/>
              </a:cxn>
              <a:cxn ang="0">
                <a:pos x="32" y="96"/>
              </a:cxn>
              <a:cxn ang="0">
                <a:pos x="16" y="0"/>
              </a:cxn>
            </a:cxnLst>
            <a:rect l="0" t="0" r="r" b="b"/>
            <a:pathLst>
              <a:path w="32" h="96">
                <a:moveTo>
                  <a:pt x="16" y="0"/>
                </a:moveTo>
                <a:lnTo>
                  <a:pt x="0" y="0"/>
                </a:lnTo>
                <a:lnTo>
                  <a:pt x="16" y="96"/>
                </a:lnTo>
                <a:lnTo>
                  <a:pt x="32" y="96"/>
                </a:lnTo>
                <a:lnTo>
                  <a:pt x="16"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41031" name="Rectangle 71"/>
          <p:cNvSpPr>
            <a:spLocks noChangeArrowheads="1"/>
          </p:cNvSpPr>
          <p:nvPr/>
        </p:nvSpPr>
        <p:spPr bwMode="auto">
          <a:xfrm>
            <a:off x="5688013" y="5448300"/>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32" name="Freeform 72"/>
          <p:cNvSpPr>
            <a:spLocks/>
          </p:cNvSpPr>
          <p:nvPr/>
        </p:nvSpPr>
        <p:spPr bwMode="auto">
          <a:xfrm>
            <a:off x="5688013" y="5461000"/>
            <a:ext cx="101600" cy="201613"/>
          </a:xfrm>
          <a:custGeom>
            <a:avLst/>
            <a:gdLst/>
            <a:ahLst/>
            <a:cxnLst>
              <a:cxn ang="0">
                <a:pos x="16" y="0"/>
              </a:cxn>
              <a:cxn ang="0">
                <a:pos x="24" y="71"/>
              </a:cxn>
              <a:cxn ang="0">
                <a:pos x="24" y="71"/>
              </a:cxn>
              <a:cxn ang="0">
                <a:pos x="24" y="71"/>
              </a:cxn>
              <a:cxn ang="0">
                <a:pos x="40" y="95"/>
              </a:cxn>
              <a:cxn ang="0">
                <a:pos x="40" y="95"/>
              </a:cxn>
              <a:cxn ang="0">
                <a:pos x="40" y="95"/>
              </a:cxn>
              <a:cxn ang="0">
                <a:pos x="64" y="119"/>
              </a:cxn>
              <a:cxn ang="0">
                <a:pos x="64" y="111"/>
              </a:cxn>
              <a:cxn ang="0">
                <a:pos x="56" y="127"/>
              </a:cxn>
              <a:cxn ang="0">
                <a:pos x="56" y="127"/>
              </a:cxn>
              <a:cxn ang="0">
                <a:pos x="32" y="103"/>
              </a:cxn>
              <a:cxn ang="0">
                <a:pos x="32" y="103"/>
              </a:cxn>
              <a:cxn ang="0">
                <a:pos x="24" y="103"/>
              </a:cxn>
              <a:cxn ang="0">
                <a:pos x="8" y="79"/>
              </a:cxn>
              <a:cxn ang="0">
                <a:pos x="8" y="79"/>
              </a:cxn>
              <a:cxn ang="0">
                <a:pos x="8" y="71"/>
              </a:cxn>
              <a:cxn ang="0">
                <a:pos x="0" y="0"/>
              </a:cxn>
              <a:cxn ang="0">
                <a:pos x="16" y="0"/>
              </a:cxn>
            </a:cxnLst>
            <a:rect l="0" t="0" r="r" b="b"/>
            <a:pathLst>
              <a:path w="64" h="127">
                <a:moveTo>
                  <a:pt x="16" y="0"/>
                </a:moveTo>
                <a:lnTo>
                  <a:pt x="24" y="71"/>
                </a:lnTo>
                <a:lnTo>
                  <a:pt x="24" y="71"/>
                </a:lnTo>
                <a:lnTo>
                  <a:pt x="24" y="71"/>
                </a:lnTo>
                <a:lnTo>
                  <a:pt x="40" y="95"/>
                </a:lnTo>
                <a:lnTo>
                  <a:pt x="40" y="95"/>
                </a:lnTo>
                <a:lnTo>
                  <a:pt x="40" y="95"/>
                </a:lnTo>
                <a:lnTo>
                  <a:pt x="64" y="119"/>
                </a:lnTo>
                <a:lnTo>
                  <a:pt x="64" y="111"/>
                </a:lnTo>
                <a:lnTo>
                  <a:pt x="56" y="127"/>
                </a:lnTo>
                <a:lnTo>
                  <a:pt x="56" y="127"/>
                </a:lnTo>
                <a:lnTo>
                  <a:pt x="32" y="103"/>
                </a:lnTo>
                <a:lnTo>
                  <a:pt x="32" y="103"/>
                </a:lnTo>
                <a:lnTo>
                  <a:pt x="24" y="103"/>
                </a:lnTo>
                <a:lnTo>
                  <a:pt x="8" y="79"/>
                </a:lnTo>
                <a:lnTo>
                  <a:pt x="8" y="79"/>
                </a:lnTo>
                <a:lnTo>
                  <a:pt x="8" y="71"/>
                </a:lnTo>
                <a:lnTo>
                  <a:pt x="0" y="0"/>
                </a:lnTo>
                <a:lnTo>
                  <a:pt x="16"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41033" name="Freeform 73"/>
          <p:cNvSpPr>
            <a:spLocks/>
          </p:cNvSpPr>
          <p:nvPr/>
        </p:nvSpPr>
        <p:spPr bwMode="auto">
          <a:xfrm>
            <a:off x="5776913" y="5637213"/>
            <a:ext cx="101600" cy="63500"/>
          </a:xfrm>
          <a:custGeom>
            <a:avLst/>
            <a:gdLst/>
            <a:ahLst/>
            <a:cxnLst>
              <a:cxn ang="0">
                <a:pos x="8" y="0"/>
              </a:cxn>
              <a:cxn ang="0">
                <a:pos x="64" y="24"/>
              </a:cxn>
              <a:cxn ang="0">
                <a:pos x="64" y="32"/>
              </a:cxn>
              <a:cxn ang="0">
                <a:pos x="48" y="32"/>
              </a:cxn>
              <a:cxn ang="0">
                <a:pos x="56" y="40"/>
              </a:cxn>
              <a:cxn ang="0">
                <a:pos x="0" y="16"/>
              </a:cxn>
              <a:cxn ang="0">
                <a:pos x="8" y="0"/>
              </a:cxn>
            </a:cxnLst>
            <a:rect l="0" t="0" r="r" b="b"/>
            <a:pathLst>
              <a:path w="64" h="40">
                <a:moveTo>
                  <a:pt x="8" y="0"/>
                </a:moveTo>
                <a:lnTo>
                  <a:pt x="64" y="24"/>
                </a:lnTo>
                <a:lnTo>
                  <a:pt x="64" y="32"/>
                </a:lnTo>
                <a:lnTo>
                  <a:pt x="48" y="32"/>
                </a:lnTo>
                <a:lnTo>
                  <a:pt x="56" y="40"/>
                </a:lnTo>
                <a:lnTo>
                  <a:pt x="0" y="16"/>
                </a:lnTo>
                <a:lnTo>
                  <a:pt x="8"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41034" name="Rectangle 74"/>
          <p:cNvSpPr>
            <a:spLocks noChangeArrowheads="1"/>
          </p:cNvSpPr>
          <p:nvPr/>
        </p:nvSpPr>
        <p:spPr bwMode="auto">
          <a:xfrm>
            <a:off x="5878513" y="5840413"/>
            <a:ext cx="25400" cy="12700"/>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41035" name="Freeform 75"/>
          <p:cNvSpPr>
            <a:spLocks/>
          </p:cNvSpPr>
          <p:nvPr/>
        </p:nvSpPr>
        <p:spPr bwMode="auto">
          <a:xfrm>
            <a:off x="5853113" y="5688013"/>
            <a:ext cx="50800" cy="152400"/>
          </a:xfrm>
          <a:custGeom>
            <a:avLst/>
            <a:gdLst/>
            <a:ahLst/>
            <a:cxnLst>
              <a:cxn ang="0">
                <a:pos x="16" y="0"/>
              </a:cxn>
              <a:cxn ang="0">
                <a:pos x="0" y="0"/>
              </a:cxn>
              <a:cxn ang="0">
                <a:pos x="16" y="96"/>
              </a:cxn>
              <a:cxn ang="0">
                <a:pos x="32" y="96"/>
              </a:cxn>
              <a:cxn ang="0">
                <a:pos x="16" y="0"/>
              </a:cxn>
            </a:cxnLst>
            <a:rect l="0" t="0" r="r" b="b"/>
            <a:pathLst>
              <a:path w="32" h="96">
                <a:moveTo>
                  <a:pt x="16" y="0"/>
                </a:moveTo>
                <a:lnTo>
                  <a:pt x="0" y="0"/>
                </a:lnTo>
                <a:lnTo>
                  <a:pt x="16" y="96"/>
                </a:lnTo>
                <a:lnTo>
                  <a:pt x="32" y="96"/>
                </a:lnTo>
                <a:lnTo>
                  <a:pt x="16"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41036" name="Rectangle 76"/>
          <p:cNvSpPr>
            <a:spLocks noChangeArrowheads="1"/>
          </p:cNvSpPr>
          <p:nvPr/>
        </p:nvSpPr>
        <p:spPr bwMode="auto">
          <a:xfrm>
            <a:off x="5141913" y="5334000"/>
            <a:ext cx="304800" cy="365125"/>
          </a:xfrm>
          <a:prstGeom prst="rect">
            <a:avLst/>
          </a:prstGeom>
          <a:noFill/>
          <a:ln w="9525">
            <a:noFill/>
            <a:miter lim="800000"/>
            <a:headEnd/>
            <a:tailEnd/>
          </a:ln>
        </p:spPr>
        <p:txBody>
          <a:bodyPr wrap="none" lIns="0" tIns="0" rIns="0" bIns="0">
            <a:prstTxWarp prst="textNoShape">
              <a:avLst/>
            </a:prstTxWarp>
            <a:spAutoFit/>
          </a:bodyPr>
          <a:lstStyle/>
          <a:p>
            <a:r>
              <a:rPr lang="en-US" b="1">
                <a:latin typeface="Times New Roman" charset="0"/>
              </a:rPr>
              <a:t>…</a:t>
            </a:r>
          </a:p>
        </p:txBody>
      </p:sp>
      <p:sp>
        <p:nvSpPr>
          <p:cNvPr id="41038" name="Text Box 78"/>
          <p:cNvSpPr txBox="1">
            <a:spLocks noChangeArrowheads="1"/>
          </p:cNvSpPr>
          <p:nvPr/>
        </p:nvSpPr>
        <p:spPr bwMode="auto">
          <a:xfrm>
            <a:off x="4343400" y="1676400"/>
            <a:ext cx="4419600" cy="2585323"/>
          </a:xfrm>
          <a:prstGeom prst="rect">
            <a:avLst/>
          </a:prstGeom>
          <a:noFill/>
          <a:ln w="9525">
            <a:solidFill>
              <a:schemeClr val="accent2"/>
            </a:solidFill>
            <a:miter lim="800000"/>
            <a:headEnd/>
            <a:tailEnd/>
          </a:ln>
          <a:effectLst/>
        </p:spPr>
        <p:txBody>
          <a:bodyPr>
            <a:prstTxWarp prst="textNoShape">
              <a:avLst/>
            </a:prstTxWarp>
            <a:spAutoFit/>
          </a:bodyPr>
          <a:lstStyle/>
          <a:p>
            <a:pPr defTabSz="228600"/>
            <a:r>
              <a:rPr lang="en-US" b="1" dirty="0">
                <a:solidFill>
                  <a:srgbClr val="000000"/>
                </a:solidFill>
                <a:latin typeface="Times New Roman" charset="0"/>
              </a:rPr>
              <a:t>Algorithm</a:t>
            </a:r>
            <a:r>
              <a:rPr lang="en-US" dirty="0">
                <a:latin typeface="Times New Roman" charset="0"/>
              </a:rPr>
              <a:t> </a:t>
            </a:r>
            <a:r>
              <a:rPr lang="en-US" b="1" i="1" dirty="0">
                <a:solidFill>
                  <a:schemeClr val="tx2"/>
                </a:solidFill>
                <a:latin typeface="Times New Roman" charset="0"/>
              </a:rPr>
              <a:t>size</a:t>
            </a:r>
            <a:r>
              <a:rPr lang="en-US" dirty="0">
                <a:solidFill>
                  <a:schemeClr val="tx2"/>
                </a:solidFill>
                <a:latin typeface="Times New Roman" charset="0"/>
              </a:rPr>
              <a:t>()</a:t>
            </a:r>
          </a:p>
          <a:p>
            <a:pPr defTabSz="228600"/>
            <a:r>
              <a:rPr lang="en-US" dirty="0">
                <a:solidFill>
                  <a:schemeClr val="accent2"/>
                </a:solidFill>
                <a:latin typeface="Times New Roman" charset="0"/>
              </a:rPr>
              <a:t>	</a:t>
            </a:r>
            <a:r>
              <a:rPr lang="en-US" b="1" dirty="0">
                <a:solidFill>
                  <a:srgbClr val="000000"/>
                </a:solidFill>
                <a:latin typeface="Times New Roman" charset="0"/>
                <a:sym typeface="Symbol" charset="2"/>
              </a:rPr>
              <a:t>return</a:t>
            </a:r>
            <a:r>
              <a:rPr lang="en-US" dirty="0">
                <a:latin typeface="Times New Roman" charset="0"/>
                <a:sym typeface="Symbol" charset="2"/>
              </a:rPr>
              <a:t> </a:t>
            </a:r>
            <a:r>
              <a:rPr lang="en-US" b="1" i="1" dirty="0" err="1">
                <a:solidFill>
                  <a:schemeClr val="accent2"/>
                </a:solidFill>
                <a:latin typeface="Times New Roman" charset="0"/>
                <a:sym typeface="Symbol" charset="2"/>
              </a:rPr>
              <a:t>t</a:t>
            </a:r>
            <a:r>
              <a:rPr lang="en-US" dirty="0">
                <a:solidFill>
                  <a:schemeClr val="accent2"/>
                </a:solidFill>
                <a:latin typeface="Times New Roman" charset="0"/>
                <a:sym typeface="Symbol" charset="2"/>
              </a:rPr>
              <a:t> +</a:t>
            </a:r>
            <a:r>
              <a:rPr lang="en-US" dirty="0">
                <a:solidFill>
                  <a:schemeClr val="tx2"/>
                </a:solidFill>
                <a:latin typeface="Times New Roman" charset="0"/>
                <a:sym typeface="Symbol" charset="2"/>
              </a:rPr>
              <a:t> </a:t>
            </a:r>
            <a:r>
              <a:rPr lang="en-US" dirty="0">
                <a:solidFill>
                  <a:schemeClr val="accent2"/>
                </a:solidFill>
                <a:latin typeface="Times New Roman" charset="0"/>
                <a:sym typeface="Symbol" charset="2"/>
              </a:rPr>
              <a:t>1</a:t>
            </a:r>
          </a:p>
          <a:p>
            <a:pPr defTabSz="228600"/>
            <a:endParaRPr lang="en-US" b="1" dirty="0">
              <a:solidFill>
                <a:schemeClr val="tx2"/>
              </a:solidFill>
              <a:latin typeface="Times New Roman" charset="0"/>
            </a:endParaRPr>
          </a:p>
          <a:p>
            <a:pPr defTabSz="228600"/>
            <a:r>
              <a:rPr lang="en-US" b="1" dirty="0">
                <a:solidFill>
                  <a:srgbClr val="000000"/>
                </a:solidFill>
                <a:latin typeface="Times New Roman" charset="0"/>
              </a:rPr>
              <a:t>Algorithm</a:t>
            </a:r>
            <a:r>
              <a:rPr lang="en-US" dirty="0">
                <a:latin typeface="Times New Roman" charset="0"/>
              </a:rPr>
              <a:t> </a:t>
            </a:r>
            <a:r>
              <a:rPr lang="en-US" b="1" i="1" dirty="0">
                <a:solidFill>
                  <a:schemeClr val="tx2"/>
                </a:solidFill>
                <a:latin typeface="Times New Roman" charset="0"/>
              </a:rPr>
              <a:t>pop</a:t>
            </a:r>
            <a:r>
              <a:rPr lang="en-US" dirty="0">
                <a:solidFill>
                  <a:schemeClr val="tx2"/>
                </a:solidFill>
                <a:latin typeface="Times New Roman" charset="0"/>
              </a:rPr>
              <a:t>()</a:t>
            </a:r>
          </a:p>
          <a:p>
            <a:pPr defTabSz="228600"/>
            <a:r>
              <a:rPr lang="en-US" dirty="0">
                <a:latin typeface="Times New Roman" charset="0"/>
                <a:sym typeface="Symbol" charset="2"/>
              </a:rPr>
              <a:t>	</a:t>
            </a:r>
            <a:r>
              <a:rPr lang="en-US" b="1" dirty="0">
                <a:solidFill>
                  <a:srgbClr val="000000"/>
                </a:solidFill>
                <a:latin typeface="Times New Roman" charset="0"/>
                <a:sym typeface="Symbol" charset="2"/>
              </a:rPr>
              <a:t>if</a:t>
            </a:r>
            <a:r>
              <a:rPr lang="en-US" dirty="0">
                <a:latin typeface="Times New Roman" charset="0"/>
                <a:sym typeface="Symbol" charset="2"/>
              </a:rPr>
              <a:t> </a:t>
            </a:r>
            <a:r>
              <a:rPr lang="en-US" b="1" i="1" dirty="0" err="1">
                <a:solidFill>
                  <a:schemeClr val="accent2"/>
                </a:solidFill>
                <a:latin typeface="Times New Roman" charset="0"/>
                <a:sym typeface="Symbol" charset="2"/>
              </a:rPr>
              <a:t>isEmpty</a:t>
            </a:r>
            <a:r>
              <a:rPr lang="en-US" dirty="0">
                <a:solidFill>
                  <a:schemeClr val="accent2"/>
                </a:solidFill>
                <a:latin typeface="Times New Roman" charset="0"/>
              </a:rPr>
              <a:t>()</a:t>
            </a:r>
            <a:r>
              <a:rPr lang="en-US" dirty="0">
                <a:latin typeface="Times New Roman" charset="0"/>
                <a:sym typeface="Symbol" charset="2"/>
              </a:rPr>
              <a:t> </a:t>
            </a:r>
            <a:r>
              <a:rPr lang="en-US" b="1" dirty="0">
                <a:solidFill>
                  <a:srgbClr val="000000"/>
                </a:solidFill>
                <a:latin typeface="Times New Roman" charset="0"/>
                <a:sym typeface="Symbol" charset="2"/>
              </a:rPr>
              <a:t>then</a:t>
            </a:r>
          </a:p>
          <a:p>
            <a:pPr defTabSz="228600"/>
            <a:r>
              <a:rPr lang="en-US" b="1" dirty="0">
                <a:solidFill>
                  <a:srgbClr val="000000"/>
                </a:solidFill>
                <a:latin typeface="Times New Roman" charset="0"/>
                <a:sym typeface="Symbol" charset="2"/>
              </a:rPr>
              <a:t>		throw </a:t>
            </a:r>
            <a:r>
              <a:rPr lang="en-US" b="1" i="1" dirty="0" err="1">
                <a:solidFill>
                  <a:schemeClr val="accent2"/>
                </a:solidFill>
                <a:latin typeface="Times New Roman" charset="0"/>
                <a:sym typeface="Symbol" charset="2"/>
              </a:rPr>
              <a:t>EmptyStackException</a:t>
            </a:r>
            <a:endParaRPr lang="en-US" b="1" dirty="0">
              <a:solidFill>
                <a:srgbClr val="000000"/>
              </a:solidFill>
              <a:latin typeface="Times New Roman" charset="0"/>
              <a:sym typeface="Symbol" charset="2"/>
            </a:endParaRPr>
          </a:p>
          <a:p>
            <a:pPr defTabSz="228600"/>
            <a:r>
              <a:rPr lang="en-US" dirty="0">
                <a:solidFill>
                  <a:schemeClr val="accent2"/>
                </a:solidFill>
                <a:latin typeface="Times New Roman" charset="0"/>
                <a:sym typeface="Symbol" charset="2"/>
              </a:rPr>
              <a:t>	 </a:t>
            </a:r>
            <a:r>
              <a:rPr lang="en-US" b="1" dirty="0">
                <a:solidFill>
                  <a:srgbClr val="000000"/>
                </a:solidFill>
                <a:latin typeface="Times New Roman" charset="0"/>
                <a:sym typeface="Symbol" charset="2"/>
              </a:rPr>
              <a:t>else </a:t>
            </a:r>
            <a:r>
              <a:rPr lang="en-US" dirty="0">
                <a:latin typeface="Times New Roman" charset="0"/>
                <a:sym typeface="Symbol" charset="2"/>
              </a:rPr>
              <a:t> </a:t>
            </a:r>
            <a:endParaRPr lang="en-US" dirty="0">
              <a:latin typeface="Times New Roman" charset="0"/>
            </a:endParaRPr>
          </a:p>
          <a:p>
            <a:pPr defTabSz="228600"/>
            <a:r>
              <a:rPr lang="en-US" dirty="0">
                <a:solidFill>
                  <a:schemeClr val="accent2"/>
                </a:solidFill>
                <a:latin typeface="Times New Roman" charset="0"/>
              </a:rPr>
              <a:t>		</a:t>
            </a:r>
            <a:r>
              <a:rPr lang="en-US" b="1" i="1" dirty="0" err="1">
                <a:solidFill>
                  <a:schemeClr val="accent2"/>
                </a:solidFill>
                <a:latin typeface="Times New Roman" charset="0"/>
              </a:rPr>
              <a:t>t</a:t>
            </a:r>
            <a:r>
              <a:rPr lang="en-US" dirty="0" smtClean="0">
                <a:solidFill>
                  <a:schemeClr val="tx2"/>
                </a:solidFill>
                <a:latin typeface="Times New Roman" charset="0"/>
              </a:rPr>
              <a:t> </a:t>
            </a:r>
            <a:r>
              <a:rPr lang="en-US" dirty="0" err="1" smtClean="0">
                <a:solidFill>
                  <a:schemeClr val="tx2"/>
                </a:solidFill>
                <a:latin typeface="Wingdings"/>
                <a:ea typeface="Wingdings"/>
                <a:cs typeface="Wingdings"/>
              </a:rPr>
              <a:t></a:t>
            </a:r>
            <a:r>
              <a:rPr lang="en-US" dirty="0" smtClean="0">
                <a:solidFill>
                  <a:schemeClr val="tx2"/>
                </a:solidFill>
                <a:latin typeface="Times New Roman" charset="0"/>
                <a:sym typeface="Symbol" charset="2"/>
              </a:rPr>
              <a:t> </a:t>
            </a:r>
            <a:r>
              <a:rPr lang="en-US" b="1" i="1" dirty="0" err="1">
                <a:solidFill>
                  <a:schemeClr val="accent2"/>
                </a:solidFill>
                <a:latin typeface="Times New Roman" charset="0"/>
                <a:sym typeface="Symbol" charset="2"/>
              </a:rPr>
              <a:t>t</a:t>
            </a:r>
            <a:r>
              <a:rPr lang="en-US" dirty="0" smtClean="0">
                <a:solidFill>
                  <a:schemeClr val="accent2"/>
                </a:solidFill>
                <a:latin typeface="Times New Roman" charset="0"/>
                <a:sym typeface="Symbol" charset="2"/>
              </a:rPr>
              <a:t> </a:t>
            </a:r>
            <a:r>
              <a:rPr lang="en-US" dirty="0">
                <a:solidFill>
                  <a:schemeClr val="accent2"/>
                </a:solidFill>
                <a:latin typeface="Times New Roman" charset="0"/>
                <a:sym typeface="Symbol" charset="2"/>
              </a:rPr>
              <a:t>-</a:t>
            </a:r>
            <a:r>
              <a:rPr lang="en-US" dirty="0" smtClean="0">
                <a:solidFill>
                  <a:schemeClr val="tx2"/>
                </a:solidFill>
                <a:latin typeface="Times New Roman" charset="0"/>
                <a:sym typeface="Symbol" charset="2"/>
              </a:rPr>
              <a:t> </a:t>
            </a:r>
            <a:r>
              <a:rPr lang="en-US" dirty="0">
                <a:solidFill>
                  <a:schemeClr val="accent2"/>
                </a:solidFill>
                <a:latin typeface="Times New Roman" charset="0"/>
                <a:sym typeface="Symbol" charset="2"/>
              </a:rPr>
              <a:t>1</a:t>
            </a:r>
          </a:p>
          <a:p>
            <a:pPr defTabSz="228600"/>
            <a:r>
              <a:rPr lang="en-US" b="1" dirty="0">
                <a:solidFill>
                  <a:srgbClr val="000000"/>
                </a:solidFill>
                <a:latin typeface="Times New Roman" charset="0"/>
                <a:sym typeface="Symbol" charset="2"/>
              </a:rPr>
              <a:t>		return</a:t>
            </a:r>
            <a:r>
              <a:rPr lang="en-US" dirty="0">
                <a:latin typeface="Times New Roman" charset="0"/>
                <a:sym typeface="Symbol" charset="2"/>
              </a:rPr>
              <a:t> </a:t>
            </a:r>
            <a:r>
              <a:rPr lang="en-US" b="1" i="1" dirty="0" err="1">
                <a:solidFill>
                  <a:schemeClr val="accent2"/>
                </a:solidFill>
                <a:latin typeface="Times New Roman" charset="0"/>
                <a:sym typeface="Symbol" charset="2"/>
              </a:rPr>
              <a:t>S</a:t>
            </a:r>
            <a:r>
              <a:rPr lang="en-US" dirty="0" err="1">
                <a:solidFill>
                  <a:schemeClr val="accent2"/>
                </a:solidFill>
                <a:latin typeface="Times New Roman" charset="0"/>
                <a:sym typeface="Symbol" charset="2"/>
              </a:rPr>
              <a:t>[</a:t>
            </a:r>
            <a:r>
              <a:rPr lang="en-US" b="1" i="1" dirty="0" err="1">
                <a:solidFill>
                  <a:schemeClr val="accent2"/>
                </a:solidFill>
                <a:latin typeface="Times New Roman" charset="0"/>
                <a:sym typeface="Symbol" charset="2"/>
              </a:rPr>
              <a:t>t</a:t>
            </a:r>
            <a:r>
              <a:rPr lang="en-US" b="1" i="1" dirty="0">
                <a:solidFill>
                  <a:schemeClr val="accent2"/>
                </a:solidFill>
                <a:latin typeface="Times New Roman" charset="0"/>
                <a:sym typeface="Symbol" charset="2"/>
              </a:rPr>
              <a:t> </a:t>
            </a:r>
            <a:r>
              <a:rPr lang="en-US" dirty="0">
                <a:solidFill>
                  <a:schemeClr val="accent2"/>
                </a:solidFill>
                <a:latin typeface="Times New Roman" charset="0"/>
                <a:sym typeface="Symbol" charset="2"/>
              </a:rPr>
              <a:t>+</a:t>
            </a:r>
            <a:r>
              <a:rPr lang="en-US" dirty="0">
                <a:solidFill>
                  <a:schemeClr val="tx2"/>
                </a:solidFill>
                <a:latin typeface="Times New Roman" charset="0"/>
                <a:sym typeface="Symbol" charset="2"/>
              </a:rPr>
              <a:t> </a:t>
            </a:r>
            <a:r>
              <a:rPr lang="en-US" dirty="0">
                <a:solidFill>
                  <a:schemeClr val="accent2"/>
                </a:solidFill>
                <a:latin typeface="Times New Roman" charset="0"/>
                <a:sym typeface="Symbol" charset="2"/>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Array-based Stack (cont.)</a:t>
            </a:r>
          </a:p>
        </p:txBody>
      </p:sp>
      <p:sp>
        <p:nvSpPr>
          <p:cNvPr id="56323" name="Rectangle 3" descr="Rectangle: Click to edit Master text styles&#10;Second level&#10;Third level&#10;Fourth level&#10;Fifth level"/>
          <p:cNvSpPr>
            <a:spLocks noGrp="1" noChangeArrowheads="1"/>
          </p:cNvSpPr>
          <p:nvPr>
            <p:ph type="body" idx="1"/>
          </p:nvPr>
        </p:nvSpPr>
        <p:spPr>
          <a:xfrm>
            <a:off x="762000" y="954259"/>
            <a:ext cx="8097174" cy="3429000"/>
          </a:xfrm>
        </p:spPr>
        <p:txBody>
          <a:bodyPr/>
          <a:lstStyle/>
          <a:p>
            <a:r>
              <a:rPr lang="en-US" dirty="0" smtClean="0"/>
              <a:t>If using an array of fixed size,</a:t>
            </a:r>
            <a:r>
              <a:rPr lang="en-US" sz="2400" dirty="0" smtClean="0"/>
              <a:t> </a:t>
            </a:r>
            <a:r>
              <a:rPr lang="en-US" sz="2400" dirty="0"/>
              <a:t>the stack </a:t>
            </a:r>
            <a:r>
              <a:rPr lang="en-US" sz="2400" dirty="0" smtClean="0"/>
              <a:t>may </a:t>
            </a:r>
            <a:r>
              <a:rPr lang="en-US" sz="2400" dirty="0"/>
              <a:t>become full</a:t>
            </a:r>
          </a:p>
          <a:p>
            <a:r>
              <a:rPr lang="en-US" sz="2400" dirty="0"/>
              <a:t>A push operation will then throw a </a:t>
            </a:r>
            <a:r>
              <a:rPr lang="en-US" sz="2400" dirty="0" err="1">
                <a:solidFill>
                  <a:schemeClr val="hlink"/>
                </a:solidFill>
              </a:rPr>
              <a:t>FullStackException</a:t>
            </a:r>
            <a:endParaRPr lang="en-US" sz="2400" dirty="0">
              <a:solidFill>
                <a:schemeClr val="hlink"/>
              </a:solidFill>
            </a:endParaRPr>
          </a:p>
          <a:p>
            <a:pPr lvl="1"/>
            <a:r>
              <a:rPr lang="en-US" sz="2000" dirty="0"/>
              <a:t>Limitation of the array-based  implementation</a:t>
            </a:r>
          </a:p>
          <a:p>
            <a:pPr lvl="1"/>
            <a:r>
              <a:rPr lang="en-US" sz="2000" dirty="0"/>
              <a:t>Not intrinsic to the Stack </a:t>
            </a:r>
            <a:r>
              <a:rPr lang="en-US" sz="2000" dirty="0" smtClean="0"/>
              <a:t>ADT</a:t>
            </a:r>
          </a:p>
          <a:p>
            <a:pPr lvl="1"/>
            <a:r>
              <a:rPr lang="en-US" dirty="0" smtClean="0"/>
              <a:t>For example, in </a:t>
            </a:r>
            <a:r>
              <a:rPr lang="en-US" dirty="0" err="1" smtClean="0"/>
              <a:t>java.util.Stack</a:t>
            </a:r>
            <a:r>
              <a:rPr lang="en-US" dirty="0" smtClean="0"/>
              <a:t>, the array is extendable.</a:t>
            </a:r>
            <a:endParaRPr lang="en-US" sz="2400" dirty="0"/>
          </a:p>
        </p:txBody>
      </p:sp>
      <p:sp>
        <p:nvSpPr>
          <p:cNvPr id="56324" name="Rectangle 4"/>
          <p:cNvSpPr>
            <a:spLocks noChangeArrowheads="1"/>
          </p:cNvSpPr>
          <p:nvPr/>
        </p:nvSpPr>
        <p:spPr bwMode="auto">
          <a:xfrm>
            <a:off x="609600" y="304800"/>
            <a:ext cx="7772400" cy="1143000"/>
          </a:xfrm>
          <a:prstGeom prst="rect">
            <a:avLst/>
          </a:prstGeom>
          <a:noFill/>
          <a:ln w="9525">
            <a:noFill/>
            <a:miter lim="800000"/>
            <a:headEnd/>
            <a:tailEnd/>
          </a:ln>
          <a:effectLst/>
        </p:spPr>
        <p:txBody>
          <a:bodyPr anchor="b">
            <a:prstTxWarp prst="textNoShape">
              <a:avLst/>
            </a:prstTxWarp>
          </a:bodyPr>
          <a:lstStyle/>
          <a:p>
            <a:endParaRPr lang="en-US" sz="4400">
              <a:solidFill>
                <a:schemeClr val="tx2"/>
              </a:solidFill>
            </a:endParaRPr>
          </a:p>
        </p:txBody>
      </p:sp>
      <p:sp>
        <p:nvSpPr>
          <p:cNvPr id="56325" name="Rectangle 5" descr="Rectangle: Click to edit Master text styles&#10;Second level&#10;Third level&#10;Fourth level&#10;Fifth level"/>
          <p:cNvSpPr>
            <a:spLocks noChangeArrowheads="1"/>
          </p:cNvSpPr>
          <p:nvPr/>
        </p:nvSpPr>
        <p:spPr bwMode="auto">
          <a:xfrm>
            <a:off x="685800" y="1752600"/>
            <a:ext cx="3581400" cy="33528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Clr>
                <a:schemeClr val="hlink"/>
              </a:buClr>
              <a:buSzPct val="110000"/>
              <a:buFont typeface="Wingdings" charset="2"/>
              <a:buBlip>
                <a:blip r:embed="rId2"/>
              </a:buBlip>
            </a:pPr>
            <a:endParaRPr lang="en-US"/>
          </a:p>
        </p:txBody>
      </p:sp>
      <p:grpSp>
        <p:nvGrpSpPr>
          <p:cNvPr id="2" name="Group 6"/>
          <p:cNvGrpSpPr>
            <a:grpSpLocks/>
          </p:cNvGrpSpPr>
          <p:nvPr/>
        </p:nvGrpSpPr>
        <p:grpSpPr bwMode="auto">
          <a:xfrm>
            <a:off x="1447800" y="5453063"/>
            <a:ext cx="6934200" cy="871537"/>
            <a:chOff x="912" y="3435"/>
            <a:chExt cx="4368" cy="549"/>
          </a:xfrm>
        </p:grpSpPr>
        <p:sp>
          <p:nvSpPr>
            <p:cNvPr id="56327" name="Rectangle 7"/>
            <p:cNvSpPr>
              <a:spLocks noChangeArrowheads="1"/>
            </p:cNvSpPr>
            <p:nvPr/>
          </p:nvSpPr>
          <p:spPr bwMode="auto">
            <a:xfrm>
              <a:off x="4560" y="3512"/>
              <a:ext cx="720" cy="232"/>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56328" name="Freeform 8"/>
            <p:cNvSpPr>
              <a:spLocks/>
            </p:cNvSpPr>
            <p:nvPr/>
          </p:nvSpPr>
          <p:spPr bwMode="auto">
            <a:xfrm>
              <a:off x="3600" y="3515"/>
              <a:ext cx="951" cy="239"/>
            </a:xfrm>
            <a:custGeom>
              <a:avLst/>
              <a:gdLst/>
              <a:ahLst/>
              <a:cxnLst>
                <a:cxn ang="0">
                  <a:pos x="951" y="239"/>
                </a:cxn>
                <a:cxn ang="0">
                  <a:pos x="951" y="0"/>
                </a:cxn>
                <a:cxn ang="0">
                  <a:pos x="0" y="0"/>
                </a:cxn>
                <a:cxn ang="0">
                  <a:pos x="24" y="103"/>
                </a:cxn>
                <a:cxn ang="0">
                  <a:pos x="104" y="143"/>
                </a:cxn>
                <a:cxn ang="0">
                  <a:pos x="120" y="239"/>
                </a:cxn>
                <a:cxn ang="0">
                  <a:pos x="951" y="239"/>
                </a:cxn>
              </a:cxnLst>
              <a:rect l="0" t="0" r="r" b="b"/>
              <a:pathLst>
                <a:path w="951" h="239">
                  <a:moveTo>
                    <a:pt x="951" y="239"/>
                  </a:moveTo>
                  <a:lnTo>
                    <a:pt x="951" y="0"/>
                  </a:lnTo>
                  <a:lnTo>
                    <a:pt x="0" y="0"/>
                  </a:lnTo>
                  <a:lnTo>
                    <a:pt x="24" y="103"/>
                  </a:lnTo>
                  <a:lnTo>
                    <a:pt x="104" y="143"/>
                  </a:lnTo>
                  <a:lnTo>
                    <a:pt x="120" y="239"/>
                  </a:lnTo>
                  <a:lnTo>
                    <a:pt x="951" y="239"/>
                  </a:lnTo>
                  <a:close/>
                </a:path>
              </a:pathLst>
            </a:custGeom>
            <a:solidFill>
              <a:schemeClr val="accent1"/>
            </a:solidFill>
            <a:ln w="9525">
              <a:solidFill>
                <a:schemeClr val="tx1"/>
              </a:solidFill>
              <a:round/>
              <a:headEnd/>
              <a:tailEnd/>
            </a:ln>
          </p:spPr>
          <p:txBody>
            <a:bodyPr>
              <a:prstTxWarp prst="textNoShape">
                <a:avLst/>
              </a:prstTxWarp>
            </a:bodyPr>
            <a:lstStyle/>
            <a:p>
              <a:endParaRPr lang="en-US"/>
            </a:p>
          </p:txBody>
        </p:sp>
        <p:sp>
          <p:nvSpPr>
            <p:cNvPr id="56329" name="Freeform 9"/>
            <p:cNvSpPr>
              <a:spLocks/>
            </p:cNvSpPr>
            <p:nvPr/>
          </p:nvSpPr>
          <p:spPr bwMode="auto">
            <a:xfrm>
              <a:off x="1200" y="3515"/>
              <a:ext cx="1879" cy="239"/>
            </a:xfrm>
            <a:custGeom>
              <a:avLst/>
              <a:gdLst/>
              <a:ahLst/>
              <a:cxnLst>
                <a:cxn ang="0">
                  <a:pos x="0" y="0"/>
                </a:cxn>
                <a:cxn ang="0">
                  <a:pos x="0" y="239"/>
                </a:cxn>
                <a:cxn ang="0">
                  <a:pos x="1879" y="239"/>
                </a:cxn>
                <a:cxn ang="0">
                  <a:pos x="1863" y="135"/>
                </a:cxn>
                <a:cxn ang="0">
                  <a:pos x="1783" y="79"/>
                </a:cxn>
                <a:cxn ang="0">
                  <a:pos x="1767" y="0"/>
                </a:cxn>
                <a:cxn ang="0">
                  <a:pos x="0" y="0"/>
                </a:cxn>
              </a:cxnLst>
              <a:rect l="0" t="0" r="r" b="b"/>
              <a:pathLst>
                <a:path w="1879" h="239">
                  <a:moveTo>
                    <a:pt x="0" y="0"/>
                  </a:moveTo>
                  <a:lnTo>
                    <a:pt x="0" y="239"/>
                  </a:lnTo>
                  <a:lnTo>
                    <a:pt x="1879" y="239"/>
                  </a:lnTo>
                  <a:lnTo>
                    <a:pt x="1863" y="135"/>
                  </a:lnTo>
                  <a:lnTo>
                    <a:pt x="1783" y="79"/>
                  </a:lnTo>
                  <a:lnTo>
                    <a:pt x="1767" y="0"/>
                  </a:lnTo>
                  <a:lnTo>
                    <a:pt x="0" y="0"/>
                  </a:lnTo>
                  <a:close/>
                </a:path>
              </a:pathLst>
            </a:custGeom>
            <a:solidFill>
              <a:schemeClr val="accent1"/>
            </a:solidFill>
            <a:ln w="9525">
              <a:solidFill>
                <a:schemeClr val="tx1"/>
              </a:solidFill>
              <a:round/>
              <a:headEnd/>
              <a:tailEnd/>
            </a:ln>
          </p:spPr>
          <p:txBody>
            <a:bodyPr>
              <a:prstTxWarp prst="textNoShape">
                <a:avLst/>
              </a:prstTxWarp>
            </a:bodyPr>
            <a:lstStyle/>
            <a:p>
              <a:endParaRPr lang="en-US"/>
            </a:p>
          </p:txBody>
        </p:sp>
        <p:sp>
          <p:nvSpPr>
            <p:cNvPr id="56330" name="Rectangle 10"/>
            <p:cNvSpPr>
              <a:spLocks noChangeArrowheads="1"/>
            </p:cNvSpPr>
            <p:nvPr/>
          </p:nvSpPr>
          <p:spPr bwMode="auto">
            <a:xfrm>
              <a:off x="2967" y="3507"/>
              <a:ext cx="8" cy="16"/>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31" name="Rectangle 11"/>
            <p:cNvSpPr>
              <a:spLocks noChangeArrowheads="1"/>
            </p:cNvSpPr>
            <p:nvPr/>
          </p:nvSpPr>
          <p:spPr bwMode="auto">
            <a:xfrm>
              <a:off x="1192" y="3507"/>
              <a:ext cx="1775" cy="16"/>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32" name="Rectangle 12"/>
            <p:cNvSpPr>
              <a:spLocks noChangeArrowheads="1"/>
            </p:cNvSpPr>
            <p:nvPr/>
          </p:nvSpPr>
          <p:spPr bwMode="auto">
            <a:xfrm>
              <a:off x="1192" y="3515"/>
              <a:ext cx="16" cy="247"/>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33" name="Rectangle 13"/>
            <p:cNvSpPr>
              <a:spLocks noChangeArrowheads="1"/>
            </p:cNvSpPr>
            <p:nvPr/>
          </p:nvSpPr>
          <p:spPr bwMode="auto">
            <a:xfrm>
              <a:off x="3079" y="3746"/>
              <a:ext cx="8" cy="16"/>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34" name="Rectangle 14"/>
            <p:cNvSpPr>
              <a:spLocks noChangeArrowheads="1"/>
            </p:cNvSpPr>
            <p:nvPr/>
          </p:nvSpPr>
          <p:spPr bwMode="auto">
            <a:xfrm>
              <a:off x="1200" y="3746"/>
              <a:ext cx="1879" cy="16"/>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35" name="Rectangle 15"/>
            <p:cNvSpPr>
              <a:spLocks noChangeArrowheads="1"/>
            </p:cNvSpPr>
            <p:nvPr/>
          </p:nvSpPr>
          <p:spPr bwMode="auto">
            <a:xfrm>
              <a:off x="3599" y="3507"/>
              <a:ext cx="8" cy="16"/>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36" name="Rectangle 16"/>
            <p:cNvSpPr>
              <a:spLocks noChangeArrowheads="1"/>
            </p:cNvSpPr>
            <p:nvPr/>
          </p:nvSpPr>
          <p:spPr bwMode="auto">
            <a:xfrm>
              <a:off x="3607" y="3507"/>
              <a:ext cx="1663" cy="16"/>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37" name="Rectangle 17"/>
            <p:cNvSpPr>
              <a:spLocks noChangeArrowheads="1"/>
            </p:cNvSpPr>
            <p:nvPr/>
          </p:nvSpPr>
          <p:spPr bwMode="auto">
            <a:xfrm>
              <a:off x="5254" y="3515"/>
              <a:ext cx="16" cy="247"/>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38" name="Rectangle 18"/>
            <p:cNvSpPr>
              <a:spLocks noChangeArrowheads="1"/>
            </p:cNvSpPr>
            <p:nvPr/>
          </p:nvSpPr>
          <p:spPr bwMode="auto">
            <a:xfrm>
              <a:off x="3703" y="3746"/>
              <a:ext cx="8" cy="16"/>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39" name="Rectangle 19"/>
            <p:cNvSpPr>
              <a:spLocks noChangeArrowheads="1"/>
            </p:cNvSpPr>
            <p:nvPr/>
          </p:nvSpPr>
          <p:spPr bwMode="auto">
            <a:xfrm>
              <a:off x="3711" y="3746"/>
              <a:ext cx="1551" cy="16"/>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40" name="Rectangle 20"/>
            <p:cNvSpPr>
              <a:spLocks noChangeArrowheads="1"/>
            </p:cNvSpPr>
            <p:nvPr/>
          </p:nvSpPr>
          <p:spPr bwMode="auto">
            <a:xfrm>
              <a:off x="1440"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41" name="Rectangle 21"/>
            <p:cNvSpPr>
              <a:spLocks noChangeArrowheads="1"/>
            </p:cNvSpPr>
            <p:nvPr/>
          </p:nvSpPr>
          <p:spPr bwMode="auto">
            <a:xfrm>
              <a:off x="1440"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42" name="Rectangle 22"/>
            <p:cNvSpPr>
              <a:spLocks noChangeArrowheads="1"/>
            </p:cNvSpPr>
            <p:nvPr/>
          </p:nvSpPr>
          <p:spPr bwMode="auto">
            <a:xfrm>
              <a:off x="1440"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43" name="Rectangle 23"/>
            <p:cNvSpPr>
              <a:spLocks noChangeArrowheads="1"/>
            </p:cNvSpPr>
            <p:nvPr/>
          </p:nvSpPr>
          <p:spPr bwMode="auto">
            <a:xfrm>
              <a:off x="1680"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44" name="Rectangle 24"/>
            <p:cNvSpPr>
              <a:spLocks noChangeArrowheads="1"/>
            </p:cNvSpPr>
            <p:nvPr/>
          </p:nvSpPr>
          <p:spPr bwMode="auto">
            <a:xfrm>
              <a:off x="1680"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45" name="Rectangle 25"/>
            <p:cNvSpPr>
              <a:spLocks noChangeArrowheads="1"/>
            </p:cNvSpPr>
            <p:nvPr/>
          </p:nvSpPr>
          <p:spPr bwMode="auto">
            <a:xfrm>
              <a:off x="1680"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46" name="Rectangle 26"/>
            <p:cNvSpPr>
              <a:spLocks noChangeArrowheads="1"/>
            </p:cNvSpPr>
            <p:nvPr/>
          </p:nvSpPr>
          <p:spPr bwMode="auto">
            <a:xfrm>
              <a:off x="2399"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47" name="Rectangle 27"/>
            <p:cNvSpPr>
              <a:spLocks noChangeArrowheads="1"/>
            </p:cNvSpPr>
            <p:nvPr/>
          </p:nvSpPr>
          <p:spPr bwMode="auto">
            <a:xfrm>
              <a:off x="2399"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48" name="Rectangle 28"/>
            <p:cNvSpPr>
              <a:spLocks noChangeArrowheads="1"/>
            </p:cNvSpPr>
            <p:nvPr/>
          </p:nvSpPr>
          <p:spPr bwMode="auto">
            <a:xfrm>
              <a:off x="2399"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49" name="Rectangle 29"/>
            <p:cNvSpPr>
              <a:spLocks noChangeArrowheads="1"/>
            </p:cNvSpPr>
            <p:nvPr/>
          </p:nvSpPr>
          <p:spPr bwMode="auto">
            <a:xfrm>
              <a:off x="2159"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50" name="Rectangle 30"/>
            <p:cNvSpPr>
              <a:spLocks noChangeArrowheads="1"/>
            </p:cNvSpPr>
            <p:nvPr/>
          </p:nvSpPr>
          <p:spPr bwMode="auto">
            <a:xfrm>
              <a:off x="2159"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51" name="Rectangle 31"/>
            <p:cNvSpPr>
              <a:spLocks noChangeArrowheads="1"/>
            </p:cNvSpPr>
            <p:nvPr/>
          </p:nvSpPr>
          <p:spPr bwMode="auto">
            <a:xfrm>
              <a:off x="2159"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52" name="Rectangle 32"/>
            <p:cNvSpPr>
              <a:spLocks noChangeArrowheads="1"/>
            </p:cNvSpPr>
            <p:nvPr/>
          </p:nvSpPr>
          <p:spPr bwMode="auto">
            <a:xfrm>
              <a:off x="1920"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53" name="Rectangle 33"/>
            <p:cNvSpPr>
              <a:spLocks noChangeArrowheads="1"/>
            </p:cNvSpPr>
            <p:nvPr/>
          </p:nvSpPr>
          <p:spPr bwMode="auto">
            <a:xfrm>
              <a:off x="1920"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54" name="Rectangle 34"/>
            <p:cNvSpPr>
              <a:spLocks noChangeArrowheads="1"/>
            </p:cNvSpPr>
            <p:nvPr/>
          </p:nvSpPr>
          <p:spPr bwMode="auto">
            <a:xfrm>
              <a:off x="1920"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55" name="Rectangle 35"/>
            <p:cNvSpPr>
              <a:spLocks noChangeArrowheads="1"/>
            </p:cNvSpPr>
            <p:nvPr/>
          </p:nvSpPr>
          <p:spPr bwMode="auto">
            <a:xfrm>
              <a:off x="2639"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56" name="Rectangle 36"/>
            <p:cNvSpPr>
              <a:spLocks noChangeArrowheads="1"/>
            </p:cNvSpPr>
            <p:nvPr/>
          </p:nvSpPr>
          <p:spPr bwMode="auto">
            <a:xfrm>
              <a:off x="2639"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57" name="Rectangle 37"/>
            <p:cNvSpPr>
              <a:spLocks noChangeArrowheads="1"/>
            </p:cNvSpPr>
            <p:nvPr/>
          </p:nvSpPr>
          <p:spPr bwMode="auto">
            <a:xfrm>
              <a:off x="2639"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58" name="Rectangle 38"/>
            <p:cNvSpPr>
              <a:spLocks noChangeArrowheads="1"/>
            </p:cNvSpPr>
            <p:nvPr/>
          </p:nvSpPr>
          <p:spPr bwMode="auto">
            <a:xfrm>
              <a:off x="4286"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59" name="Rectangle 39"/>
            <p:cNvSpPr>
              <a:spLocks noChangeArrowheads="1"/>
            </p:cNvSpPr>
            <p:nvPr/>
          </p:nvSpPr>
          <p:spPr bwMode="auto">
            <a:xfrm>
              <a:off x="5016"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60" name="Rectangle 40"/>
            <p:cNvSpPr>
              <a:spLocks noChangeArrowheads="1"/>
            </p:cNvSpPr>
            <p:nvPr/>
          </p:nvSpPr>
          <p:spPr bwMode="auto">
            <a:xfrm>
              <a:off x="4286"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61" name="Rectangle 41"/>
            <p:cNvSpPr>
              <a:spLocks noChangeArrowheads="1"/>
            </p:cNvSpPr>
            <p:nvPr/>
          </p:nvSpPr>
          <p:spPr bwMode="auto">
            <a:xfrm>
              <a:off x="2879"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62" name="Rectangle 42"/>
            <p:cNvSpPr>
              <a:spLocks noChangeArrowheads="1"/>
            </p:cNvSpPr>
            <p:nvPr/>
          </p:nvSpPr>
          <p:spPr bwMode="auto">
            <a:xfrm>
              <a:off x="2879"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63" name="Rectangle 43"/>
            <p:cNvSpPr>
              <a:spLocks noChangeArrowheads="1"/>
            </p:cNvSpPr>
            <p:nvPr/>
          </p:nvSpPr>
          <p:spPr bwMode="auto">
            <a:xfrm>
              <a:off x="2879"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64" name="Rectangle 44"/>
            <p:cNvSpPr>
              <a:spLocks noChangeArrowheads="1"/>
            </p:cNvSpPr>
            <p:nvPr/>
          </p:nvSpPr>
          <p:spPr bwMode="auto">
            <a:xfrm>
              <a:off x="4047"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65" name="Rectangle 45"/>
            <p:cNvSpPr>
              <a:spLocks noChangeArrowheads="1"/>
            </p:cNvSpPr>
            <p:nvPr/>
          </p:nvSpPr>
          <p:spPr bwMode="auto">
            <a:xfrm>
              <a:off x="4047"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66" name="Rectangle 46"/>
            <p:cNvSpPr>
              <a:spLocks noChangeArrowheads="1"/>
            </p:cNvSpPr>
            <p:nvPr/>
          </p:nvSpPr>
          <p:spPr bwMode="auto">
            <a:xfrm>
              <a:off x="4047"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67" name="Rectangle 47"/>
            <p:cNvSpPr>
              <a:spLocks noChangeArrowheads="1"/>
            </p:cNvSpPr>
            <p:nvPr/>
          </p:nvSpPr>
          <p:spPr bwMode="auto">
            <a:xfrm>
              <a:off x="3807"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68" name="Rectangle 48"/>
            <p:cNvSpPr>
              <a:spLocks noChangeArrowheads="1"/>
            </p:cNvSpPr>
            <p:nvPr/>
          </p:nvSpPr>
          <p:spPr bwMode="auto">
            <a:xfrm>
              <a:off x="3807"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69" name="Rectangle 49"/>
            <p:cNvSpPr>
              <a:spLocks noChangeArrowheads="1"/>
            </p:cNvSpPr>
            <p:nvPr/>
          </p:nvSpPr>
          <p:spPr bwMode="auto">
            <a:xfrm>
              <a:off x="3807"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70" name="Rectangle 50"/>
            <p:cNvSpPr>
              <a:spLocks noChangeArrowheads="1"/>
            </p:cNvSpPr>
            <p:nvPr/>
          </p:nvSpPr>
          <p:spPr bwMode="auto">
            <a:xfrm>
              <a:off x="4534"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71" name="Rectangle 51"/>
            <p:cNvSpPr>
              <a:spLocks noChangeArrowheads="1"/>
            </p:cNvSpPr>
            <p:nvPr/>
          </p:nvSpPr>
          <p:spPr bwMode="auto">
            <a:xfrm>
              <a:off x="5264"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72" name="Rectangle 52"/>
            <p:cNvSpPr>
              <a:spLocks noChangeArrowheads="1"/>
            </p:cNvSpPr>
            <p:nvPr/>
          </p:nvSpPr>
          <p:spPr bwMode="auto">
            <a:xfrm>
              <a:off x="4534"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73" name="Rectangle 53"/>
            <p:cNvSpPr>
              <a:spLocks noChangeArrowheads="1"/>
            </p:cNvSpPr>
            <p:nvPr/>
          </p:nvSpPr>
          <p:spPr bwMode="auto">
            <a:xfrm>
              <a:off x="4774"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74" name="Rectangle 54"/>
            <p:cNvSpPr>
              <a:spLocks noChangeArrowheads="1"/>
            </p:cNvSpPr>
            <p:nvPr/>
          </p:nvSpPr>
          <p:spPr bwMode="auto">
            <a:xfrm>
              <a:off x="4774"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75" name="Rectangle 55"/>
            <p:cNvSpPr>
              <a:spLocks noChangeArrowheads="1"/>
            </p:cNvSpPr>
            <p:nvPr/>
          </p:nvSpPr>
          <p:spPr bwMode="auto">
            <a:xfrm>
              <a:off x="4774"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76" name="Rectangle 56"/>
            <p:cNvSpPr>
              <a:spLocks noChangeArrowheads="1"/>
            </p:cNvSpPr>
            <p:nvPr/>
          </p:nvSpPr>
          <p:spPr bwMode="auto">
            <a:xfrm>
              <a:off x="5014"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77" name="Rectangle 57"/>
            <p:cNvSpPr>
              <a:spLocks noChangeArrowheads="1"/>
            </p:cNvSpPr>
            <p:nvPr/>
          </p:nvSpPr>
          <p:spPr bwMode="auto">
            <a:xfrm>
              <a:off x="5014" y="3515"/>
              <a:ext cx="16" cy="239"/>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78" name="Rectangle 58"/>
            <p:cNvSpPr>
              <a:spLocks noChangeArrowheads="1"/>
            </p:cNvSpPr>
            <p:nvPr/>
          </p:nvSpPr>
          <p:spPr bwMode="auto">
            <a:xfrm>
              <a:off x="912" y="3539"/>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S</a:t>
              </a:r>
              <a:endParaRPr lang="en-US" b="1">
                <a:solidFill>
                  <a:schemeClr val="accent2"/>
                </a:solidFill>
              </a:endParaRPr>
            </a:p>
          </p:txBody>
        </p:sp>
        <p:sp>
          <p:nvSpPr>
            <p:cNvPr id="56379" name="Rectangle 59"/>
            <p:cNvSpPr>
              <a:spLocks noChangeArrowheads="1"/>
            </p:cNvSpPr>
            <p:nvPr/>
          </p:nvSpPr>
          <p:spPr bwMode="auto">
            <a:xfrm>
              <a:off x="1272" y="3753"/>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0</a:t>
              </a:r>
              <a:endParaRPr lang="en-US">
                <a:solidFill>
                  <a:schemeClr val="accent2"/>
                </a:solidFill>
              </a:endParaRPr>
            </a:p>
          </p:txBody>
        </p:sp>
        <p:sp>
          <p:nvSpPr>
            <p:cNvPr id="56380" name="Rectangle 60"/>
            <p:cNvSpPr>
              <a:spLocks noChangeArrowheads="1"/>
            </p:cNvSpPr>
            <p:nvPr/>
          </p:nvSpPr>
          <p:spPr bwMode="auto">
            <a:xfrm>
              <a:off x="1528" y="3753"/>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1</a:t>
              </a:r>
              <a:endParaRPr lang="en-US">
                <a:solidFill>
                  <a:schemeClr val="accent2"/>
                </a:solidFill>
              </a:endParaRPr>
            </a:p>
          </p:txBody>
        </p:sp>
        <p:sp>
          <p:nvSpPr>
            <p:cNvPr id="56381" name="Rectangle 61"/>
            <p:cNvSpPr>
              <a:spLocks noChangeArrowheads="1"/>
            </p:cNvSpPr>
            <p:nvPr/>
          </p:nvSpPr>
          <p:spPr bwMode="auto">
            <a:xfrm>
              <a:off x="1768" y="3753"/>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2</a:t>
              </a:r>
              <a:endParaRPr lang="en-US">
                <a:solidFill>
                  <a:schemeClr val="accent2"/>
                </a:solidFill>
              </a:endParaRPr>
            </a:p>
          </p:txBody>
        </p:sp>
        <p:sp>
          <p:nvSpPr>
            <p:cNvPr id="56382" name="Rectangle 62"/>
            <p:cNvSpPr>
              <a:spLocks noChangeArrowheads="1"/>
            </p:cNvSpPr>
            <p:nvPr/>
          </p:nvSpPr>
          <p:spPr bwMode="auto">
            <a:xfrm>
              <a:off x="5066" y="3754"/>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t</a:t>
              </a:r>
              <a:endParaRPr lang="en-US" b="1">
                <a:solidFill>
                  <a:schemeClr val="accent2"/>
                </a:solidFill>
              </a:endParaRPr>
            </a:p>
          </p:txBody>
        </p:sp>
        <p:sp>
          <p:nvSpPr>
            <p:cNvPr id="56383" name="Rectangle 63"/>
            <p:cNvSpPr>
              <a:spLocks noChangeArrowheads="1"/>
            </p:cNvSpPr>
            <p:nvPr/>
          </p:nvSpPr>
          <p:spPr bwMode="auto">
            <a:xfrm>
              <a:off x="2959"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84" name="Freeform 64"/>
            <p:cNvSpPr>
              <a:spLocks/>
            </p:cNvSpPr>
            <p:nvPr/>
          </p:nvSpPr>
          <p:spPr bwMode="auto">
            <a:xfrm>
              <a:off x="2959" y="3515"/>
              <a:ext cx="64" cy="127"/>
            </a:xfrm>
            <a:custGeom>
              <a:avLst/>
              <a:gdLst/>
              <a:ahLst/>
              <a:cxnLst>
                <a:cxn ang="0">
                  <a:pos x="16" y="0"/>
                </a:cxn>
                <a:cxn ang="0">
                  <a:pos x="32" y="71"/>
                </a:cxn>
                <a:cxn ang="0">
                  <a:pos x="32" y="71"/>
                </a:cxn>
                <a:cxn ang="0">
                  <a:pos x="32" y="71"/>
                </a:cxn>
                <a:cxn ang="0">
                  <a:pos x="40" y="95"/>
                </a:cxn>
                <a:cxn ang="0">
                  <a:pos x="40" y="95"/>
                </a:cxn>
                <a:cxn ang="0">
                  <a:pos x="40" y="95"/>
                </a:cxn>
                <a:cxn ang="0">
                  <a:pos x="64" y="119"/>
                </a:cxn>
                <a:cxn ang="0">
                  <a:pos x="64" y="111"/>
                </a:cxn>
                <a:cxn ang="0">
                  <a:pos x="56" y="127"/>
                </a:cxn>
                <a:cxn ang="0">
                  <a:pos x="56" y="127"/>
                </a:cxn>
                <a:cxn ang="0">
                  <a:pos x="32" y="103"/>
                </a:cxn>
                <a:cxn ang="0">
                  <a:pos x="32" y="103"/>
                </a:cxn>
                <a:cxn ang="0">
                  <a:pos x="24" y="103"/>
                </a:cxn>
                <a:cxn ang="0">
                  <a:pos x="16" y="79"/>
                </a:cxn>
                <a:cxn ang="0">
                  <a:pos x="16" y="79"/>
                </a:cxn>
                <a:cxn ang="0">
                  <a:pos x="16" y="71"/>
                </a:cxn>
                <a:cxn ang="0">
                  <a:pos x="0" y="0"/>
                </a:cxn>
                <a:cxn ang="0">
                  <a:pos x="16" y="0"/>
                </a:cxn>
              </a:cxnLst>
              <a:rect l="0" t="0" r="r" b="b"/>
              <a:pathLst>
                <a:path w="64" h="127">
                  <a:moveTo>
                    <a:pt x="16" y="0"/>
                  </a:moveTo>
                  <a:lnTo>
                    <a:pt x="32" y="71"/>
                  </a:lnTo>
                  <a:lnTo>
                    <a:pt x="32" y="71"/>
                  </a:lnTo>
                  <a:lnTo>
                    <a:pt x="32" y="71"/>
                  </a:lnTo>
                  <a:lnTo>
                    <a:pt x="40" y="95"/>
                  </a:lnTo>
                  <a:lnTo>
                    <a:pt x="40" y="95"/>
                  </a:lnTo>
                  <a:lnTo>
                    <a:pt x="40" y="95"/>
                  </a:lnTo>
                  <a:lnTo>
                    <a:pt x="64" y="119"/>
                  </a:lnTo>
                  <a:lnTo>
                    <a:pt x="64" y="111"/>
                  </a:lnTo>
                  <a:lnTo>
                    <a:pt x="56" y="127"/>
                  </a:lnTo>
                  <a:lnTo>
                    <a:pt x="56" y="127"/>
                  </a:lnTo>
                  <a:lnTo>
                    <a:pt x="32" y="103"/>
                  </a:lnTo>
                  <a:lnTo>
                    <a:pt x="32" y="103"/>
                  </a:lnTo>
                  <a:lnTo>
                    <a:pt x="24" y="103"/>
                  </a:lnTo>
                  <a:lnTo>
                    <a:pt x="16" y="79"/>
                  </a:lnTo>
                  <a:lnTo>
                    <a:pt x="16" y="79"/>
                  </a:lnTo>
                  <a:lnTo>
                    <a:pt x="16" y="71"/>
                  </a:lnTo>
                  <a:lnTo>
                    <a:pt x="0" y="0"/>
                  </a:lnTo>
                  <a:lnTo>
                    <a:pt x="16"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56385" name="Freeform 65"/>
            <p:cNvSpPr>
              <a:spLocks/>
            </p:cNvSpPr>
            <p:nvPr/>
          </p:nvSpPr>
          <p:spPr bwMode="auto">
            <a:xfrm>
              <a:off x="3015" y="3626"/>
              <a:ext cx="64" cy="40"/>
            </a:xfrm>
            <a:custGeom>
              <a:avLst/>
              <a:gdLst/>
              <a:ahLst/>
              <a:cxnLst>
                <a:cxn ang="0">
                  <a:pos x="8" y="0"/>
                </a:cxn>
                <a:cxn ang="0">
                  <a:pos x="64" y="24"/>
                </a:cxn>
                <a:cxn ang="0">
                  <a:pos x="64" y="32"/>
                </a:cxn>
                <a:cxn ang="0">
                  <a:pos x="48" y="32"/>
                </a:cxn>
                <a:cxn ang="0">
                  <a:pos x="56" y="40"/>
                </a:cxn>
                <a:cxn ang="0">
                  <a:pos x="0" y="16"/>
                </a:cxn>
                <a:cxn ang="0">
                  <a:pos x="8" y="0"/>
                </a:cxn>
              </a:cxnLst>
              <a:rect l="0" t="0" r="r" b="b"/>
              <a:pathLst>
                <a:path w="64" h="40">
                  <a:moveTo>
                    <a:pt x="8" y="0"/>
                  </a:moveTo>
                  <a:lnTo>
                    <a:pt x="64" y="24"/>
                  </a:lnTo>
                  <a:lnTo>
                    <a:pt x="64" y="32"/>
                  </a:lnTo>
                  <a:lnTo>
                    <a:pt x="48" y="32"/>
                  </a:lnTo>
                  <a:lnTo>
                    <a:pt x="56" y="40"/>
                  </a:lnTo>
                  <a:lnTo>
                    <a:pt x="0" y="16"/>
                  </a:lnTo>
                  <a:lnTo>
                    <a:pt x="8"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56386" name="Rectangle 66"/>
            <p:cNvSpPr>
              <a:spLocks noChangeArrowheads="1"/>
            </p:cNvSpPr>
            <p:nvPr/>
          </p:nvSpPr>
          <p:spPr bwMode="auto">
            <a:xfrm>
              <a:off x="3079"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87" name="Freeform 67"/>
            <p:cNvSpPr>
              <a:spLocks/>
            </p:cNvSpPr>
            <p:nvPr/>
          </p:nvSpPr>
          <p:spPr bwMode="auto">
            <a:xfrm>
              <a:off x="3063" y="3658"/>
              <a:ext cx="32" cy="96"/>
            </a:xfrm>
            <a:custGeom>
              <a:avLst/>
              <a:gdLst/>
              <a:ahLst/>
              <a:cxnLst>
                <a:cxn ang="0">
                  <a:pos x="16" y="0"/>
                </a:cxn>
                <a:cxn ang="0">
                  <a:pos x="0" y="0"/>
                </a:cxn>
                <a:cxn ang="0">
                  <a:pos x="16" y="96"/>
                </a:cxn>
                <a:cxn ang="0">
                  <a:pos x="32" y="96"/>
                </a:cxn>
                <a:cxn ang="0">
                  <a:pos x="16" y="0"/>
                </a:cxn>
              </a:cxnLst>
              <a:rect l="0" t="0" r="r" b="b"/>
              <a:pathLst>
                <a:path w="32" h="96">
                  <a:moveTo>
                    <a:pt x="16" y="0"/>
                  </a:moveTo>
                  <a:lnTo>
                    <a:pt x="0" y="0"/>
                  </a:lnTo>
                  <a:lnTo>
                    <a:pt x="16" y="96"/>
                  </a:lnTo>
                  <a:lnTo>
                    <a:pt x="32" y="96"/>
                  </a:lnTo>
                  <a:lnTo>
                    <a:pt x="16"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56388" name="Rectangle 68"/>
            <p:cNvSpPr>
              <a:spLocks noChangeArrowheads="1"/>
            </p:cNvSpPr>
            <p:nvPr/>
          </p:nvSpPr>
          <p:spPr bwMode="auto">
            <a:xfrm>
              <a:off x="3583" y="3507"/>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89" name="Freeform 69"/>
            <p:cNvSpPr>
              <a:spLocks/>
            </p:cNvSpPr>
            <p:nvPr/>
          </p:nvSpPr>
          <p:spPr bwMode="auto">
            <a:xfrm>
              <a:off x="3583" y="3515"/>
              <a:ext cx="64" cy="127"/>
            </a:xfrm>
            <a:custGeom>
              <a:avLst/>
              <a:gdLst/>
              <a:ahLst/>
              <a:cxnLst>
                <a:cxn ang="0">
                  <a:pos x="16" y="0"/>
                </a:cxn>
                <a:cxn ang="0">
                  <a:pos x="24" y="71"/>
                </a:cxn>
                <a:cxn ang="0">
                  <a:pos x="24" y="71"/>
                </a:cxn>
                <a:cxn ang="0">
                  <a:pos x="24" y="71"/>
                </a:cxn>
                <a:cxn ang="0">
                  <a:pos x="40" y="95"/>
                </a:cxn>
                <a:cxn ang="0">
                  <a:pos x="40" y="95"/>
                </a:cxn>
                <a:cxn ang="0">
                  <a:pos x="40" y="95"/>
                </a:cxn>
                <a:cxn ang="0">
                  <a:pos x="64" y="119"/>
                </a:cxn>
                <a:cxn ang="0">
                  <a:pos x="64" y="111"/>
                </a:cxn>
                <a:cxn ang="0">
                  <a:pos x="56" y="127"/>
                </a:cxn>
                <a:cxn ang="0">
                  <a:pos x="56" y="127"/>
                </a:cxn>
                <a:cxn ang="0">
                  <a:pos x="32" y="103"/>
                </a:cxn>
                <a:cxn ang="0">
                  <a:pos x="32" y="103"/>
                </a:cxn>
                <a:cxn ang="0">
                  <a:pos x="24" y="103"/>
                </a:cxn>
                <a:cxn ang="0">
                  <a:pos x="8" y="79"/>
                </a:cxn>
                <a:cxn ang="0">
                  <a:pos x="8" y="79"/>
                </a:cxn>
                <a:cxn ang="0">
                  <a:pos x="8" y="71"/>
                </a:cxn>
                <a:cxn ang="0">
                  <a:pos x="0" y="0"/>
                </a:cxn>
                <a:cxn ang="0">
                  <a:pos x="16" y="0"/>
                </a:cxn>
              </a:cxnLst>
              <a:rect l="0" t="0" r="r" b="b"/>
              <a:pathLst>
                <a:path w="64" h="127">
                  <a:moveTo>
                    <a:pt x="16" y="0"/>
                  </a:moveTo>
                  <a:lnTo>
                    <a:pt x="24" y="71"/>
                  </a:lnTo>
                  <a:lnTo>
                    <a:pt x="24" y="71"/>
                  </a:lnTo>
                  <a:lnTo>
                    <a:pt x="24" y="71"/>
                  </a:lnTo>
                  <a:lnTo>
                    <a:pt x="40" y="95"/>
                  </a:lnTo>
                  <a:lnTo>
                    <a:pt x="40" y="95"/>
                  </a:lnTo>
                  <a:lnTo>
                    <a:pt x="40" y="95"/>
                  </a:lnTo>
                  <a:lnTo>
                    <a:pt x="64" y="119"/>
                  </a:lnTo>
                  <a:lnTo>
                    <a:pt x="64" y="111"/>
                  </a:lnTo>
                  <a:lnTo>
                    <a:pt x="56" y="127"/>
                  </a:lnTo>
                  <a:lnTo>
                    <a:pt x="56" y="127"/>
                  </a:lnTo>
                  <a:lnTo>
                    <a:pt x="32" y="103"/>
                  </a:lnTo>
                  <a:lnTo>
                    <a:pt x="32" y="103"/>
                  </a:lnTo>
                  <a:lnTo>
                    <a:pt x="24" y="103"/>
                  </a:lnTo>
                  <a:lnTo>
                    <a:pt x="8" y="79"/>
                  </a:lnTo>
                  <a:lnTo>
                    <a:pt x="8" y="79"/>
                  </a:lnTo>
                  <a:lnTo>
                    <a:pt x="8" y="71"/>
                  </a:lnTo>
                  <a:lnTo>
                    <a:pt x="0" y="0"/>
                  </a:lnTo>
                  <a:lnTo>
                    <a:pt x="16"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56390" name="Freeform 70"/>
            <p:cNvSpPr>
              <a:spLocks/>
            </p:cNvSpPr>
            <p:nvPr/>
          </p:nvSpPr>
          <p:spPr bwMode="auto">
            <a:xfrm>
              <a:off x="3639" y="3626"/>
              <a:ext cx="64" cy="40"/>
            </a:xfrm>
            <a:custGeom>
              <a:avLst/>
              <a:gdLst/>
              <a:ahLst/>
              <a:cxnLst>
                <a:cxn ang="0">
                  <a:pos x="8" y="0"/>
                </a:cxn>
                <a:cxn ang="0">
                  <a:pos x="64" y="24"/>
                </a:cxn>
                <a:cxn ang="0">
                  <a:pos x="64" y="32"/>
                </a:cxn>
                <a:cxn ang="0">
                  <a:pos x="48" y="32"/>
                </a:cxn>
                <a:cxn ang="0">
                  <a:pos x="56" y="40"/>
                </a:cxn>
                <a:cxn ang="0">
                  <a:pos x="0" y="16"/>
                </a:cxn>
                <a:cxn ang="0">
                  <a:pos x="8" y="0"/>
                </a:cxn>
              </a:cxnLst>
              <a:rect l="0" t="0" r="r" b="b"/>
              <a:pathLst>
                <a:path w="64" h="40">
                  <a:moveTo>
                    <a:pt x="8" y="0"/>
                  </a:moveTo>
                  <a:lnTo>
                    <a:pt x="64" y="24"/>
                  </a:lnTo>
                  <a:lnTo>
                    <a:pt x="64" y="32"/>
                  </a:lnTo>
                  <a:lnTo>
                    <a:pt x="48" y="32"/>
                  </a:lnTo>
                  <a:lnTo>
                    <a:pt x="56" y="40"/>
                  </a:lnTo>
                  <a:lnTo>
                    <a:pt x="0" y="16"/>
                  </a:lnTo>
                  <a:lnTo>
                    <a:pt x="8"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56391" name="Rectangle 71"/>
            <p:cNvSpPr>
              <a:spLocks noChangeArrowheads="1"/>
            </p:cNvSpPr>
            <p:nvPr/>
          </p:nvSpPr>
          <p:spPr bwMode="auto">
            <a:xfrm>
              <a:off x="3703" y="3754"/>
              <a:ext cx="16" cy="8"/>
            </a:xfrm>
            <a:prstGeom prst="rect">
              <a:avLst/>
            </a:prstGeom>
            <a:solidFill>
              <a:schemeClr val="tx1"/>
            </a:solidFill>
            <a:ln w="9525">
              <a:solidFill>
                <a:schemeClr val="tx1"/>
              </a:solidFill>
              <a:miter lim="800000"/>
              <a:headEnd/>
              <a:tailEnd/>
            </a:ln>
          </p:spPr>
          <p:txBody>
            <a:bodyPr>
              <a:prstTxWarp prst="textNoShape">
                <a:avLst/>
              </a:prstTxWarp>
            </a:bodyPr>
            <a:lstStyle/>
            <a:p>
              <a:endParaRPr lang="en-US"/>
            </a:p>
          </p:txBody>
        </p:sp>
        <p:sp>
          <p:nvSpPr>
            <p:cNvPr id="56392" name="Freeform 72"/>
            <p:cNvSpPr>
              <a:spLocks/>
            </p:cNvSpPr>
            <p:nvPr/>
          </p:nvSpPr>
          <p:spPr bwMode="auto">
            <a:xfrm>
              <a:off x="3687" y="3658"/>
              <a:ext cx="32" cy="96"/>
            </a:xfrm>
            <a:custGeom>
              <a:avLst/>
              <a:gdLst/>
              <a:ahLst/>
              <a:cxnLst>
                <a:cxn ang="0">
                  <a:pos x="16" y="0"/>
                </a:cxn>
                <a:cxn ang="0">
                  <a:pos x="0" y="0"/>
                </a:cxn>
                <a:cxn ang="0">
                  <a:pos x="16" y="96"/>
                </a:cxn>
                <a:cxn ang="0">
                  <a:pos x="32" y="96"/>
                </a:cxn>
                <a:cxn ang="0">
                  <a:pos x="16" y="0"/>
                </a:cxn>
              </a:cxnLst>
              <a:rect l="0" t="0" r="r" b="b"/>
              <a:pathLst>
                <a:path w="32" h="96">
                  <a:moveTo>
                    <a:pt x="16" y="0"/>
                  </a:moveTo>
                  <a:lnTo>
                    <a:pt x="0" y="0"/>
                  </a:lnTo>
                  <a:lnTo>
                    <a:pt x="16" y="96"/>
                  </a:lnTo>
                  <a:lnTo>
                    <a:pt x="32" y="96"/>
                  </a:lnTo>
                  <a:lnTo>
                    <a:pt x="16" y="0"/>
                  </a:lnTo>
                  <a:close/>
                </a:path>
              </a:pathLst>
            </a:custGeom>
            <a:solidFill>
              <a:schemeClr val="tx1"/>
            </a:solidFill>
            <a:ln w="9525">
              <a:solidFill>
                <a:schemeClr val="tx1"/>
              </a:solidFill>
              <a:round/>
              <a:headEnd/>
              <a:tailEnd/>
            </a:ln>
          </p:spPr>
          <p:txBody>
            <a:bodyPr>
              <a:prstTxWarp prst="textNoShape">
                <a:avLst/>
              </a:prstTxWarp>
            </a:bodyPr>
            <a:lstStyle/>
            <a:p>
              <a:endParaRPr lang="en-US"/>
            </a:p>
          </p:txBody>
        </p:sp>
        <p:sp>
          <p:nvSpPr>
            <p:cNvPr id="56393" name="Rectangle 73"/>
            <p:cNvSpPr>
              <a:spLocks noChangeArrowheads="1"/>
            </p:cNvSpPr>
            <p:nvPr/>
          </p:nvSpPr>
          <p:spPr bwMode="auto">
            <a:xfrm>
              <a:off x="3239" y="3435"/>
              <a:ext cx="192" cy="230"/>
            </a:xfrm>
            <a:prstGeom prst="rect">
              <a:avLst/>
            </a:prstGeom>
            <a:noFill/>
            <a:ln w="9525">
              <a:noFill/>
              <a:miter lim="800000"/>
              <a:headEnd/>
              <a:tailEnd/>
            </a:ln>
          </p:spPr>
          <p:txBody>
            <a:bodyPr wrap="none" lIns="0" tIns="0" rIns="0" bIns="0">
              <a:prstTxWarp prst="textNoShape">
                <a:avLst/>
              </a:prstTxWarp>
              <a:spAutoFit/>
            </a:bodyPr>
            <a:lstStyle/>
            <a:p>
              <a:r>
                <a:rPr lang="en-US" b="1">
                  <a:latin typeface="Times New Roman" charset="0"/>
                </a:rPr>
                <a:t>…</a:t>
              </a:r>
            </a:p>
          </p:txBody>
        </p:sp>
      </p:grpSp>
      <p:sp>
        <p:nvSpPr>
          <p:cNvPr id="56394" name="Text Box 74"/>
          <p:cNvSpPr txBox="1">
            <a:spLocks noChangeArrowheads="1"/>
          </p:cNvSpPr>
          <p:nvPr/>
        </p:nvSpPr>
        <p:spPr bwMode="auto">
          <a:xfrm>
            <a:off x="2743394" y="3512702"/>
            <a:ext cx="4419600" cy="1754327"/>
          </a:xfrm>
          <a:prstGeom prst="rect">
            <a:avLst/>
          </a:prstGeom>
          <a:noFill/>
          <a:ln w="9525">
            <a:solidFill>
              <a:schemeClr val="accent2"/>
            </a:solidFill>
            <a:miter lim="800000"/>
            <a:headEnd/>
            <a:tailEnd/>
          </a:ln>
          <a:effectLst/>
        </p:spPr>
        <p:txBody>
          <a:bodyPr>
            <a:prstTxWarp prst="textNoShape">
              <a:avLst/>
            </a:prstTxWarp>
            <a:spAutoFit/>
          </a:bodyPr>
          <a:lstStyle/>
          <a:p>
            <a:pPr defTabSz="228600"/>
            <a:r>
              <a:rPr lang="en-US" b="1" dirty="0">
                <a:solidFill>
                  <a:srgbClr val="000000"/>
                </a:solidFill>
                <a:latin typeface="Times New Roman" charset="0"/>
              </a:rPr>
              <a:t>Algorithm</a:t>
            </a:r>
            <a:r>
              <a:rPr lang="en-US" dirty="0">
                <a:latin typeface="Times New Roman" charset="0"/>
              </a:rPr>
              <a:t> </a:t>
            </a:r>
            <a:r>
              <a:rPr lang="en-US" b="1" i="1" dirty="0" err="1">
                <a:solidFill>
                  <a:schemeClr val="tx2"/>
                </a:solidFill>
                <a:latin typeface="Times New Roman" charset="0"/>
              </a:rPr>
              <a:t>push</a:t>
            </a:r>
            <a:r>
              <a:rPr lang="en-US" dirty="0" err="1">
                <a:solidFill>
                  <a:schemeClr val="tx2"/>
                </a:solidFill>
                <a:latin typeface="Times New Roman" charset="0"/>
              </a:rPr>
              <a:t>(</a:t>
            </a:r>
            <a:r>
              <a:rPr lang="en-US" b="1" i="1" dirty="0" err="1">
                <a:solidFill>
                  <a:schemeClr val="tx2"/>
                </a:solidFill>
                <a:latin typeface="Times New Roman" charset="0"/>
              </a:rPr>
              <a:t>o</a:t>
            </a:r>
            <a:r>
              <a:rPr lang="en-US" dirty="0">
                <a:solidFill>
                  <a:schemeClr val="tx2"/>
                </a:solidFill>
                <a:latin typeface="Times New Roman" charset="0"/>
              </a:rPr>
              <a:t>)</a:t>
            </a:r>
          </a:p>
          <a:p>
            <a:pPr defTabSz="228600"/>
            <a:r>
              <a:rPr lang="en-US" dirty="0">
                <a:latin typeface="Times New Roman" charset="0"/>
                <a:sym typeface="Symbol" charset="2"/>
              </a:rPr>
              <a:t>	</a:t>
            </a:r>
            <a:r>
              <a:rPr lang="en-US" b="1" dirty="0">
                <a:solidFill>
                  <a:srgbClr val="000000"/>
                </a:solidFill>
                <a:latin typeface="Times New Roman" charset="0"/>
                <a:sym typeface="Symbol" charset="2"/>
              </a:rPr>
              <a:t>if</a:t>
            </a:r>
            <a:r>
              <a:rPr lang="en-US" dirty="0">
                <a:latin typeface="Times New Roman" charset="0"/>
                <a:sym typeface="Symbol" charset="2"/>
              </a:rPr>
              <a:t> </a:t>
            </a:r>
            <a:r>
              <a:rPr lang="en-US" b="1" i="1" dirty="0" err="1">
                <a:solidFill>
                  <a:schemeClr val="accent2"/>
                </a:solidFill>
                <a:latin typeface="Times New Roman" charset="0"/>
              </a:rPr>
              <a:t>t</a:t>
            </a:r>
            <a:r>
              <a:rPr lang="en-US" dirty="0">
                <a:solidFill>
                  <a:schemeClr val="tx2"/>
                </a:solidFill>
                <a:latin typeface="Times New Roman" charset="0"/>
              </a:rPr>
              <a:t> </a:t>
            </a:r>
            <a:r>
              <a:rPr lang="en-US" dirty="0">
                <a:solidFill>
                  <a:srgbClr val="000000"/>
                </a:solidFill>
                <a:latin typeface="Times New Roman" charset="0"/>
                <a:sym typeface="Symbol" charset="2"/>
              </a:rPr>
              <a:t>=</a:t>
            </a:r>
            <a:r>
              <a:rPr lang="en-US" dirty="0">
                <a:solidFill>
                  <a:schemeClr val="tx2"/>
                </a:solidFill>
                <a:latin typeface="Times New Roman" charset="0"/>
                <a:sym typeface="Symbol" charset="2"/>
              </a:rPr>
              <a:t> </a:t>
            </a:r>
            <a:r>
              <a:rPr lang="en-US" b="1" i="1" dirty="0" err="1">
                <a:solidFill>
                  <a:schemeClr val="accent2"/>
                </a:solidFill>
                <a:latin typeface="Times New Roman" charset="0"/>
                <a:sym typeface="Symbol" charset="2"/>
              </a:rPr>
              <a:t>S.length</a:t>
            </a:r>
            <a:r>
              <a:rPr lang="en-US" dirty="0" smtClean="0">
                <a:solidFill>
                  <a:schemeClr val="accent2"/>
                </a:solidFill>
                <a:latin typeface="Times New Roman" charset="0"/>
                <a:sym typeface="Symbol" charset="2"/>
              </a:rPr>
              <a:t> </a:t>
            </a:r>
            <a:r>
              <a:rPr lang="en-US" dirty="0">
                <a:solidFill>
                  <a:schemeClr val="accent2"/>
                </a:solidFill>
                <a:latin typeface="Times New Roman" charset="0"/>
                <a:sym typeface="Symbol" charset="2"/>
              </a:rPr>
              <a:t>-</a:t>
            </a:r>
            <a:r>
              <a:rPr lang="en-US" dirty="0" smtClean="0">
                <a:solidFill>
                  <a:schemeClr val="tx2"/>
                </a:solidFill>
                <a:latin typeface="Times New Roman" charset="0"/>
                <a:sym typeface="Symbol" charset="2"/>
              </a:rPr>
              <a:t> </a:t>
            </a:r>
            <a:r>
              <a:rPr lang="en-US" dirty="0">
                <a:solidFill>
                  <a:schemeClr val="accent2"/>
                </a:solidFill>
                <a:latin typeface="Times New Roman" charset="0"/>
                <a:sym typeface="Symbol" charset="2"/>
              </a:rPr>
              <a:t>1</a:t>
            </a:r>
            <a:r>
              <a:rPr lang="en-US" dirty="0">
                <a:latin typeface="Times New Roman" charset="0"/>
                <a:sym typeface="Symbol" charset="2"/>
              </a:rPr>
              <a:t> </a:t>
            </a:r>
            <a:r>
              <a:rPr lang="en-US" b="1" dirty="0">
                <a:solidFill>
                  <a:srgbClr val="000000"/>
                </a:solidFill>
                <a:latin typeface="Times New Roman" charset="0"/>
                <a:sym typeface="Symbol" charset="2"/>
              </a:rPr>
              <a:t>then</a:t>
            </a:r>
          </a:p>
          <a:p>
            <a:pPr defTabSz="228600"/>
            <a:r>
              <a:rPr lang="en-US" b="1" dirty="0">
                <a:solidFill>
                  <a:srgbClr val="000000"/>
                </a:solidFill>
                <a:latin typeface="Times New Roman" charset="0"/>
                <a:sym typeface="Symbol" charset="2"/>
              </a:rPr>
              <a:t>		throw </a:t>
            </a:r>
            <a:r>
              <a:rPr lang="en-US" b="1" i="1" dirty="0" err="1">
                <a:solidFill>
                  <a:schemeClr val="accent2"/>
                </a:solidFill>
                <a:latin typeface="Times New Roman" charset="0"/>
                <a:sym typeface="Symbol" charset="2"/>
              </a:rPr>
              <a:t>FullStackException</a:t>
            </a:r>
            <a:endParaRPr lang="en-US" b="1" dirty="0">
              <a:solidFill>
                <a:srgbClr val="000000"/>
              </a:solidFill>
              <a:latin typeface="Times New Roman" charset="0"/>
              <a:sym typeface="Symbol" charset="2"/>
            </a:endParaRPr>
          </a:p>
          <a:p>
            <a:pPr defTabSz="228600"/>
            <a:r>
              <a:rPr lang="en-US" dirty="0">
                <a:solidFill>
                  <a:schemeClr val="accent2"/>
                </a:solidFill>
                <a:latin typeface="Times New Roman" charset="0"/>
                <a:sym typeface="Symbol" charset="2"/>
              </a:rPr>
              <a:t>	 </a:t>
            </a:r>
            <a:r>
              <a:rPr lang="en-US" b="1" dirty="0">
                <a:solidFill>
                  <a:srgbClr val="000000"/>
                </a:solidFill>
                <a:latin typeface="Times New Roman" charset="0"/>
                <a:sym typeface="Symbol" charset="2"/>
              </a:rPr>
              <a:t>else </a:t>
            </a:r>
            <a:r>
              <a:rPr lang="en-US" dirty="0">
                <a:latin typeface="Times New Roman" charset="0"/>
                <a:sym typeface="Symbol" charset="2"/>
              </a:rPr>
              <a:t> </a:t>
            </a:r>
            <a:endParaRPr lang="en-US" dirty="0">
              <a:latin typeface="Times New Roman" charset="0"/>
            </a:endParaRPr>
          </a:p>
          <a:p>
            <a:pPr defTabSz="228600"/>
            <a:r>
              <a:rPr lang="en-US" dirty="0">
                <a:solidFill>
                  <a:schemeClr val="accent2"/>
                </a:solidFill>
                <a:latin typeface="Times New Roman" charset="0"/>
              </a:rPr>
              <a:t>		</a:t>
            </a:r>
            <a:r>
              <a:rPr lang="en-US" b="1" i="1" dirty="0" err="1">
                <a:solidFill>
                  <a:schemeClr val="accent2"/>
                </a:solidFill>
                <a:latin typeface="Times New Roman" charset="0"/>
              </a:rPr>
              <a:t>t</a:t>
            </a:r>
            <a:r>
              <a:rPr lang="en-US" dirty="0" smtClean="0">
                <a:solidFill>
                  <a:schemeClr val="tx2"/>
                </a:solidFill>
                <a:latin typeface="Times New Roman" charset="0"/>
              </a:rPr>
              <a:t> </a:t>
            </a:r>
            <a:r>
              <a:rPr lang="en-US" dirty="0" err="1" smtClean="0">
                <a:ln>
                  <a:solidFill>
                    <a:schemeClr val="accent2"/>
                  </a:solidFill>
                </a:ln>
                <a:solidFill>
                  <a:schemeClr val="accent2"/>
                </a:solidFill>
                <a:latin typeface="Wingdings"/>
                <a:ea typeface="Wingdings"/>
                <a:cs typeface="Wingdings"/>
              </a:rPr>
              <a:t></a:t>
            </a:r>
            <a:r>
              <a:rPr lang="en-US" dirty="0" smtClean="0">
                <a:solidFill>
                  <a:schemeClr val="tx2"/>
                </a:solidFill>
                <a:latin typeface="Times New Roman" charset="0"/>
                <a:sym typeface="Symbol" charset="2"/>
              </a:rPr>
              <a:t> </a:t>
            </a:r>
            <a:r>
              <a:rPr lang="en-US" b="1" i="1" dirty="0" err="1">
                <a:solidFill>
                  <a:schemeClr val="accent2"/>
                </a:solidFill>
                <a:latin typeface="Times New Roman" charset="0"/>
                <a:sym typeface="Symbol" charset="2"/>
              </a:rPr>
              <a:t>t</a:t>
            </a:r>
            <a:r>
              <a:rPr lang="en-US" dirty="0">
                <a:solidFill>
                  <a:schemeClr val="accent2"/>
                </a:solidFill>
                <a:latin typeface="Times New Roman" charset="0"/>
                <a:sym typeface="Symbol" charset="2"/>
              </a:rPr>
              <a:t> +</a:t>
            </a:r>
            <a:r>
              <a:rPr lang="en-US" dirty="0">
                <a:solidFill>
                  <a:schemeClr val="tx2"/>
                </a:solidFill>
                <a:latin typeface="Times New Roman" charset="0"/>
                <a:sym typeface="Symbol" charset="2"/>
              </a:rPr>
              <a:t> </a:t>
            </a:r>
            <a:r>
              <a:rPr lang="en-US" dirty="0">
                <a:solidFill>
                  <a:schemeClr val="accent2"/>
                </a:solidFill>
                <a:latin typeface="Times New Roman" charset="0"/>
                <a:sym typeface="Symbol" charset="2"/>
              </a:rPr>
              <a:t>1</a:t>
            </a:r>
          </a:p>
          <a:p>
            <a:pPr defTabSz="228600"/>
            <a:r>
              <a:rPr lang="en-US" dirty="0">
                <a:solidFill>
                  <a:schemeClr val="accent2"/>
                </a:solidFill>
                <a:latin typeface="Times New Roman" charset="0"/>
                <a:sym typeface="Symbol" charset="2"/>
              </a:rPr>
              <a:t>		</a:t>
            </a:r>
            <a:r>
              <a:rPr lang="en-US" b="1" i="1" dirty="0" err="1">
                <a:solidFill>
                  <a:schemeClr val="accent2"/>
                </a:solidFill>
                <a:latin typeface="Times New Roman" charset="0"/>
                <a:sym typeface="Symbol" charset="2"/>
              </a:rPr>
              <a:t>S</a:t>
            </a:r>
            <a:r>
              <a:rPr lang="en-US" dirty="0" err="1">
                <a:solidFill>
                  <a:schemeClr val="accent2"/>
                </a:solidFill>
                <a:latin typeface="Times New Roman" charset="0"/>
                <a:sym typeface="Symbol" charset="2"/>
              </a:rPr>
              <a:t>[</a:t>
            </a:r>
            <a:r>
              <a:rPr lang="en-US" b="1" i="1" dirty="0" err="1">
                <a:solidFill>
                  <a:schemeClr val="accent2"/>
                </a:solidFill>
                <a:latin typeface="Times New Roman" charset="0"/>
                <a:sym typeface="Symbol" charset="2"/>
              </a:rPr>
              <a:t>t</a:t>
            </a:r>
            <a:r>
              <a:rPr lang="en-US" dirty="0">
                <a:solidFill>
                  <a:schemeClr val="accent2"/>
                </a:solidFill>
                <a:latin typeface="Times New Roman" charset="0"/>
                <a:sym typeface="Symbol" charset="2"/>
              </a:rPr>
              <a:t>]</a:t>
            </a:r>
            <a:r>
              <a:rPr lang="en-US" dirty="0" smtClean="0">
                <a:solidFill>
                  <a:schemeClr val="accent2"/>
                </a:solidFill>
                <a:latin typeface="Times New Roman" charset="0"/>
                <a:sym typeface="Symbol" charset="2"/>
              </a:rPr>
              <a:t> </a:t>
            </a:r>
            <a:r>
              <a:rPr lang="en-US" dirty="0" err="1" smtClean="0">
                <a:solidFill>
                  <a:schemeClr val="accent2"/>
                </a:solidFill>
                <a:latin typeface="Wingdings"/>
                <a:ea typeface="Wingdings"/>
                <a:cs typeface="Wingdings"/>
                <a:sym typeface="Symbol" charset="2"/>
              </a:rPr>
              <a:t></a:t>
            </a:r>
            <a:r>
              <a:rPr lang="en-US" dirty="0" smtClean="0">
                <a:solidFill>
                  <a:schemeClr val="tx2"/>
                </a:solidFill>
                <a:latin typeface="Times New Roman" charset="0"/>
                <a:sym typeface="Symbol" charset="2"/>
              </a:rPr>
              <a:t> </a:t>
            </a:r>
            <a:r>
              <a:rPr lang="en-US" b="1" i="1" dirty="0" err="1">
                <a:solidFill>
                  <a:schemeClr val="accent2"/>
                </a:solidFill>
                <a:latin typeface="Times New Roman" charset="0"/>
                <a:sym typeface="Symbol" charset="2"/>
              </a:rPr>
              <a:t>o</a:t>
            </a:r>
            <a:endParaRPr lang="en-US" b="1" i="1" dirty="0">
              <a:solidFill>
                <a:schemeClr val="accent2"/>
              </a:solidFill>
              <a:latin typeface="Times New Roman" charset="0"/>
              <a:sym typeface="Symbol" charset="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304800"/>
            <a:ext cx="8077200" cy="1143000"/>
          </a:xfrm>
        </p:spPr>
        <p:txBody>
          <a:bodyPr/>
          <a:lstStyle/>
          <a:p>
            <a:r>
              <a:rPr lang="en-US"/>
              <a:t>Performance and Limitations</a:t>
            </a:r>
          </a:p>
        </p:txBody>
      </p:sp>
      <p:sp>
        <p:nvSpPr>
          <p:cNvPr id="7174" name="Rectangle 6" descr="Rectangle: Click to edit Master text styles&#10;Second level&#10;Third level&#10;Fourth level&#10;Fifth level"/>
          <p:cNvSpPr>
            <a:spLocks noGrp="1" noChangeArrowheads="1"/>
          </p:cNvSpPr>
          <p:nvPr>
            <p:ph type="body" sz="half" idx="1"/>
          </p:nvPr>
        </p:nvSpPr>
        <p:spPr>
          <a:xfrm>
            <a:off x="838200" y="1447800"/>
            <a:ext cx="7696200" cy="4267200"/>
          </a:xfrm>
          <a:noFill/>
          <a:ln/>
        </p:spPr>
        <p:txBody>
          <a:bodyPr/>
          <a:lstStyle/>
          <a:p>
            <a:r>
              <a:rPr lang="en-US" sz="2800" dirty="0"/>
              <a:t>Performance</a:t>
            </a:r>
          </a:p>
          <a:p>
            <a:pPr lvl="1"/>
            <a:r>
              <a:rPr lang="en-US" sz="2400" dirty="0"/>
              <a:t>Let </a:t>
            </a:r>
            <a:r>
              <a:rPr lang="en-US" sz="2400" b="1" i="1" dirty="0" err="1">
                <a:latin typeface="Times New Roman" charset="0"/>
                <a:sym typeface="Symbol" charset="2"/>
              </a:rPr>
              <a:t>n</a:t>
            </a:r>
            <a:r>
              <a:rPr lang="en-US" sz="2400" dirty="0"/>
              <a:t> be the number of elements in the stack</a:t>
            </a:r>
          </a:p>
          <a:p>
            <a:pPr lvl="1"/>
            <a:r>
              <a:rPr lang="en-US" sz="2400" dirty="0"/>
              <a:t>The space used is </a:t>
            </a:r>
            <a:r>
              <a:rPr lang="en-US" sz="2400" b="1" i="1" dirty="0" err="1">
                <a:latin typeface="Times New Roman" charset="0"/>
                <a:sym typeface="Symbol" charset="2"/>
              </a:rPr>
              <a:t>O</a:t>
            </a:r>
            <a:r>
              <a:rPr lang="en-US" sz="2400" dirty="0" err="1">
                <a:latin typeface="Times New Roman" charset="0"/>
                <a:sym typeface="Symbol" charset="2"/>
              </a:rPr>
              <a:t>(</a:t>
            </a:r>
            <a:r>
              <a:rPr lang="en-US" sz="2400" b="1" i="1" dirty="0" err="1">
                <a:latin typeface="Times New Roman" charset="0"/>
                <a:sym typeface="Symbol" charset="2"/>
              </a:rPr>
              <a:t>n</a:t>
            </a:r>
            <a:r>
              <a:rPr lang="en-US" sz="2400" dirty="0">
                <a:latin typeface="Times New Roman" charset="0"/>
                <a:sym typeface="Symbol" charset="2"/>
              </a:rPr>
              <a:t>)</a:t>
            </a:r>
            <a:endParaRPr lang="en-US" sz="2400" dirty="0"/>
          </a:p>
          <a:p>
            <a:pPr lvl="1"/>
            <a:r>
              <a:rPr lang="en-US" sz="2400" dirty="0"/>
              <a:t>Each operation runs in time </a:t>
            </a:r>
            <a:r>
              <a:rPr lang="en-US" sz="2400" b="1" i="1" dirty="0">
                <a:latin typeface="Times New Roman" charset="0"/>
                <a:sym typeface="Symbol" charset="2"/>
              </a:rPr>
              <a:t>O</a:t>
            </a:r>
            <a:r>
              <a:rPr lang="en-US" sz="2400" dirty="0">
                <a:latin typeface="Times New Roman" charset="0"/>
                <a:sym typeface="Symbol" charset="2"/>
              </a:rPr>
              <a:t>(1</a:t>
            </a:r>
            <a:r>
              <a:rPr lang="en-US" sz="2400" dirty="0" smtClean="0">
                <a:latin typeface="Times New Roman" charset="0"/>
                <a:sym typeface="Symbol" charset="2"/>
              </a:rPr>
              <a:t>)</a:t>
            </a:r>
            <a:endParaRPr lang="en-US" sz="2400" dirty="0">
              <a:latin typeface="Times New Roman" charset="0"/>
              <a:sym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Example array</a:t>
            </a:r>
            <a:r>
              <a:rPr lang="en-US" dirty="0"/>
              <a:t>-based</a:t>
            </a:r>
            <a:r>
              <a:rPr lang="en-US" dirty="0" smtClean="0"/>
              <a:t> stack </a:t>
            </a:r>
            <a:r>
              <a:rPr lang="en-US" dirty="0"/>
              <a:t>in Java</a:t>
            </a:r>
          </a:p>
        </p:txBody>
      </p:sp>
      <p:sp>
        <p:nvSpPr>
          <p:cNvPr id="58372" name="Text Box 4"/>
          <p:cNvSpPr txBox="1">
            <a:spLocks noChangeArrowheads="1"/>
          </p:cNvSpPr>
          <p:nvPr/>
        </p:nvSpPr>
        <p:spPr bwMode="auto">
          <a:xfrm>
            <a:off x="685800" y="1768475"/>
            <a:ext cx="3657600" cy="3956050"/>
          </a:xfrm>
          <a:prstGeom prst="rect">
            <a:avLst/>
          </a:prstGeom>
          <a:noFill/>
          <a:ln w="9525">
            <a:solidFill>
              <a:schemeClr val="tx1"/>
            </a:solidFill>
            <a:miter lim="800000"/>
            <a:headEnd/>
            <a:tailEnd/>
          </a:ln>
          <a:effectLst/>
        </p:spPr>
        <p:txBody>
          <a:bodyPr>
            <a:prstTxWarp prst="textNoShape">
              <a:avLst/>
            </a:prstTxWarp>
            <a:spAutoFit/>
          </a:bodyPr>
          <a:lstStyle/>
          <a:p>
            <a:pPr defTabSz="228600">
              <a:spcBef>
                <a:spcPct val="50000"/>
              </a:spcBef>
            </a:pPr>
            <a:r>
              <a:rPr lang="en-US" sz="2200" dirty="0">
                <a:solidFill>
                  <a:srgbClr val="000000"/>
                </a:solidFill>
                <a:latin typeface="Arial Narrow" charset="0"/>
              </a:rPr>
              <a:t>public class</a:t>
            </a:r>
            <a:r>
              <a:rPr lang="en-US" sz="2200" dirty="0">
                <a:latin typeface="Arial Narrow" charset="0"/>
              </a:rPr>
              <a:t> </a:t>
            </a:r>
            <a:r>
              <a:rPr lang="en-US" sz="2200" dirty="0" err="1">
                <a:solidFill>
                  <a:schemeClr val="tx2"/>
                </a:solidFill>
                <a:latin typeface="Arial Narrow" charset="0"/>
              </a:rPr>
              <a:t>ArrayStack</a:t>
            </a:r>
            <a:r>
              <a:rPr lang="en-US" sz="2200" dirty="0">
                <a:solidFill>
                  <a:schemeClr val="tx2"/>
                </a:solidFill>
                <a:latin typeface="Arial Narrow" charset="0"/>
              </a:rPr>
              <a:t/>
            </a:r>
            <a:br>
              <a:rPr lang="en-US" sz="2200" dirty="0">
                <a:solidFill>
                  <a:schemeClr val="tx2"/>
                </a:solidFill>
                <a:latin typeface="Arial Narrow" charset="0"/>
              </a:rPr>
            </a:br>
            <a:r>
              <a:rPr lang="en-US" sz="2200" dirty="0">
                <a:solidFill>
                  <a:schemeClr val="tx2"/>
                </a:solidFill>
                <a:latin typeface="Arial Narrow" charset="0"/>
              </a:rPr>
              <a:t>		</a:t>
            </a:r>
            <a:r>
              <a:rPr lang="en-US" sz="2200" dirty="0">
                <a:solidFill>
                  <a:srgbClr val="000000"/>
                </a:solidFill>
                <a:latin typeface="Arial Narrow" charset="0"/>
              </a:rPr>
              <a:t>implements </a:t>
            </a:r>
            <a:r>
              <a:rPr lang="en-US" sz="2200" dirty="0">
                <a:solidFill>
                  <a:schemeClr val="tx2"/>
                </a:solidFill>
                <a:latin typeface="Arial Narrow" charset="0"/>
              </a:rPr>
              <a:t>Stack</a:t>
            </a:r>
            <a:r>
              <a:rPr lang="en-US" sz="2200" dirty="0">
                <a:latin typeface="Arial Narrow" charset="0"/>
              </a:rPr>
              <a:t> </a:t>
            </a:r>
            <a:r>
              <a:rPr lang="en-US" sz="2200" dirty="0">
                <a:solidFill>
                  <a:srgbClr val="000000"/>
                </a:solidFill>
                <a:latin typeface="Arial Narrow" charset="0"/>
              </a:rPr>
              <a:t>{</a:t>
            </a:r>
          </a:p>
          <a:p>
            <a:pPr defTabSz="228600">
              <a:spcBef>
                <a:spcPct val="50000"/>
              </a:spcBef>
            </a:pPr>
            <a:r>
              <a:rPr lang="en-US" sz="2200" dirty="0">
                <a:latin typeface="Arial Narrow" charset="0"/>
              </a:rPr>
              <a:t>	</a:t>
            </a:r>
            <a:r>
              <a:rPr lang="en-US" sz="2200" dirty="0">
                <a:solidFill>
                  <a:schemeClr val="bg2">
                    <a:lumMod val="50000"/>
                  </a:schemeClr>
                </a:solidFill>
                <a:latin typeface="Arial Narrow" charset="0"/>
              </a:rPr>
              <a:t>// holds the stack elements </a:t>
            </a:r>
            <a:r>
              <a:rPr lang="en-US" sz="2200" dirty="0">
                <a:latin typeface="Arial Narrow" charset="0"/>
              </a:rPr>
              <a:t/>
            </a:r>
            <a:br>
              <a:rPr lang="en-US" sz="2200" dirty="0">
                <a:latin typeface="Arial Narrow" charset="0"/>
              </a:rPr>
            </a:br>
            <a:r>
              <a:rPr lang="en-US" sz="2200" dirty="0">
                <a:latin typeface="Arial Narrow" charset="0"/>
              </a:rPr>
              <a:t>	</a:t>
            </a:r>
            <a:r>
              <a:rPr lang="en-US" sz="2200" dirty="0">
                <a:solidFill>
                  <a:srgbClr val="000000"/>
                </a:solidFill>
                <a:latin typeface="Arial Narrow" charset="0"/>
              </a:rPr>
              <a:t>private </a:t>
            </a:r>
            <a:r>
              <a:rPr lang="en-US" sz="2200" dirty="0">
                <a:latin typeface="Arial Narrow" charset="0"/>
              </a:rPr>
              <a:t>Object S[ ];</a:t>
            </a:r>
          </a:p>
          <a:p>
            <a:pPr defTabSz="228600">
              <a:spcBef>
                <a:spcPct val="50000"/>
              </a:spcBef>
            </a:pPr>
            <a:r>
              <a:rPr lang="en-US" sz="2200" dirty="0">
                <a:latin typeface="Arial Narrow" charset="0"/>
              </a:rPr>
              <a:t>	</a:t>
            </a:r>
            <a:r>
              <a:rPr lang="en-US" sz="2200" dirty="0">
                <a:solidFill>
                  <a:srgbClr val="4B4B4B"/>
                </a:solidFill>
                <a:latin typeface="Arial Narrow" charset="0"/>
              </a:rPr>
              <a:t>// index to top element</a:t>
            </a:r>
            <a:r>
              <a:rPr lang="en-US" sz="2200" dirty="0">
                <a:solidFill>
                  <a:srgbClr val="E4BB0C"/>
                </a:solidFill>
                <a:latin typeface="Arial Narrow" charset="0"/>
              </a:rPr>
              <a:t/>
            </a:r>
            <a:br>
              <a:rPr lang="en-US" sz="2200" dirty="0">
                <a:solidFill>
                  <a:srgbClr val="E4BB0C"/>
                </a:solidFill>
                <a:latin typeface="Arial Narrow" charset="0"/>
              </a:rPr>
            </a:br>
            <a:r>
              <a:rPr lang="en-US" sz="2200" dirty="0">
                <a:solidFill>
                  <a:srgbClr val="E4BB0C"/>
                </a:solidFill>
                <a:latin typeface="Arial Narrow" charset="0"/>
              </a:rPr>
              <a:t>	</a:t>
            </a:r>
            <a:r>
              <a:rPr lang="en-US" sz="2200" dirty="0">
                <a:solidFill>
                  <a:srgbClr val="000000"/>
                </a:solidFill>
                <a:latin typeface="Arial Narrow" charset="0"/>
              </a:rPr>
              <a:t>private</a:t>
            </a:r>
            <a:r>
              <a:rPr lang="en-US" sz="2200" dirty="0">
                <a:latin typeface="Arial Narrow" charset="0"/>
              </a:rPr>
              <a:t> </a:t>
            </a:r>
            <a:r>
              <a:rPr lang="en-US" sz="2200" dirty="0" err="1">
                <a:latin typeface="Arial Narrow" charset="0"/>
              </a:rPr>
              <a:t>int</a:t>
            </a:r>
            <a:r>
              <a:rPr lang="en-US" sz="2200" dirty="0">
                <a:latin typeface="Arial Narrow" charset="0"/>
              </a:rPr>
              <a:t> top = -1;</a:t>
            </a:r>
            <a:endParaRPr lang="en-US" sz="2200" dirty="0">
              <a:solidFill>
                <a:srgbClr val="E4BB0C"/>
              </a:solidFill>
              <a:latin typeface="Arial Narrow" charset="0"/>
            </a:endParaRPr>
          </a:p>
          <a:p>
            <a:pPr defTabSz="228600">
              <a:spcBef>
                <a:spcPct val="50000"/>
              </a:spcBef>
            </a:pPr>
            <a:r>
              <a:rPr lang="en-US" sz="2200" dirty="0">
                <a:latin typeface="Arial Narrow" charset="0"/>
              </a:rPr>
              <a:t>	</a:t>
            </a:r>
            <a:r>
              <a:rPr lang="en-US" sz="2200" dirty="0">
                <a:solidFill>
                  <a:srgbClr val="4B4B4B"/>
                </a:solidFill>
                <a:latin typeface="Arial Narrow" charset="0"/>
              </a:rPr>
              <a:t>// constructor</a:t>
            </a:r>
            <a:r>
              <a:rPr lang="en-US" sz="2200" dirty="0">
                <a:solidFill>
                  <a:srgbClr val="E4BB0C"/>
                </a:solidFill>
                <a:latin typeface="Arial Narrow" charset="0"/>
              </a:rPr>
              <a:t/>
            </a:r>
            <a:br>
              <a:rPr lang="en-US" sz="2200" dirty="0">
                <a:solidFill>
                  <a:srgbClr val="E4BB0C"/>
                </a:solidFill>
                <a:latin typeface="Arial Narrow" charset="0"/>
              </a:rPr>
            </a:br>
            <a:r>
              <a:rPr lang="en-US" sz="2200" dirty="0">
                <a:latin typeface="Arial Narrow" charset="0"/>
              </a:rPr>
              <a:t>	</a:t>
            </a:r>
            <a:r>
              <a:rPr lang="en-US" sz="2200" dirty="0">
                <a:solidFill>
                  <a:srgbClr val="000000"/>
                </a:solidFill>
                <a:latin typeface="Arial Narrow" charset="0"/>
              </a:rPr>
              <a:t>public</a:t>
            </a:r>
            <a:r>
              <a:rPr lang="en-US" sz="2200" dirty="0">
                <a:latin typeface="Arial Narrow" charset="0"/>
              </a:rPr>
              <a:t> </a:t>
            </a:r>
            <a:r>
              <a:rPr lang="en-US" sz="2200" dirty="0" err="1">
                <a:solidFill>
                  <a:schemeClr val="tx2"/>
                </a:solidFill>
                <a:latin typeface="Arial Narrow" charset="0"/>
              </a:rPr>
              <a:t>ArrayStack(int</a:t>
            </a:r>
            <a:r>
              <a:rPr lang="en-US" sz="2200" dirty="0">
                <a:solidFill>
                  <a:schemeClr val="tx2"/>
                </a:solidFill>
                <a:latin typeface="Arial Narrow" charset="0"/>
              </a:rPr>
              <a:t> capacity)</a:t>
            </a:r>
            <a:r>
              <a:rPr lang="en-US" sz="2200" dirty="0">
                <a:latin typeface="Arial Narrow" charset="0"/>
              </a:rPr>
              <a:t> </a:t>
            </a:r>
            <a:r>
              <a:rPr lang="en-US" sz="2200" dirty="0">
                <a:solidFill>
                  <a:srgbClr val="000000"/>
                </a:solidFill>
                <a:latin typeface="Arial Narrow" charset="0"/>
              </a:rPr>
              <a:t>{</a:t>
            </a:r>
            <a:br>
              <a:rPr lang="en-US" sz="2200" dirty="0">
                <a:solidFill>
                  <a:srgbClr val="000000"/>
                </a:solidFill>
                <a:latin typeface="Arial Narrow" charset="0"/>
              </a:rPr>
            </a:br>
            <a:r>
              <a:rPr lang="en-US" sz="2200" dirty="0">
                <a:solidFill>
                  <a:srgbClr val="000000"/>
                </a:solidFill>
                <a:latin typeface="Arial Narrow" charset="0"/>
              </a:rPr>
              <a:t>		 </a:t>
            </a:r>
            <a:r>
              <a:rPr lang="en-US" sz="2200" dirty="0">
                <a:latin typeface="Arial Narrow" charset="0"/>
              </a:rPr>
              <a:t>S = new </a:t>
            </a:r>
            <a:r>
              <a:rPr lang="en-US" sz="2200" dirty="0" err="1">
                <a:latin typeface="Arial Narrow" charset="0"/>
              </a:rPr>
              <a:t>Object[capacity</a:t>
            </a:r>
            <a:r>
              <a:rPr lang="en-US" sz="2200" dirty="0">
                <a:latin typeface="Arial Narrow" charset="0"/>
              </a:rPr>
              <a:t>]);</a:t>
            </a:r>
            <a:br>
              <a:rPr lang="en-US" sz="2200" dirty="0">
                <a:latin typeface="Arial Narrow" charset="0"/>
              </a:rPr>
            </a:br>
            <a:r>
              <a:rPr lang="en-US" sz="2200" dirty="0">
                <a:latin typeface="Arial Narrow" charset="0"/>
              </a:rPr>
              <a:t>	 </a:t>
            </a:r>
            <a:r>
              <a:rPr lang="en-US" sz="2200" dirty="0">
                <a:solidFill>
                  <a:srgbClr val="000000"/>
                </a:solidFill>
                <a:latin typeface="Arial Narrow" charset="0"/>
              </a:rPr>
              <a:t>}</a:t>
            </a:r>
          </a:p>
        </p:txBody>
      </p:sp>
      <p:sp>
        <p:nvSpPr>
          <p:cNvPr id="58373" name="Text Box 5"/>
          <p:cNvSpPr txBox="1">
            <a:spLocks noChangeArrowheads="1"/>
          </p:cNvSpPr>
          <p:nvPr/>
        </p:nvSpPr>
        <p:spPr bwMode="auto">
          <a:xfrm>
            <a:off x="4495800" y="1854200"/>
            <a:ext cx="4267200" cy="3786188"/>
          </a:xfrm>
          <a:prstGeom prst="rect">
            <a:avLst/>
          </a:prstGeom>
          <a:noFill/>
          <a:ln w="9525">
            <a:solidFill>
              <a:schemeClr val="tx1"/>
            </a:solidFill>
            <a:miter lim="800000"/>
            <a:headEnd/>
            <a:tailEnd/>
          </a:ln>
          <a:effectLst/>
        </p:spPr>
        <p:txBody>
          <a:bodyPr>
            <a:prstTxWarp prst="textNoShape">
              <a:avLst/>
            </a:prstTxWarp>
            <a:spAutoFit/>
          </a:bodyPr>
          <a:lstStyle/>
          <a:p>
            <a:pPr defTabSz="228600">
              <a:spcBef>
                <a:spcPct val="50000"/>
              </a:spcBef>
            </a:pPr>
            <a:r>
              <a:rPr lang="en-US" sz="2200" dirty="0">
                <a:latin typeface="Arial Narrow" charset="0"/>
              </a:rPr>
              <a:t>	</a:t>
            </a:r>
            <a:r>
              <a:rPr lang="en-US" sz="2200" dirty="0">
                <a:solidFill>
                  <a:srgbClr val="000000"/>
                </a:solidFill>
                <a:latin typeface="Arial Narrow" charset="0"/>
              </a:rPr>
              <a:t>public</a:t>
            </a:r>
            <a:r>
              <a:rPr lang="en-US" sz="2200" dirty="0">
                <a:latin typeface="Arial Narrow" charset="0"/>
              </a:rPr>
              <a:t> Object </a:t>
            </a:r>
            <a:r>
              <a:rPr lang="en-US" sz="2200" dirty="0">
                <a:solidFill>
                  <a:schemeClr val="tx2"/>
                </a:solidFill>
                <a:latin typeface="Arial Narrow" charset="0"/>
              </a:rPr>
              <a:t>pop()</a:t>
            </a:r>
            <a:br>
              <a:rPr lang="en-US" sz="2200" dirty="0">
                <a:solidFill>
                  <a:schemeClr val="tx2"/>
                </a:solidFill>
                <a:latin typeface="Arial Narrow" charset="0"/>
              </a:rPr>
            </a:br>
            <a:r>
              <a:rPr lang="en-US" sz="2200" dirty="0">
                <a:solidFill>
                  <a:schemeClr val="tx2"/>
                </a:solidFill>
                <a:latin typeface="Arial Narrow" charset="0"/>
              </a:rPr>
              <a:t>			</a:t>
            </a:r>
            <a:r>
              <a:rPr lang="en-US" sz="2200" dirty="0">
                <a:solidFill>
                  <a:srgbClr val="000000"/>
                </a:solidFill>
                <a:latin typeface="Arial Narrow" charset="0"/>
              </a:rPr>
              <a:t>throws</a:t>
            </a:r>
            <a:r>
              <a:rPr lang="en-US" sz="2200" dirty="0">
                <a:latin typeface="Arial Narrow" charset="0"/>
              </a:rPr>
              <a:t> </a:t>
            </a:r>
            <a:r>
              <a:rPr lang="en-US" sz="2200" dirty="0" err="1">
                <a:solidFill>
                  <a:schemeClr val="hlink"/>
                </a:solidFill>
                <a:latin typeface="Arial Narrow" charset="0"/>
              </a:rPr>
              <a:t>EmptyStackException</a:t>
            </a:r>
            <a:r>
              <a:rPr lang="en-US" sz="2200" dirty="0">
                <a:solidFill>
                  <a:schemeClr val="tx2"/>
                </a:solidFill>
                <a:latin typeface="Arial Narrow" charset="0"/>
              </a:rPr>
              <a:t> </a:t>
            </a:r>
            <a:r>
              <a:rPr lang="en-US" sz="2200" dirty="0">
                <a:solidFill>
                  <a:srgbClr val="000000"/>
                </a:solidFill>
                <a:latin typeface="Arial Narrow" charset="0"/>
              </a:rPr>
              <a:t>{</a:t>
            </a:r>
            <a:r>
              <a:rPr lang="en-US" sz="2200" dirty="0">
                <a:latin typeface="Arial Narrow" charset="0"/>
              </a:rPr>
              <a:t/>
            </a:r>
            <a:br>
              <a:rPr lang="en-US" sz="2200" dirty="0">
                <a:latin typeface="Arial Narrow" charset="0"/>
              </a:rPr>
            </a:br>
            <a:r>
              <a:rPr lang="en-US" sz="2200" dirty="0">
                <a:latin typeface="Arial Narrow" charset="0"/>
              </a:rPr>
              <a:t>		</a:t>
            </a:r>
            <a:r>
              <a:rPr lang="en-US" sz="2200" dirty="0">
                <a:solidFill>
                  <a:srgbClr val="000000"/>
                </a:solidFill>
                <a:latin typeface="Arial Narrow" charset="0"/>
              </a:rPr>
              <a:t>if</a:t>
            </a:r>
            <a:r>
              <a:rPr lang="en-US" sz="2200" dirty="0">
                <a:latin typeface="Arial Narrow" charset="0"/>
              </a:rPr>
              <a:t> </a:t>
            </a:r>
            <a:r>
              <a:rPr lang="en-US" sz="2200" dirty="0" err="1">
                <a:latin typeface="Arial Narrow" charset="0"/>
              </a:rPr>
              <a:t>isEmpty</a:t>
            </a:r>
            <a:r>
              <a:rPr lang="en-US" sz="2200" dirty="0">
                <a:latin typeface="Arial Narrow" charset="0"/>
              </a:rPr>
              <a:t>()</a:t>
            </a:r>
            <a:br>
              <a:rPr lang="en-US" sz="2200" dirty="0">
                <a:latin typeface="Arial Narrow" charset="0"/>
              </a:rPr>
            </a:br>
            <a:r>
              <a:rPr lang="en-US" sz="2200" dirty="0">
                <a:latin typeface="Arial Narrow" charset="0"/>
              </a:rPr>
              <a:t>			</a:t>
            </a:r>
            <a:r>
              <a:rPr lang="en-US" sz="2200" dirty="0">
                <a:solidFill>
                  <a:srgbClr val="000000"/>
                </a:solidFill>
                <a:latin typeface="Arial Narrow" charset="0"/>
              </a:rPr>
              <a:t>throw new</a:t>
            </a:r>
            <a:r>
              <a:rPr lang="en-US" sz="2200" dirty="0">
                <a:latin typeface="Arial Narrow" charset="0"/>
              </a:rPr>
              <a:t> </a:t>
            </a:r>
            <a:r>
              <a:rPr lang="en-US" sz="2200" dirty="0" err="1">
                <a:solidFill>
                  <a:schemeClr val="hlink"/>
                </a:solidFill>
                <a:latin typeface="Arial Narrow" charset="0"/>
              </a:rPr>
              <a:t>EmptyStackException</a:t>
            </a:r>
            <a:r>
              <a:rPr lang="en-US" sz="2200" dirty="0">
                <a:solidFill>
                  <a:schemeClr val="hlink"/>
                </a:solidFill>
                <a:latin typeface="Arial Narrow" charset="0"/>
              </a:rPr>
              <a:t/>
            </a:r>
            <a:br>
              <a:rPr lang="en-US" sz="2200" dirty="0">
                <a:solidFill>
                  <a:schemeClr val="hlink"/>
                </a:solidFill>
                <a:latin typeface="Arial Narrow" charset="0"/>
              </a:rPr>
            </a:br>
            <a:r>
              <a:rPr lang="en-US" sz="2200" dirty="0">
                <a:solidFill>
                  <a:schemeClr val="hlink"/>
                </a:solidFill>
                <a:latin typeface="Arial Narrow" charset="0"/>
              </a:rPr>
              <a:t>				</a:t>
            </a:r>
            <a:r>
              <a:rPr lang="en-US" sz="2200" dirty="0">
                <a:latin typeface="Arial Narrow" charset="0"/>
              </a:rPr>
              <a:t>(“</a:t>
            </a:r>
            <a:r>
              <a:rPr lang="en-US" sz="2200" dirty="0">
                <a:solidFill>
                  <a:schemeClr val="accent2"/>
                </a:solidFill>
                <a:latin typeface="Arial Narrow" charset="0"/>
              </a:rPr>
              <a:t>Empty stack: cannot pop</a:t>
            </a:r>
            <a:r>
              <a:rPr lang="en-US" sz="2200" dirty="0">
                <a:latin typeface="Arial Narrow" charset="0"/>
              </a:rPr>
              <a:t>”);</a:t>
            </a:r>
            <a:r>
              <a:rPr lang="en-US" sz="2200" dirty="0">
                <a:solidFill>
                  <a:schemeClr val="tx2"/>
                </a:solidFill>
                <a:latin typeface="Arial Narrow" charset="0"/>
              </a:rPr>
              <a:t/>
            </a:r>
            <a:br>
              <a:rPr lang="en-US" sz="2200" dirty="0">
                <a:solidFill>
                  <a:schemeClr val="tx2"/>
                </a:solidFill>
                <a:latin typeface="Arial Narrow" charset="0"/>
              </a:rPr>
            </a:br>
            <a:r>
              <a:rPr lang="en-US" sz="2200" dirty="0">
                <a:solidFill>
                  <a:schemeClr val="tx2"/>
                </a:solidFill>
                <a:latin typeface="Arial Narrow" charset="0"/>
              </a:rPr>
              <a:t>		</a:t>
            </a:r>
            <a:r>
              <a:rPr lang="en-US" sz="2200" dirty="0">
                <a:latin typeface="Arial Narrow" charset="0"/>
              </a:rPr>
              <a:t>Object temp = </a:t>
            </a:r>
            <a:r>
              <a:rPr lang="en-US" sz="2200" dirty="0" err="1">
                <a:latin typeface="Arial Narrow" charset="0"/>
              </a:rPr>
              <a:t>S[top</a:t>
            </a:r>
            <a:r>
              <a:rPr lang="en-US" sz="2200" dirty="0">
                <a:latin typeface="Arial Narrow" charset="0"/>
              </a:rPr>
              <a:t>];</a:t>
            </a:r>
            <a:br>
              <a:rPr lang="en-US" sz="2200" dirty="0">
                <a:latin typeface="Arial Narrow" charset="0"/>
              </a:rPr>
            </a:br>
            <a:r>
              <a:rPr lang="en-US" sz="2200" dirty="0">
                <a:latin typeface="Arial Narrow" charset="0"/>
              </a:rPr>
              <a:t>		</a:t>
            </a:r>
            <a:r>
              <a:rPr lang="en-US" sz="2200" dirty="0">
                <a:solidFill>
                  <a:srgbClr val="4B4B4B"/>
                </a:solidFill>
                <a:latin typeface="Arial Narrow" charset="0"/>
              </a:rPr>
              <a:t>// facilitates garbage collection </a:t>
            </a:r>
            <a:br>
              <a:rPr lang="en-US" sz="2200" dirty="0">
                <a:solidFill>
                  <a:srgbClr val="4B4B4B"/>
                </a:solidFill>
                <a:latin typeface="Arial Narrow" charset="0"/>
              </a:rPr>
            </a:br>
            <a:r>
              <a:rPr lang="en-US" sz="2200" dirty="0">
                <a:solidFill>
                  <a:srgbClr val="4B4B4B"/>
                </a:solidFill>
                <a:latin typeface="Arial Narrow" charset="0"/>
              </a:rPr>
              <a:t>		</a:t>
            </a:r>
            <a:r>
              <a:rPr lang="en-US" sz="2200" dirty="0" err="1">
                <a:latin typeface="Arial Narrow" charset="0"/>
              </a:rPr>
              <a:t>S[top</a:t>
            </a:r>
            <a:r>
              <a:rPr lang="en-US" sz="2200" dirty="0">
                <a:latin typeface="Arial Narrow" charset="0"/>
              </a:rPr>
              <a:t>] = null;</a:t>
            </a:r>
            <a:br>
              <a:rPr lang="en-US" sz="2200" dirty="0">
                <a:latin typeface="Arial Narrow" charset="0"/>
              </a:rPr>
            </a:br>
            <a:r>
              <a:rPr lang="en-US" sz="2200" dirty="0">
                <a:latin typeface="Arial Narrow" charset="0"/>
              </a:rPr>
              <a:t>		top = top – 1;</a:t>
            </a:r>
            <a:r>
              <a:rPr lang="en-US" sz="2200" dirty="0">
                <a:solidFill>
                  <a:schemeClr val="tx2"/>
                </a:solidFill>
                <a:latin typeface="Arial Narrow" charset="0"/>
              </a:rPr>
              <a:t/>
            </a:r>
            <a:br>
              <a:rPr lang="en-US" sz="2200" dirty="0">
                <a:solidFill>
                  <a:schemeClr val="tx2"/>
                </a:solidFill>
                <a:latin typeface="Arial Narrow" charset="0"/>
              </a:rPr>
            </a:br>
            <a:r>
              <a:rPr lang="en-US" sz="2200" dirty="0">
                <a:solidFill>
                  <a:schemeClr val="tx2"/>
                </a:solidFill>
                <a:latin typeface="Arial Narrow" charset="0"/>
              </a:rPr>
              <a:t>		</a:t>
            </a:r>
            <a:r>
              <a:rPr lang="en-US" sz="2200" dirty="0">
                <a:solidFill>
                  <a:srgbClr val="000000"/>
                </a:solidFill>
                <a:latin typeface="Arial Narrow" charset="0"/>
              </a:rPr>
              <a:t>return</a:t>
            </a:r>
            <a:r>
              <a:rPr lang="en-US" sz="2200" dirty="0">
                <a:solidFill>
                  <a:schemeClr val="tx2"/>
                </a:solidFill>
                <a:latin typeface="Arial Narrow" charset="0"/>
              </a:rPr>
              <a:t> </a:t>
            </a:r>
            <a:r>
              <a:rPr lang="en-US" sz="2200" dirty="0">
                <a:latin typeface="Arial Narrow" charset="0"/>
              </a:rPr>
              <a:t>temp;</a:t>
            </a:r>
            <a:r>
              <a:rPr lang="en-US" sz="2200" dirty="0">
                <a:solidFill>
                  <a:schemeClr val="tx2"/>
                </a:solidFill>
                <a:latin typeface="Arial Narrow" charset="0"/>
              </a:rPr>
              <a:t/>
            </a:r>
            <a:br>
              <a:rPr lang="en-US" sz="2200" dirty="0">
                <a:solidFill>
                  <a:schemeClr val="tx2"/>
                </a:solidFill>
                <a:latin typeface="Arial Narrow" charset="0"/>
              </a:rPr>
            </a:br>
            <a:r>
              <a:rPr lang="en-US" sz="2200" dirty="0">
                <a:solidFill>
                  <a:schemeClr val="tx2"/>
                </a:solidFill>
                <a:latin typeface="Arial Narrow" charset="0"/>
              </a:rPr>
              <a:t>	 </a:t>
            </a:r>
            <a:r>
              <a:rPr lang="en-US" sz="2200" dirty="0">
                <a:solidFill>
                  <a:srgbClr val="000000"/>
                </a:solidFill>
                <a:latin typeface="Arial Narrow" charset="0"/>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smtClean="0"/>
              <a:t>Example Application: Parenthesis </a:t>
            </a:r>
            <a:r>
              <a:rPr lang="en-US" dirty="0"/>
              <a:t>Matching</a:t>
            </a:r>
          </a:p>
        </p:txBody>
      </p:sp>
      <p:sp>
        <p:nvSpPr>
          <p:cNvPr id="61443" name="Rectangle 3" descr="Rectangle: Click to edit Master text styles&#10;Second level&#10;Third level&#10;Fourth level&#10;Fifth level"/>
          <p:cNvSpPr>
            <a:spLocks noGrp="1" noChangeArrowheads="1"/>
          </p:cNvSpPr>
          <p:nvPr>
            <p:ph type="body" idx="1"/>
          </p:nvPr>
        </p:nvSpPr>
        <p:spPr/>
        <p:txBody>
          <a:bodyPr/>
          <a:lstStyle/>
          <a:p>
            <a:r>
              <a:rPr lang="en-US"/>
              <a:t>Each “(”, “{”, or “[” must be paired with a matching “)”, “}”, or “[”</a:t>
            </a:r>
          </a:p>
          <a:p>
            <a:pPr lvl="1"/>
            <a:r>
              <a:rPr lang="en-US">
                <a:solidFill>
                  <a:srgbClr val="000000"/>
                </a:solidFill>
                <a:latin typeface="Times" charset="0"/>
              </a:rPr>
              <a:t>correct: </a:t>
            </a:r>
            <a:r>
              <a:rPr lang="en-US">
                <a:solidFill>
                  <a:srgbClr val="000000"/>
                </a:solidFill>
                <a:latin typeface="CMR10" charset="0"/>
              </a:rPr>
              <a:t>( )(( ))</a:t>
            </a:r>
            <a:r>
              <a:rPr lang="en-US">
                <a:solidFill>
                  <a:srgbClr val="000000"/>
                </a:solidFill>
                <a:latin typeface="CMSY10" charset="0"/>
              </a:rPr>
              <a:t>{</a:t>
            </a:r>
            <a:r>
              <a:rPr lang="en-US">
                <a:solidFill>
                  <a:srgbClr val="000000"/>
                </a:solidFill>
                <a:latin typeface="CMR10" charset="0"/>
              </a:rPr>
              <a:t>([( )])</a:t>
            </a:r>
            <a:r>
              <a:rPr lang="en-US">
                <a:solidFill>
                  <a:srgbClr val="000000"/>
                </a:solidFill>
                <a:latin typeface="CMSY10" charset="0"/>
              </a:rPr>
              <a:t>}	</a:t>
            </a:r>
          </a:p>
          <a:p>
            <a:pPr lvl="1"/>
            <a:r>
              <a:rPr lang="en-US">
                <a:solidFill>
                  <a:srgbClr val="000000"/>
                </a:solidFill>
                <a:latin typeface="Times" charset="0"/>
              </a:rPr>
              <a:t>correct: </a:t>
            </a:r>
            <a:r>
              <a:rPr lang="en-US">
                <a:solidFill>
                  <a:srgbClr val="000000"/>
                </a:solidFill>
                <a:latin typeface="CMR10" charset="0"/>
              </a:rPr>
              <a:t>((( )(( ))</a:t>
            </a:r>
            <a:r>
              <a:rPr lang="en-US">
                <a:solidFill>
                  <a:srgbClr val="000000"/>
                </a:solidFill>
                <a:latin typeface="CMSY10" charset="0"/>
              </a:rPr>
              <a:t>{</a:t>
            </a:r>
            <a:r>
              <a:rPr lang="en-US">
                <a:solidFill>
                  <a:srgbClr val="000000"/>
                </a:solidFill>
                <a:latin typeface="CMR10" charset="0"/>
              </a:rPr>
              <a:t>([( )])</a:t>
            </a:r>
            <a:r>
              <a:rPr lang="en-US">
                <a:solidFill>
                  <a:srgbClr val="000000"/>
                </a:solidFill>
                <a:latin typeface="CMSY10" charset="0"/>
              </a:rPr>
              <a:t>}	</a:t>
            </a:r>
          </a:p>
          <a:p>
            <a:pPr lvl="1"/>
            <a:r>
              <a:rPr lang="en-US">
                <a:solidFill>
                  <a:srgbClr val="000000"/>
                </a:solidFill>
                <a:latin typeface="Times" charset="0"/>
              </a:rPr>
              <a:t>incorrect: </a:t>
            </a:r>
            <a:r>
              <a:rPr lang="en-US">
                <a:solidFill>
                  <a:srgbClr val="000000"/>
                </a:solidFill>
                <a:latin typeface="CMR10" charset="0"/>
              </a:rPr>
              <a:t>)(( ))</a:t>
            </a:r>
            <a:r>
              <a:rPr lang="en-US">
                <a:solidFill>
                  <a:srgbClr val="000000"/>
                </a:solidFill>
                <a:latin typeface="CMSY10" charset="0"/>
              </a:rPr>
              <a:t>{</a:t>
            </a:r>
            <a:r>
              <a:rPr lang="en-US">
                <a:solidFill>
                  <a:srgbClr val="000000"/>
                </a:solidFill>
                <a:latin typeface="CMR10" charset="0"/>
              </a:rPr>
              <a:t>([( )])</a:t>
            </a:r>
            <a:r>
              <a:rPr lang="en-US">
                <a:solidFill>
                  <a:srgbClr val="000000"/>
                </a:solidFill>
                <a:latin typeface="CMSY10" charset="0"/>
              </a:rPr>
              <a:t>}</a:t>
            </a:r>
            <a:r>
              <a:rPr lang="en-US" i="1">
                <a:solidFill>
                  <a:srgbClr val="000000"/>
                </a:solidFill>
                <a:latin typeface="CMSY10" charset="0"/>
              </a:rPr>
              <a:t>	</a:t>
            </a:r>
          </a:p>
          <a:p>
            <a:pPr lvl="1"/>
            <a:r>
              <a:rPr lang="en-US">
                <a:solidFill>
                  <a:srgbClr val="000000"/>
                </a:solidFill>
                <a:latin typeface="Times" charset="0"/>
              </a:rPr>
              <a:t>incorrect: </a:t>
            </a:r>
            <a:r>
              <a:rPr lang="en-US">
                <a:solidFill>
                  <a:srgbClr val="000000"/>
                </a:solidFill>
                <a:latin typeface="CMR10" charset="0"/>
              </a:rPr>
              <a:t>(</a:t>
            </a:r>
            <a:r>
              <a:rPr lang="en-US">
                <a:solidFill>
                  <a:srgbClr val="000000"/>
                </a:solidFill>
                <a:latin typeface="CMSY10" charset="0"/>
              </a:rPr>
              <a:t>{</a:t>
            </a:r>
            <a:r>
              <a:rPr lang="en-US">
                <a:solidFill>
                  <a:srgbClr val="000000"/>
                </a:solidFill>
                <a:latin typeface="CMR10" charset="0"/>
              </a:rPr>
              <a:t>[ ])</a:t>
            </a:r>
            <a:r>
              <a:rPr lang="en-US">
                <a:solidFill>
                  <a:srgbClr val="000000"/>
                </a:solidFill>
                <a:latin typeface="CMSY10" charset="0"/>
              </a:rPr>
              <a:t>}	</a:t>
            </a:r>
          </a:p>
          <a:p>
            <a:pPr lvl="1"/>
            <a:r>
              <a:rPr lang="en-US">
                <a:solidFill>
                  <a:srgbClr val="000000"/>
                </a:solidFill>
                <a:latin typeface="Times" charset="0"/>
              </a:rPr>
              <a:t>incorrect: </a:t>
            </a:r>
            <a:r>
              <a:rPr lang="en-US">
                <a:solidFill>
                  <a:srgbClr val="000000"/>
                </a:solidFill>
                <a:latin typeface="CMR10" charset="0"/>
              </a:rPr>
              <a:t>(	</a:t>
            </a:r>
          </a:p>
          <a:p>
            <a:pPr>
              <a:buFont typeface="Wingdings" charset="2"/>
              <a:buNone/>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Data Structures</a:t>
            </a:r>
            <a:endParaRPr lang="en-US" dirty="0"/>
          </a:p>
        </p:txBody>
      </p:sp>
      <p:sp>
        <p:nvSpPr>
          <p:cNvPr id="3" name="Content Placeholder 2"/>
          <p:cNvSpPr>
            <a:spLocks noGrp="1"/>
          </p:cNvSpPr>
          <p:nvPr>
            <p:ph idx="1"/>
          </p:nvPr>
        </p:nvSpPr>
        <p:spPr/>
        <p:txBody>
          <a:bodyPr/>
          <a:lstStyle/>
          <a:p>
            <a:r>
              <a:rPr lang="en-US" dirty="0" smtClean="0"/>
              <a:t>Arrays (Ch. 3.1)</a:t>
            </a:r>
          </a:p>
          <a:p>
            <a:r>
              <a:rPr lang="en-US" dirty="0" smtClean="0"/>
              <a:t>Array Lists (Ch. 6.1)</a:t>
            </a:r>
          </a:p>
          <a:p>
            <a:r>
              <a:rPr lang="en-US" dirty="0" smtClean="0"/>
              <a:t>Stacks (Ch. 5.1)</a:t>
            </a:r>
          </a:p>
          <a:p>
            <a:r>
              <a:rPr lang="en-US" dirty="0" smtClean="0"/>
              <a:t>Queues (Ch. 5.2 – 5.2)</a:t>
            </a:r>
          </a:p>
          <a:p>
            <a:r>
              <a:rPr lang="en-US" dirty="0" smtClean="0"/>
              <a:t>Linked Lists (Ch. 3.2 – 3.3)</a:t>
            </a:r>
          </a:p>
        </p:txBody>
      </p:sp>
    </p:spTree>
    <p:extLst>
      <p:ext uri="{BB962C8B-B14F-4D97-AF65-F5344CB8AC3E}">
        <p14:creationId xmlns:p14="http://schemas.microsoft.com/office/powerpoint/2010/main" val="458897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a:t>Parentheses Matching Algorithm</a:t>
            </a:r>
          </a:p>
        </p:txBody>
      </p:sp>
      <p:sp>
        <p:nvSpPr>
          <p:cNvPr id="62467" name="Rectangle 3" descr="Rectangle: Click to edit Master text styles&#10;Second level&#10;Third level&#10;Fourth level&#10;Fifth level"/>
          <p:cNvSpPr>
            <a:spLocks noGrp="1" noChangeArrowheads="1"/>
          </p:cNvSpPr>
          <p:nvPr>
            <p:ph type="body" idx="1"/>
          </p:nvPr>
        </p:nvSpPr>
        <p:spPr>
          <a:xfrm>
            <a:off x="838200" y="1000073"/>
            <a:ext cx="7772400" cy="4876800"/>
          </a:xfrm>
        </p:spPr>
        <p:txBody>
          <a:bodyPr/>
          <a:lstStyle/>
          <a:p>
            <a:pPr>
              <a:lnSpc>
                <a:spcPct val="90000"/>
              </a:lnSpc>
              <a:buFont typeface="Wingdings" charset="2"/>
              <a:buNone/>
            </a:pPr>
            <a:r>
              <a:rPr lang="en-US" sz="1400" b="1" dirty="0">
                <a:solidFill>
                  <a:srgbClr val="0000FF"/>
                </a:solidFill>
                <a:latin typeface="Times New Roman" charset="0"/>
              </a:rPr>
              <a:t>Algorithm </a:t>
            </a:r>
            <a:r>
              <a:rPr lang="en-US" sz="1400" dirty="0" err="1">
                <a:solidFill>
                  <a:srgbClr val="000000"/>
                </a:solidFill>
                <a:latin typeface="CMSS10" charset="0"/>
              </a:rPr>
              <a:t>ParenMatch</a:t>
            </a:r>
            <a:r>
              <a:rPr lang="en-US" sz="1400" dirty="0" err="1">
                <a:solidFill>
                  <a:srgbClr val="000000"/>
                </a:solidFill>
                <a:latin typeface="CMR10" charset="0"/>
              </a:rPr>
              <a:t>(</a:t>
            </a:r>
            <a:r>
              <a:rPr lang="en-US" sz="1400" i="1" dirty="0" err="1">
                <a:solidFill>
                  <a:srgbClr val="000000"/>
                </a:solidFill>
                <a:latin typeface="Times New Roman" charset="0"/>
              </a:rPr>
              <a:t>X</a:t>
            </a:r>
            <a:r>
              <a:rPr lang="en-US" sz="1400" i="1" dirty="0" err="1">
                <a:solidFill>
                  <a:srgbClr val="000000"/>
                </a:solidFill>
                <a:latin typeface="CMMI10" charset="0"/>
              </a:rPr>
              <a:t>,</a:t>
            </a:r>
            <a:r>
              <a:rPr lang="en-US" sz="1400" i="1" dirty="0" err="1">
                <a:solidFill>
                  <a:srgbClr val="000000"/>
                </a:solidFill>
                <a:latin typeface="Times New Roman" charset="0"/>
              </a:rPr>
              <a:t>n</a:t>
            </a:r>
            <a:r>
              <a:rPr lang="en-US" sz="1400" dirty="0">
                <a:solidFill>
                  <a:srgbClr val="000000"/>
                </a:solidFill>
                <a:latin typeface="CMR10" charset="0"/>
              </a:rPr>
              <a:t>)</a:t>
            </a:r>
            <a:r>
              <a:rPr lang="en-US" sz="1400" dirty="0">
                <a:solidFill>
                  <a:srgbClr val="000000"/>
                </a:solidFill>
                <a:latin typeface="Times New Roman" charset="0"/>
              </a:rPr>
              <a:t>:</a:t>
            </a:r>
          </a:p>
          <a:p>
            <a:pPr>
              <a:lnSpc>
                <a:spcPct val="90000"/>
              </a:lnSpc>
              <a:buFont typeface="Wingdings" charset="2"/>
              <a:buNone/>
            </a:pPr>
            <a:r>
              <a:rPr lang="en-US" sz="1400" b="1" i="1" dirty="0">
                <a:solidFill>
                  <a:srgbClr val="0000FF"/>
                </a:solidFill>
                <a:latin typeface="Times New Roman" charset="0"/>
              </a:rPr>
              <a:t>Input: </a:t>
            </a:r>
            <a:r>
              <a:rPr lang="en-US" sz="1400" dirty="0">
                <a:solidFill>
                  <a:srgbClr val="000000"/>
                </a:solidFill>
                <a:latin typeface="Times New Roman" charset="0"/>
              </a:rPr>
              <a:t>An array </a:t>
            </a:r>
            <a:r>
              <a:rPr lang="en-US" sz="1400" i="1" dirty="0">
                <a:solidFill>
                  <a:srgbClr val="000000"/>
                </a:solidFill>
                <a:latin typeface="Times New Roman" charset="0"/>
              </a:rPr>
              <a:t>X </a:t>
            </a:r>
            <a:r>
              <a:rPr lang="en-US" sz="1400" dirty="0">
                <a:solidFill>
                  <a:srgbClr val="000000"/>
                </a:solidFill>
                <a:latin typeface="Times New Roman" charset="0"/>
              </a:rPr>
              <a:t>of </a:t>
            </a:r>
            <a:r>
              <a:rPr lang="en-US" sz="1400" i="1" dirty="0" err="1">
                <a:solidFill>
                  <a:srgbClr val="000000"/>
                </a:solidFill>
                <a:latin typeface="Times New Roman" charset="0"/>
              </a:rPr>
              <a:t>n</a:t>
            </a:r>
            <a:r>
              <a:rPr lang="en-US" sz="1400" i="1" dirty="0">
                <a:solidFill>
                  <a:srgbClr val="000000"/>
                </a:solidFill>
                <a:latin typeface="Times New Roman" charset="0"/>
              </a:rPr>
              <a:t> </a:t>
            </a:r>
            <a:r>
              <a:rPr lang="en-US" sz="1400" dirty="0">
                <a:solidFill>
                  <a:srgbClr val="000000"/>
                </a:solidFill>
                <a:latin typeface="Times New Roman" charset="0"/>
              </a:rPr>
              <a:t>tokens, each of which is either a grouping symbol, a</a:t>
            </a:r>
          </a:p>
          <a:p>
            <a:pPr>
              <a:lnSpc>
                <a:spcPct val="90000"/>
              </a:lnSpc>
              <a:buFont typeface="Wingdings" charset="2"/>
              <a:buNone/>
            </a:pPr>
            <a:r>
              <a:rPr lang="en-US" sz="1400" dirty="0">
                <a:solidFill>
                  <a:srgbClr val="000000"/>
                </a:solidFill>
                <a:latin typeface="Times New Roman" charset="0"/>
              </a:rPr>
              <a:t>variable, an arithmetic operator, or a number</a:t>
            </a:r>
          </a:p>
          <a:p>
            <a:pPr>
              <a:lnSpc>
                <a:spcPct val="90000"/>
              </a:lnSpc>
              <a:buFont typeface="Wingdings" charset="2"/>
              <a:buNone/>
            </a:pPr>
            <a:r>
              <a:rPr lang="en-US" sz="1400" b="1" i="1" dirty="0">
                <a:solidFill>
                  <a:srgbClr val="0000FF"/>
                </a:solidFill>
                <a:latin typeface="Times New Roman" charset="0"/>
              </a:rPr>
              <a:t>Output: </a:t>
            </a:r>
            <a:r>
              <a:rPr lang="en-US" sz="1400" b="1" dirty="0">
                <a:solidFill>
                  <a:srgbClr val="000000"/>
                </a:solidFill>
                <a:latin typeface="Times New Roman" charset="0"/>
              </a:rPr>
              <a:t>true </a:t>
            </a:r>
            <a:r>
              <a:rPr lang="en-US" sz="1400" dirty="0">
                <a:solidFill>
                  <a:srgbClr val="000000"/>
                </a:solidFill>
                <a:latin typeface="Times New Roman" charset="0"/>
              </a:rPr>
              <a:t>if and only if all the grouping symbols in </a:t>
            </a:r>
            <a:r>
              <a:rPr lang="en-US" sz="1400" i="1" dirty="0">
                <a:solidFill>
                  <a:srgbClr val="000000"/>
                </a:solidFill>
                <a:latin typeface="Times New Roman" charset="0"/>
              </a:rPr>
              <a:t>X </a:t>
            </a:r>
            <a:r>
              <a:rPr lang="en-US" sz="1400" dirty="0">
                <a:solidFill>
                  <a:srgbClr val="000000"/>
                </a:solidFill>
                <a:latin typeface="Times New Roman" charset="0"/>
              </a:rPr>
              <a:t>match</a:t>
            </a:r>
          </a:p>
          <a:p>
            <a:pPr>
              <a:lnSpc>
                <a:spcPct val="90000"/>
              </a:lnSpc>
              <a:buFont typeface="Wingdings" charset="2"/>
              <a:buNone/>
            </a:pPr>
            <a:r>
              <a:rPr lang="en-US" sz="1400" dirty="0">
                <a:solidFill>
                  <a:srgbClr val="000000"/>
                </a:solidFill>
                <a:latin typeface="Times New Roman" charset="0"/>
              </a:rPr>
              <a:t>Let </a:t>
            </a:r>
            <a:r>
              <a:rPr lang="en-US" sz="1400" i="1" dirty="0">
                <a:solidFill>
                  <a:srgbClr val="000000"/>
                </a:solidFill>
                <a:latin typeface="Times New Roman" charset="0"/>
              </a:rPr>
              <a:t>S </a:t>
            </a:r>
            <a:r>
              <a:rPr lang="en-US" sz="1400" dirty="0">
                <a:solidFill>
                  <a:srgbClr val="000000"/>
                </a:solidFill>
                <a:latin typeface="Times New Roman" charset="0"/>
              </a:rPr>
              <a:t>be an empty stack</a:t>
            </a:r>
          </a:p>
          <a:p>
            <a:pPr>
              <a:lnSpc>
                <a:spcPct val="90000"/>
              </a:lnSpc>
              <a:buFont typeface="Wingdings" charset="2"/>
              <a:buNone/>
            </a:pPr>
            <a:r>
              <a:rPr lang="en-US" sz="1400" b="1" dirty="0">
                <a:solidFill>
                  <a:srgbClr val="000000"/>
                </a:solidFill>
                <a:latin typeface="Times New Roman" charset="0"/>
              </a:rPr>
              <a:t>for </a:t>
            </a:r>
            <a:r>
              <a:rPr lang="en-US" sz="1400" i="1" dirty="0" err="1">
                <a:solidFill>
                  <a:srgbClr val="000000"/>
                </a:solidFill>
                <a:latin typeface="Times New Roman" charset="0"/>
              </a:rPr>
              <a:t>i</a:t>
            </a:r>
            <a:r>
              <a:rPr lang="en-US" sz="1400" i="1" dirty="0">
                <a:solidFill>
                  <a:srgbClr val="000000"/>
                </a:solidFill>
                <a:latin typeface="CMSY10" charset="0"/>
              </a:rPr>
              <a:t>=</a:t>
            </a:r>
            <a:r>
              <a:rPr lang="en-US" sz="1400" dirty="0">
                <a:solidFill>
                  <a:srgbClr val="000000"/>
                </a:solidFill>
                <a:latin typeface="Times New Roman" charset="0"/>
              </a:rPr>
              <a:t>0 to </a:t>
            </a:r>
            <a:r>
              <a:rPr lang="en-US" sz="1400" i="1" dirty="0">
                <a:solidFill>
                  <a:srgbClr val="000000"/>
                </a:solidFill>
                <a:latin typeface="Times New Roman" charset="0"/>
              </a:rPr>
              <a:t>n</a:t>
            </a:r>
            <a:r>
              <a:rPr lang="en-US" sz="1400" i="1" dirty="0">
                <a:solidFill>
                  <a:srgbClr val="000000"/>
                </a:solidFill>
                <a:latin typeface="CMSY10" charset="0"/>
              </a:rPr>
              <a:t>-</a:t>
            </a:r>
            <a:r>
              <a:rPr lang="en-US" sz="1400" dirty="0">
                <a:solidFill>
                  <a:srgbClr val="000000"/>
                </a:solidFill>
                <a:latin typeface="Times New Roman" charset="0"/>
              </a:rPr>
              <a:t>1 </a:t>
            </a:r>
            <a:r>
              <a:rPr lang="en-US" sz="1400" b="1" dirty="0">
                <a:solidFill>
                  <a:srgbClr val="000000"/>
                </a:solidFill>
                <a:latin typeface="Times New Roman" charset="0"/>
              </a:rPr>
              <a:t>do</a:t>
            </a:r>
          </a:p>
          <a:p>
            <a:pPr>
              <a:lnSpc>
                <a:spcPct val="90000"/>
              </a:lnSpc>
              <a:buFont typeface="Wingdings" charset="2"/>
              <a:buNone/>
            </a:pPr>
            <a:r>
              <a:rPr lang="en-US" sz="1400" b="1" dirty="0">
                <a:solidFill>
                  <a:srgbClr val="000000"/>
                </a:solidFill>
                <a:latin typeface="Times New Roman" charset="0"/>
              </a:rPr>
              <a:t>	if </a:t>
            </a:r>
            <a:r>
              <a:rPr lang="en-US" sz="1400" i="1" dirty="0" err="1">
                <a:solidFill>
                  <a:srgbClr val="000000"/>
                </a:solidFill>
                <a:latin typeface="Times New Roman" charset="0"/>
              </a:rPr>
              <a:t>X</a:t>
            </a:r>
            <a:r>
              <a:rPr lang="en-US" sz="1400" dirty="0" err="1">
                <a:solidFill>
                  <a:srgbClr val="000000"/>
                </a:solidFill>
                <a:latin typeface="CMR10" charset="0"/>
              </a:rPr>
              <a:t>[</a:t>
            </a:r>
            <a:r>
              <a:rPr lang="en-US" sz="1400" i="1" dirty="0" err="1">
                <a:solidFill>
                  <a:srgbClr val="000000"/>
                </a:solidFill>
                <a:latin typeface="Times New Roman" charset="0"/>
              </a:rPr>
              <a:t>i</a:t>
            </a:r>
            <a:r>
              <a:rPr lang="en-US" sz="1400" dirty="0">
                <a:solidFill>
                  <a:srgbClr val="000000"/>
                </a:solidFill>
                <a:latin typeface="CMR10" charset="0"/>
              </a:rPr>
              <a:t>] </a:t>
            </a:r>
            <a:r>
              <a:rPr lang="en-US" sz="1400" dirty="0">
                <a:solidFill>
                  <a:srgbClr val="000000"/>
                </a:solidFill>
                <a:latin typeface="Times New Roman" charset="0"/>
              </a:rPr>
              <a:t>is an opening grouping symbol </a:t>
            </a:r>
            <a:r>
              <a:rPr lang="en-US" sz="1400" b="1" dirty="0">
                <a:solidFill>
                  <a:srgbClr val="000000"/>
                </a:solidFill>
                <a:latin typeface="Times New Roman" charset="0"/>
              </a:rPr>
              <a:t>then</a:t>
            </a:r>
          </a:p>
          <a:p>
            <a:pPr>
              <a:lnSpc>
                <a:spcPct val="90000"/>
              </a:lnSpc>
              <a:buFont typeface="Wingdings" charset="2"/>
              <a:buNone/>
            </a:pPr>
            <a:r>
              <a:rPr lang="en-US" sz="1400" i="1" dirty="0">
                <a:solidFill>
                  <a:srgbClr val="000000"/>
                </a:solidFill>
                <a:latin typeface="Times New Roman" charset="0"/>
              </a:rPr>
              <a:t>		</a:t>
            </a:r>
            <a:r>
              <a:rPr lang="en-US" sz="1400" i="1" dirty="0" err="1">
                <a:solidFill>
                  <a:srgbClr val="000000"/>
                </a:solidFill>
                <a:latin typeface="Times New Roman" charset="0"/>
              </a:rPr>
              <a:t>S</a:t>
            </a:r>
            <a:r>
              <a:rPr lang="en-US" sz="1400" dirty="0" err="1">
                <a:solidFill>
                  <a:srgbClr val="000000"/>
                </a:solidFill>
                <a:latin typeface="Times New Roman" charset="0"/>
              </a:rPr>
              <a:t>.</a:t>
            </a:r>
            <a:r>
              <a:rPr lang="en-US" sz="1400" dirty="0" err="1">
                <a:solidFill>
                  <a:srgbClr val="000000"/>
                </a:solidFill>
                <a:latin typeface="CMSS10" charset="0"/>
              </a:rPr>
              <a:t>push</a:t>
            </a:r>
            <a:r>
              <a:rPr lang="en-US" sz="1400" dirty="0" err="1">
                <a:solidFill>
                  <a:srgbClr val="000000"/>
                </a:solidFill>
                <a:latin typeface="Times New Roman" charset="0"/>
              </a:rPr>
              <a:t>(</a:t>
            </a:r>
            <a:r>
              <a:rPr lang="en-US" sz="1400" i="1" dirty="0" err="1">
                <a:solidFill>
                  <a:srgbClr val="000000"/>
                </a:solidFill>
                <a:latin typeface="Times New Roman" charset="0"/>
              </a:rPr>
              <a:t>X</a:t>
            </a:r>
            <a:r>
              <a:rPr lang="en-US" sz="1400" dirty="0" err="1">
                <a:solidFill>
                  <a:srgbClr val="000000"/>
                </a:solidFill>
                <a:latin typeface="CMR10" charset="0"/>
              </a:rPr>
              <a:t>[</a:t>
            </a:r>
            <a:r>
              <a:rPr lang="en-US" sz="1400" i="1" dirty="0" err="1">
                <a:solidFill>
                  <a:srgbClr val="000000"/>
                </a:solidFill>
                <a:latin typeface="Times New Roman" charset="0"/>
              </a:rPr>
              <a:t>i</a:t>
            </a:r>
            <a:r>
              <a:rPr lang="en-US" sz="1400" dirty="0">
                <a:solidFill>
                  <a:srgbClr val="000000"/>
                </a:solidFill>
                <a:latin typeface="CMR10" charset="0"/>
              </a:rPr>
              <a:t>]</a:t>
            </a:r>
            <a:r>
              <a:rPr lang="en-US" sz="1400" dirty="0">
                <a:solidFill>
                  <a:srgbClr val="000000"/>
                </a:solidFill>
                <a:latin typeface="Times New Roman" charset="0"/>
              </a:rPr>
              <a:t>)</a:t>
            </a:r>
          </a:p>
          <a:p>
            <a:pPr>
              <a:lnSpc>
                <a:spcPct val="90000"/>
              </a:lnSpc>
              <a:buFont typeface="Wingdings" charset="2"/>
              <a:buNone/>
            </a:pPr>
            <a:r>
              <a:rPr lang="en-US" sz="1400" b="1" dirty="0">
                <a:solidFill>
                  <a:srgbClr val="000000"/>
                </a:solidFill>
                <a:latin typeface="Times New Roman" charset="0"/>
              </a:rPr>
              <a:t>	else if </a:t>
            </a:r>
            <a:r>
              <a:rPr lang="en-US" sz="1400" i="1" dirty="0" err="1">
                <a:solidFill>
                  <a:srgbClr val="000000"/>
                </a:solidFill>
                <a:latin typeface="Times New Roman" charset="0"/>
              </a:rPr>
              <a:t>X</a:t>
            </a:r>
            <a:r>
              <a:rPr lang="en-US" sz="1400" dirty="0" err="1">
                <a:solidFill>
                  <a:srgbClr val="000000"/>
                </a:solidFill>
                <a:latin typeface="CMR10" charset="0"/>
              </a:rPr>
              <a:t>[</a:t>
            </a:r>
            <a:r>
              <a:rPr lang="en-US" sz="1400" i="1" dirty="0" err="1">
                <a:solidFill>
                  <a:srgbClr val="000000"/>
                </a:solidFill>
                <a:latin typeface="Times New Roman" charset="0"/>
              </a:rPr>
              <a:t>i</a:t>
            </a:r>
            <a:r>
              <a:rPr lang="en-US" sz="1400" dirty="0">
                <a:solidFill>
                  <a:srgbClr val="000000"/>
                </a:solidFill>
                <a:latin typeface="CMR10" charset="0"/>
              </a:rPr>
              <a:t>] </a:t>
            </a:r>
            <a:r>
              <a:rPr lang="en-US" sz="1400" dirty="0">
                <a:solidFill>
                  <a:srgbClr val="000000"/>
                </a:solidFill>
                <a:latin typeface="Times New Roman" charset="0"/>
              </a:rPr>
              <a:t>is a closing grouping symbol </a:t>
            </a:r>
            <a:r>
              <a:rPr lang="en-US" sz="1400" b="1" dirty="0">
                <a:solidFill>
                  <a:srgbClr val="000000"/>
                </a:solidFill>
                <a:latin typeface="Times New Roman" charset="0"/>
              </a:rPr>
              <a:t>then</a:t>
            </a:r>
          </a:p>
          <a:p>
            <a:pPr>
              <a:lnSpc>
                <a:spcPct val="90000"/>
              </a:lnSpc>
              <a:buFont typeface="Wingdings" charset="2"/>
              <a:buNone/>
            </a:pPr>
            <a:r>
              <a:rPr lang="en-US" sz="1400" b="1" dirty="0">
                <a:solidFill>
                  <a:srgbClr val="000000"/>
                </a:solidFill>
                <a:latin typeface="Times New Roman" charset="0"/>
              </a:rPr>
              <a:t>		if </a:t>
            </a:r>
            <a:r>
              <a:rPr lang="en-US" sz="1400" i="1" dirty="0" err="1">
                <a:solidFill>
                  <a:srgbClr val="000000"/>
                </a:solidFill>
                <a:latin typeface="Times New Roman" charset="0"/>
              </a:rPr>
              <a:t>S</a:t>
            </a:r>
            <a:r>
              <a:rPr lang="en-US" sz="1400" dirty="0" err="1">
                <a:solidFill>
                  <a:srgbClr val="000000"/>
                </a:solidFill>
                <a:latin typeface="Times New Roman" charset="0"/>
              </a:rPr>
              <a:t>.</a:t>
            </a:r>
            <a:r>
              <a:rPr lang="en-US" sz="1400" dirty="0" err="1">
                <a:solidFill>
                  <a:srgbClr val="000000"/>
                </a:solidFill>
                <a:latin typeface="CMSS10" charset="0"/>
              </a:rPr>
              <a:t>isEmpty</a:t>
            </a:r>
            <a:r>
              <a:rPr lang="en-US" sz="1400" dirty="0">
                <a:solidFill>
                  <a:srgbClr val="000000"/>
                </a:solidFill>
                <a:latin typeface="Times New Roman" charset="0"/>
              </a:rPr>
              <a:t>() </a:t>
            </a:r>
            <a:r>
              <a:rPr lang="en-US" sz="1400" b="1" dirty="0">
                <a:solidFill>
                  <a:srgbClr val="000000"/>
                </a:solidFill>
                <a:latin typeface="Times New Roman" charset="0"/>
              </a:rPr>
              <a:t>then</a:t>
            </a:r>
          </a:p>
          <a:p>
            <a:pPr>
              <a:lnSpc>
                <a:spcPct val="90000"/>
              </a:lnSpc>
              <a:buFont typeface="Wingdings" charset="2"/>
              <a:buNone/>
            </a:pPr>
            <a:r>
              <a:rPr lang="en-US" sz="1400" b="1" dirty="0">
                <a:solidFill>
                  <a:srgbClr val="000000"/>
                </a:solidFill>
                <a:latin typeface="Times New Roman" charset="0"/>
              </a:rPr>
              <a:t>			return false </a:t>
            </a:r>
            <a:r>
              <a:rPr lang="en-US" sz="1400" i="1" dirty="0">
                <a:solidFill>
                  <a:srgbClr val="0000FF"/>
                </a:solidFill>
                <a:latin typeface="CMSY10" charset="0"/>
              </a:rPr>
              <a:t>{</a:t>
            </a:r>
            <a:r>
              <a:rPr lang="en-US" sz="1400" dirty="0">
                <a:solidFill>
                  <a:srgbClr val="0000FF"/>
                </a:solidFill>
                <a:latin typeface="Times New Roman" charset="0"/>
              </a:rPr>
              <a:t>nothing to match with</a:t>
            </a:r>
            <a:r>
              <a:rPr lang="en-US" sz="1400" i="1" dirty="0">
                <a:solidFill>
                  <a:srgbClr val="0000FF"/>
                </a:solidFill>
                <a:latin typeface="CMSY10" charset="0"/>
              </a:rPr>
              <a:t>} </a:t>
            </a:r>
          </a:p>
          <a:p>
            <a:pPr>
              <a:lnSpc>
                <a:spcPct val="90000"/>
              </a:lnSpc>
              <a:buFont typeface="Wingdings" charset="2"/>
              <a:buNone/>
            </a:pPr>
            <a:r>
              <a:rPr lang="en-US" sz="1400" b="1" dirty="0">
                <a:solidFill>
                  <a:srgbClr val="000000"/>
                </a:solidFill>
                <a:latin typeface="Times New Roman" charset="0"/>
              </a:rPr>
              <a:t>		if </a:t>
            </a:r>
            <a:r>
              <a:rPr lang="en-US" sz="1400" i="1" dirty="0" err="1">
                <a:solidFill>
                  <a:srgbClr val="000000"/>
                </a:solidFill>
                <a:latin typeface="Times New Roman" charset="0"/>
              </a:rPr>
              <a:t>S</a:t>
            </a:r>
            <a:r>
              <a:rPr lang="en-US" sz="1400" dirty="0" err="1">
                <a:solidFill>
                  <a:srgbClr val="000000"/>
                </a:solidFill>
                <a:latin typeface="Times New Roman" charset="0"/>
              </a:rPr>
              <a:t>.</a:t>
            </a:r>
            <a:r>
              <a:rPr lang="en-US" sz="1400" dirty="0" err="1">
                <a:solidFill>
                  <a:srgbClr val="000000"/>
                </a:solidFill>
                <a:latin typeface="CMSS10" charset="0"/>
              </a:rPr>
              <a:t>pop</a:t>
            </a:r>
            <a:r>
              <a:rPr lang="en-US" sz="1400" dirty="0">
                <a:solidFill>
                  <a:srgbClr val="000000"/>
                </a:solidFill>
                <a:latin typeface="Times New Roman" charset="0"/>
              </a:rPr>
              <a:t>() does not match the type of </a:t>
            </a:r>
            <a:r>
              <a:rPr lang="en-US" sz="1400" i="1" dirty="0" err="1">
                <a:solidFill>
                  <a:srgbClr val="000000"/>
                </a:solidFill>
                <a:latin typeface="Times New Roman" charset="0"/>
              </a:rPr>
              <a:t>X</a:t>
            </a:r>
            <a:r>
              <a:rPr lang="en-US" sz="1400" dirty="0" err="1">
                <a:solidFill>
                  <a:srgbClr val="000000"/>
                </a:solidFill>
                <a:latin typeface="CMR10" charset="0"/>
              </a:rPr>
              <a:t>[</a:t>
            </a:r>
            <a:r>
              <a:rPr lang="en-US" sz="1400" i="1" dirty="0" err="1">
                <a:solidFill>
                  <a:srgbClr val="000000"/>
                </a:solidFill>
                <a:latin typeface="Times New Roman" charset="0"/>
              </a:rPr>
              <a:t>i</a:t>
            </a:r>
            <a:r>
              <a:rPr lang="en-US" sz="1400" dirty="0">
                <a:solidFill>
                  <a:srgbClr val="000000"/>
                </a:solidFill>
                <a:latin typeface="CMR10" charset="0"/>
              </a:rPr>
              <a:t>] </a:t>
            </a:r>
            <a:r>
              <a:rPr lang="en-US" sz="1400" b="1" dirty="0">
                <a:solidFill>
                  <a:srgbClr val="000000"/>
                </a:solidFill>
                <a:latin typeface="Times New Roman" charset="0"/>
              </a:rPr>
              <a:t>then</a:t>
            </a:r>
          </a:p>
          <a:p>
            <a:pPr>
              <a:lnSpc>
                <a:spcPct val="90000"/>
              </a:lnSpc>
              <a:buFont typeface="Wingdings" charset="2"/>
              <a:buNone/>
            </a:pPr>
            <a:r>
              <a:rPr lang="en-US" sz="1400" b="1" dirty="0">
                <a:solidFill>
                  <a:srgbClr val="000000"/>
                </a:solidFill>
                <a:latin typeface="Times New Roman" charset="0"/>
              </a:rPr>
              <a:t>			return false </a:t>
            </a:r>
            <a:r>
              <a:rPr lang="en-US" sz="1400" i="1" dirty="0">
                <a:solidFill>
                  <a:srgbClr val="0000FF"/>
                </a:solidFill>
                <a:latin typeface="CMSY10" charset="0"/>
              </a:rPr>
              <a:t>{</a:t>
            </a:r>
            <a:r>
              <a:rPr lang="en-US" sz="1400" dirty="0">
                <a:solidFill>
                  <a:srgbClr val="0000FF"/>
                </a:solidFill>
                <a:latin typeface="Times New Roman" charset="0"/>
              </a:rPr>
              <a:t>wrong type</a:t>
            </a:r>
            <a:r>
              <a:rPr lang="en-US" sz="1400" i="1" dirty="0">
                <a:solidFill>
                  <a:srgbClr val="0000FF"/>
                </a:solidFill>
                <a:latin typeface="CMSY10" charset="0"/>
              </a:rPr>
              <a:t>} </a:t>
            </a:r>
          </a:p>
          <a:p>
            <a:pPr>
              <a:lnSpc>
                <a:spcPct val="90000"/>
              </a:lnSpc>
              <a:buFont typeface="Wingdings" charset="2"/>
              <a:buNone/>
            </a:pPr>
            <a:r>
              <a:rPr lang="en-US" sz="1400" b="1" dirty="0">
                <a:solidFill>
                  <a:srgbClr val="000000"/>
                </a:solidFill>
                <a:latin typeface="Times New Roman" charset="0"/>
              </a:rPr>
              <a:t>if </a:t>
            </a:r>
            <a:r>
              <a:rPr lang="en-US" sz="1400" i="1" dirty="0" err="1">
                <a:solidFill>
                  <a:srgbClr val="000000"/>
                </a:solidFill>
                <a:latin typeface="Times New Roman" charset="0"/>
              </a:rPr>
              <a:t>S</a:t>
            </a:r>
            <a:r>
              <a:rPr lang="en-US" sz="1400" dirty="0" err="1">
                <a:solidFill>
                  <a:srgbClr val="000000"/>
                </a:solidFill>
                <a:latin typeface="Times New Roman" charset="0"/>
              </a:rPr>
              <a:t>.</a:t>
            </a:r>
            <a:r>
              <a:rPr lang="en-US" sz="1400" dirty="0" err="1">
                <a:solidFill>
                  <a:srgbClr val="000000"/>
                </a:solidFill>
                <a:latin typeface="CMSS10" charset="0"/>
              </a:rPr>
              <a:t>isEmpty</a:t>
            </a:r>
            <a:r>
              <a:rPr lang="en-US" sz="1400" dirty="0">
                <a:solidFill>
                  <a:srgbClr val="000000"/>
                </a:solidFill>
                <a:latin typeface="Times New Roman" charset="0"/>
              </a:rPr>
              <a:t>() </a:t>
            </a:r>
            <a:r>
              <a:rPr lang="en-US" sz="1400" b="1" dirty="0">
                <a:solidFill>
                  <a:srgbClr val="000000"/>
                </a:solidFill>
                <a:latin typeface="Times New Roman" charset="0"/>
              </a:rPr>
              <a:t>then</a:t>
            </a:r>
          </a:p>
          <a:p>
            <a:pPr>
              <a:lnSpc>
                <a:spcPct val="90000"/>
              </a:lnSpc>
              <a:buFont typeface="Wingdings" charset="2"/>
              <a:buNone/>
            </a:pPr>
            <a:r>
              <a:rPr lang="en-US" sz="1400" b="1" dirty="0">
                <a:solidFill>
                  <a:srgbClr val="000000"/>
                </a:solidFill>
                <a:latin typeface="Times New Roman" charset="0"/>
              </a:rPr>
              <a:t>	return true </a:t>
            </a:r>
            <a:r>
              <a:rPr lang="en-US" sz="1400" i="1" dirty="0">
                <a:solidFill>
                  <a:srgbClr val="0000FF"/>
                </a:solidFill>
                <a:latin typeface="CMSY10" charset="0"/>
              </a:rPr>
              <a:t>{</a:t>
            </a:r>
            <a:r>
              <a:rPr lang="en-US" sz="1400" dirty="0">
                <a:solidFill>
                  <a:srgbClr val="0000FF"/>
                </a:solidFill>
                <a:latin typeface="Times New Roman" charset="0"/>
              </a:rPr>
              <a:t>every symbol matched</a:t>
            </a:r>
            <a:r>
              <a:rPr lang="en-US" sz="1400" i="1" dirty="0">
                <a:solidFill>
                  <a:srgbClr val="0000FF"/>
                </a:solidFill>
                <a:latin typeface="CMSY10" charset="0"/>
              </a:rPr>
              <a:t>} </a:t>
            </a:r>
          </a:p>
          <a:p>
            <a:pPr>
              <a:lnSpc>
                <a:spcPct val="90000"/>
              </a:lnSpc>
              <a:buFont typeface="Wingdings" charset="2"/>
              <a:buNone/>
            </a:pPr>
            <a:r>
              <a:rPr lang="en-US" sz="1400" b="1" dirty="0">
                <a:solidFill>
                  <a:srgbClr val="000000"/>
                </a:solidFill>
                <a:latin typeface="Times New Roman" charset="0"/>
              </a:rPr>
              <a:t>else</a:t>
            </a:r>
          </a:p>
          <a:p>
            <a:pPr>
              <a:lnSpc>
                <a:spcPct val="90000"/>
              </a:lnSpc>
              <a:buFont typeface="Wingdings" charset="2"/>
              <a:buNone/>
            </a:pPr>
            <a:r>
              <a:rPr lang="en-US" sz="1400" b="1" dirty="0">
                <a:solidFill>
                  <a:srgbClr val="000000"/>
                </a:solidFill>
                <a:latin typeface="Times New Roman" charset="0"/>
              </a:rPr>
              <a:t>	return false </a:t>
            </a:r>
            <a:r>
              <a:rPr lang="en-US" sz="1400" i="1" dirty="0">
                <a:solidFill>
                  <a:srgbClr val="0000FF"/>
                </a:solidFill>
                <a:latin typeface="CMSY10" charset="0"/>
              </a:rPr>
              <a:t>{</a:t>
            </a:r>
            <a:r>
              <a:rPr lang="en-US" sz="1400" dirty="0">
                <a:solidFill>
                  <a:srgbClr val="0000FF"/>
                </a:solidFill>
                <a:latin typeface="Times New Roman" charset="0"/>
              </a:rPr>
              <a:t>some symbols were never matched</a:t>
            </a:r>
            <a:r>
              <a:rPr lang="en-US" sz="1400" i="1" dirty="0">
                <a:solidFill>
                  <a:srgbClr val="0000FF"/>
                </a:solidFill>
                <a:latin typeface="CMSY10" charset="0"/>
              </a:rPr>
              <a:t>}</a:t>
            </a:r>
            <a:endParaRPr lang="en-US" sz="1400" dirty="0">
              <a:solidFill>
                <a:srgbClr val="000000"/>
              </a:solidFill>
              <a:latin typeface="Times New Roman" charset="0"/>
            </a:endParaRPr>
          </a:p>
          <a:p>
            <a:pPr>
              <a:lnSpc>
                <a:spcPct val="90000"/>
              </a:lnSpc>
              <a:buFont typeface="Wingdings" charset="2"/>
              <a:buNone/>
            </a:pPr>
            <a:endParaRPr lang="en-US"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Data Structures</a:t>
            </a:r>
            <a:endParaRPr lang="en-US" dirty="0"/>
          </a:p>
        </p:txBody>
      </p:sp>
      <p:sp>
        <p:nvSpPr>
          <p:cNvPr id="3" name="Content Placeholder 2"/>
          <p:cNvSpPr>
            <a:spLocks noGrp="1"/>
          </p:cNvSpPr>
          <p:nvPr>
            <p:ph idx="1"/>
          </p:nvPr>
        </p:nvSpPr>
        <p:spPr/>
        <p:txBody>
          <a:bodyPr/>
          <a:lstStyle/>
          <a:p>
            <a:r>
              <a:rPr lang="en-US" dirty="0" smtClean="0"/>
              <a:t>Arrays (Ch. 3.1)</a:t>
            </a:r>
          </a:p>
          <a:p>
            <a:r>
              <a:rPr lang="en-US" dirty="0" smtClean="0"/>
              <a:t>Array Lists (Ch. 6.1)</a:t>
            </a:r>
          </a:p>
          <a:p>
            <a:r>
              <a:rPr lang="en-US" dirty="0" smtClean="0"/>
              <a:t>Stacks (Ch. 5.1)</a:t>
            </a:r>
          </a:p>
          <a:p>
            <a:r>
              <a:rPr lang="en-US" b="1" dirty="0" smtClean="0">
                <a:solidFill>
                  <a:srgbClr val="800000"/>
                </a:solidFill>
              </a:rPr>
              <a:t>Queues (Ch. 5.2 – 5.2)</a:t>
            </a:r>
          </a:p>
          <a:p>
            <a:r>
              <a:rPr lang="en-US" dirty="0" smtClean="0"/>
              <a:t>Linked Lists (Ch. 3.2 – 3.3)</a:t>
            </a:r>
          </a:p>
        </p:txBody>
      </p:sp>
      <p:grpSp>
        <p:nvGrpSpPr>
          <p:cNvPr id="4" name="Group 235"/>
          <p:cNvGrpSpPr>
            <a:grpSpLocks/>
          </p:cNvGrpSpPr>
          <p:nvPr/>
        </p:nvGrpSpPr>
        <p:grpSpPr bwMode="auto">
          <a:xfrm>
            <a:off x="1981200" y="5146675"/>
            <a:ext cx="1828800" cy="908050"/>
            <a:chOff x="1248" y="2736"/>
            <a:chExt cx="1152" cy="572"/>
          </a:xfrm>
        </p:grpSpPr>
        <p:sp>
          <p:nvSpPr>
            <p:cNvPr id="5" name="Freeform 184"/>
            <p:cNvSpPr>
              <a:spLocks/>
            </p:cNvSpPr>
            <p:nvPr/>
          </p:nvSpPr>
          <p:spPr bwMode="auto">
            <a:xfrm>
              <a:off x="1378" y="2857"/>
              <a:ext cx="349" cy="259"/>
            </a:xfrm>
            <a:custGeom>
              <a:avLst/>
              <a:gdLst/>
              <a:ahLst/>
              <a:cxnLst>
                <a:cxn ang="0">
                  <a:pos x="952" y="0"/>
                </a:cxn>
                <a:cxn ang="0">
                  <a:pos x="195" y="70"/>
                </a:cxn>
                <a:cxn ang="0">
                  <a:pos x="0" y="247"/>
                </a:cxn>
                <a:cxn ang="0">
                  <a:pos x="5" y="776"/>
                </a:cxn>
                <a:cxn ang="0">
                  <a:pos x="129" y="774"/>
                </a:cxn>
                <a:cxn ang="0">
                  <a:pos x="148" y="249"/>
                </a:cxn>
                <a:cxn ang="0">
                  <a:pos x="359" y="282"/>
                </a:cxn>
                <a:cxn ang="0">
                  <a:pos x="226" y="121"/>
                </a:cxn>
                <a:cxn ang="0">
                  <a:pos x="1047" y="37"/>
                </a:cxn>
                <a:cxn ang="0">
                  <a:pos x="952" y="0"/>
                </a:cxn>
                <a:cxn ang="0">
                  <a:pos x="952" y="0"/>
                </a:cxn>
              </a:cxnLst>
              <a:rect l="0" t="0" r="r" b="b"/>
              <a:pathLst>
                <a:path w="1047" h="776">
                  <a:moveTo>
                    <a:pt x="952" y="0"/>
                  </a:moveTo>
                  <a:lnTo>
                    <a:pt x="195" y="70"/>
                  </a:lnTo>
                  <a:lnTo>
                    <a:pt x="0" y="247"/>
                  </a:lnTo>
                  <a:lnTo>
                    <a:pt x="5" y="776"/>
                  </a:lnTo>
                  <a:lnTo>
                    <a:pt x="129" y="774"/>
                  </a:lnTo>
                  <a:lnTo>
                    <a:pt x="148" y="249"/>
                  </a:lnTo>
                  <a:lnTo>
                    <a:pt x="359" y="282"/>
                  </a:lnTo>
                  <a:lnTo>
                    <a:pt x="226" y="121"/>
                  </a:lnTo>
                  <a:lnTo>
                    <a:pt x="1047" y="37"/>
                  </a:lnTo>
                  <a:lnTo>
                    <a:pt x="952" y="0"/>
                  </a:lnTo>
                  <a:lnTo>
                    <a:pt x="952" y="0"/>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6" name="Freeform 185"/>
            <p:cNvSpPr>
              <a:spLocks/>
            </p:cNvSpPr>
            <p:nvPr/>
          </p:nvSpPr>
          <p:spPr bwMode="auto">
            <a:xfrm>
              <a:off x="1252" y="2948"/>
              <a:ext cx="878" cy="217"/>
            </a:xfrm>
            <a:custGeom>
              <a:avLst/>
              <a:gdLst/>
              <a:ahLst/>
              <a:cxnLst>
                <a:cxn ang="0">
                  <a:pos x="214" y="40"/>
                </a:cxn>
                <a:cxn ang="0">
                  <a:pos x="169" y="65"/>
                </a:cxn>
                <a:cxn ang="0">
                  <a:pos x="135" y="88"/>
                </a:cxn>
                <a:cxn ang="0">
                  <a:pos x="71" y="152"/>
                </a:cxn>
                <a:cxn ang="0">
                  <a:pos x="25" y="235"/>
                </a:cxn>
                <a:cxn ang="0">
                  <a:pos x="9" y="412"/>
                </a:cxn>
                <a:cxn ang="0">
                  <a:pos x="35" y="478"/>
                </a:cxn>
                <a:cxn ang="0">
                  <a:pos x="86" y="519"/>
                </a:cxn>
                <a:cxn ang="0">
                  <a:pos x="146" y="537"/>
                </a:cxn>
                <a:cxn ang="0">
                  <a:pos x="1122" y="617"/>
                </a:cxn>
                <a:cxn ang="0">
                  <a:pos x="1238" y="500"/>
                </a:cxn>
                <a:cxn ang="0">
                  <a:pos x="1282" y="428"/>
                </a:cxn>
                <a:cxn ang="0">
                  <a:pos x="1332" y="383"/>
                </a:cxn>
                <a:cxn ang="0">
                  <a:pos x="1373" y="363"/>
                </a:cxn>
                <a:cxn ang="0">
                  <a:pos x="1527" y="370"/>
                </a:cxn>
                <a:cxn ang="0">
                  <a:pos x="1592" y="399"/>
                </a:cxn>
                <a:cxn ang="0">
                  <a:pos x="1662" y="485"/>
                </a:cxn>
                <a:cxn ang="0">
                  <a:pos x="1701" y="651"/>
                </a:cxn>
                <a:cxn ang="0">
                  <a:pos x="1917" y="511"/>
                </a:cxn>
                <a:cxn ang="0">
                  <a:pos x="1850" y="446"/>
                </a:cxn>
                <a:cxn ang="0">
                  <a:pos x="1784" y="388"/>
                </a:cxn>
                <a:cxn ang="0">
                  <a:pos x="1716" y="335"/>
                </a:cxn>
                <a:cxn ang="0">
                  <a:pos x="1675" y="306"/>
                </a:cxn>
                <a:cxn ang="0">
                  <a:pos x="1635" y="278"/>
                </a:cxn>
                <a:cxn ang="0">
                  <a:pos x="1593" y="253"/>
                </a:cxn>
                <a:cxn ang="0">
                  <a:pos x="1553" y="235"/>
                </a:cxn>
                <a:cxn ang="0">
                  <a:pos x="1487" y="215"/>
                </a:cxn>
                <a:cxn ang="0">
                  <a:pos x="1392" y="231"/>
                </a:cxn>
                <a:cxn ang="0">
                  <a:pos x="1334" y="259"/>
                </a:cxn>
                <a:cxn ang="0">
                  <a:pos x="1293" y="286"/>
                </a:cxn>
                <a:cxn ang="0">
                  <a:pos x="1267" y="304"/>
                </a:cxn>
                <a:cxn ang="0">
                  <a:pos x="1241" y="322"/>
                </a:cxn>
                <a:cxn ang="0">
                  <a:pos x="1217" y="340"/>
                </a:cxn>
                <a:cxn ang="0">
                  <a:pos x="1184" y="366"/>
                </a:cxn>
                <a:cxn ang="0">
                  <a:pos x="1146" y="390"/>
                </a:cxn>
                <a:cxn ang="0">
                  <a:pos x="1096" y="402"/>
                </a:cxn>
                <a:cxn ang="0">
                  <a:pos x="1075" y="329"/>
                </a:cxn>
                <a:cxn ang="0">
                  <a:pos x="1108" y="267"/>
                </a:cxn>
                <a:cxn ang="0">
                  <a:pos x="1068" y="129"/>
                </a:cxn>
                <a:cxn ang="0">
                  <a:pos x="1045" y="138"/>
                </a:cxn>
                <a:cxn ang="0">
                  <a:pos x="1002" y="201"/>
                </a:cxn>
                <a:cxn ang="0">
                  <a:pos x="964" y="297"/>
                </a:cxn>
                <a:cxn ang="0">
                  <a:pos x="922" y="344"/>
                </a:cxn>
                <a:cxn ang="0">
                  <a:pos x="838" y="352"/>
                </a:cxn>
                <a:cxn ang="0">
                  <a:pos x="773" y="282"/>
                </a:cxn>
                <a:cxn ang="0">
                  <a:pos x="775" y="190"/>
                </a:cxn>
                <a:cxn ang="0">
                  <a:pos x="733" y="0"/>
                </a:cxn>
                <a:cxn ang="0">
                  <a:pos x="383" y="385"/>
                </a:cxn>
                <a:cxn ang="0">
                  <a:pos x="335" y="413"/>
                </a:cxn>
                <a:cxn ang="0">
                  <a:pos x="261" y="438"/>
                </a:cxn>
                <a:cxn ang="0">
                  <a:pos x="140" y="384"/>
                </a:cxn>
                <a:cxn ang="0">
                  <a:pos x="93" y="267"/>
                </a:cxn>
                <a:cxn ang="0">
                  <a:pos x="127" y="145"/>
                </a:cxn>
                <a:cxn ang="0">
                  <a:pos x="214" y="55"/>
                </a:cxn>
              </a:cxnLst>
              <a:rect l="0" t="0" r="r" b="b"/>
              <a:pathLst>
                <a:path w="2634" h="651">
                  <a:moveTo>
                    <a:pt x="248" y="24"/>
                  </a:moveTo>
                  <a:lnTo>
                    <a:pt x="242" y="28"/>
                  </a:lnTo>
                  <a:lnTo>
                    <a:pt x="225" y="35"/>
                  </a:lnTo>
                  <a:lnTo>
                    <a:pt x="214" y="40"/>
                  </a:lnTo>
                  <a:lnTo>
                    <a:pt x="200" y="47"/>
                  </a:lnTo>
                  <a:lnTo>
                    <a:pt x="185" y="55"/>
                  </a:lnTo>
                  <a:lnTo>
                    <a:pt x="177" y="61"/>
                  </a:lnTo>
                  <a:lnTo>
                    <a:pt x="169" y="65"/>
                  </a:lnTo>
                  <a:lnTo>
                    <a:pt x="160" y="69"/>
                  </a:lnTo>
                  <a:lnTo>
                    <a:pt x="153" y="76"/>
                  </a:lnTo>
                  <a:lnTo>
                    <a:pt x="144" y="83"/>
                  </a:lnTo>
                  <a:lnTo>
                    <a:pt x="135" y="88"/>
                  </a:lnTo>
                  <a:lnTo>
                    <a:pt x="119" y="102"/>
                  </a:lnTo>
                  <a:lnTo>
                    <a:pt x="101" y="117"/>
                  </a:lnTo>
                  <a:lnTo>
                    <a:pt x="86" y="134"/>
                  </a:lnTo>
                  <a:lnTo>
                    <a:pt x="71" y="152"/>
                  </a:lnTo>
                  <a:lnTo>
                    <a:pt x="57" y="171"/>
                  </a:lnTo>
                  <a:lnTo>
                    <a:pt x="44" y="191"/>
                  </a:lnTo>
                  <a:lnTo>
                    <a:pt x="33" y="213"/>
                  </a:lnTo>
                  <a:lnTo>
                    <a:pt x="25" y="235"/>
                  </a:lnTo>
                  <a:lnTo>
                    <a:pt x="11" y="274"/>
                  </a:lnTo>
                  <a:lnTo>
                    <a:pt x="0" y="348"/>
                  </a:lnTo>
                  <a:lnTo>
                    <a:pt x="2" y="381"/>
                  </a:lnTo>
                  <a:lnTo>
                    <a:pt x="9" y="412"/>
                  </a:lnTo>
                  <a:lnTo>
                    <a:pt x="17" y="440"/>
                  </a:lnTo>
                  <a:lnTo>
                    <a:pt x="22" y="454"/>
                  </a:lnTo>
                  <a:lnTo>
                    <a:pt x="28" y="467"/>
                  </a:lnTo>
                  <a:lnTo>
                    <a:pt x="35" y="478"/>
                  </a:lnTo>
                  <a:lnTo>
                    <a:pt x="44" y="489"/>
                  </a:lnTo>
                  <a:lnTo>
                    <a:pt x="64" y="507"/>
                  </a:lnTo>
                  <a:lnTo>
                    <a:pt x="73" y="513"/>
                  </a:lnTo>
                  <a:lnTo>
                    <a:pt x="86" y="519"/>
                  </a:lnTo>
                  <a:lnTo>
                    <a:pt x="97" y="523"/>
                  </a:lnTo>
                  <a:lnTo>
                    <a:pt x="108" y="527"/>
                  </a:lnTo>
                  <a:lnTo>
                    <a:pt x="129" y="533"/>
                  </a:lnTo>
                  <a:lnTo>
                    <a:pt x="146" y="537"/>
                  </a:lnTo>
                  <a:lnTo>
                    <a:pt x="162" y="537"/>
                  </a:lnTo>
                  <a:lnTo>
                    <a:pt x="979" y="562"/>
                  </a:lnTo>
                  <a:lnTo>
                    <a:pt x="1118" y="527"/>
                  </a:lnTo>
                  <a:lnTo>
                    <a:pt x="1122" y="617"/>
                  </a:lnTo>
                  <a:lnTo>
                    <a:pt x="1213" y="560"/>
                  </a:lnTo>
                  <a:lnTo>
                    <a:pt x="1224" y="530"/>
                  </a:lnTo>
                  <a:lnTo>
                    <a:pt x="1230" y="515"/>
                  </a:lnTo>
                  <a:lnTo>
                    <a:pt x="1238" y="500"/>
                  </a:lnTo>
                  <a:lnTo>
                    <a:pt x="1247" y="483"/>
                  </a:lnTo>
                  <a:lnTo>
                    <a:pt x="1257" y="464"/>
                  </a:lnTo>
                  <a:lnTo>
                    <a:pt x="1268" y="447"/>
                  </a:lnTo>
                  <a:lnTo>
                    <a:pt x="1282" y="428"/>
                  </a:lnTo>
                  <a:lnTo>
                    <a:pt x="1297" y="412"/>
                  </a:lnTo>
                  <a:lnTo>
                    <a:pt x="1314" y="396"/>
                  </a:lnTo>
                  <a:lnTo>
                    <a:pt x="1322" y="390"/>
                  </a:lnTo>
                  <a:lnTo>
                    <a:pt x="1332" y="383"/>
                  </a:lnTo>
                  <a:lnTo>
                    <a:pt x="1341" y="377"/>
                  </a:lnTo>
                  <a:lnTo>
                    <a:pt x="1351" y="372"/>
                  </a:lnTo>
                  <a:lnTo>
                    <a:pt x="1362" y="366"/>
                  </a:lnTo>
                  <a:lnTo>
                    <a:pt x="1373" y="363"/>
                  </a:lnTo>
                  <a:lnTo>
                    <a:pt x="1395" y="358"/>
                  </a:lnTo>
                  <a:lnTo>
                    <a:pt x="1442" y="357"/>
                  </a:lnTo>
                  <a:lnTo>
                    <a:pt x="1486" y="359"/>
                  </a:lnTo>
                  <a:lnTo>
                    <a:pt x="1527" y="370"/>
                  </a:lnTo>
                  <a:lnTo>
                    <a:pt x="1547" y="377"/>
                  </a:lnTo>
                  <a:lnTo>
                    <a:pt x="1566" y="385"/>
                  </a:lnTo>
                  <a:lnTo>
                    <a:pt x="1584" y="395"/>
                  </a:lnTo>
                  <a:lnTo>
                    <a:pt x="1592" y="399"/>
                  </a:lnTo>
                  <a:lnTo>
                    <a:pt x="1599" y="405"/>
                  </a:lnTo>
                  <a:lnTo>
                    <a:pt x="1626" y="428"/>
                  </a:lnTo>
                  <a:lnTo>
                    <a:pt x="1648" y="454"/>
                  </a:lnTo>
                  <a:lnTo>
                    <a:pt x="1662" y="485"/>
                  </a:lnTo>
                  <a:lnTo>
                    <a:pt x="1673" y="516"/>
                  </a:lnTo>
                  <a:lnTo>
                    <a:pt x="1682" y="545"/>
                  </a:lnTo>
                  <a:lnTo>
                    <a:pt x="1693" y="599"/>
                  </a:lnTo>
                  <a:lnTo>
                    <a:pt x="1701" y="651"/>
                  </a:lnTo>
                  <a:lnTo>
                    <a:pt x="2623" y="560"/>
                  </a:lnTo>
                  <a:lnTo>
                    <a:pt x="2634" y="507"/>
                  </a:lnTo>
                  <a:lnTo>
                    <a:pt x="1931" y="526"/>
                  </a:lnTo>
                  <a:lnTo>
                    <a:pt x="1917" y="511"/>
                  </a:lnTo>
                  <a:lnTo>
                    <a:pt x="1899" y="493"/>
                  </a:lnTo>
                  <a:lnTo>
                    <a:pt x="1877" y="472"/>
                  </a:lnTo>
                  <a:lnTo>
                    <a:pt x="1863" y="460"/>
                  </a:lnTo>
                  <a:lnTo>
                    <a:pt x="1850" y="446"/>
                  </a:lnTo>
                  <a:lnTo>
                    <a:pt x="1833" y="432"/>
                  </a:lnTo>
                  <a:lnTo>
                    <a:pt x="1817" y="418"/>
                  </a:lnTo>
                  <a:lnTo>
                    <a:pt x="1800" y="403"/>
                  </a:lnTo>
                  <a:lnTo>
                    <a:pt x="1784" y="388"/>
                  </a:lnTo>
                  <a:lnTo>
                    <a:pt x="1764" y="373"/>
                  </a:lnTo>
                  <a:lnTo>
                    <a:pt x="1745" y="358"/>
                  </a:lnTo>
                  <a:lnTo>
                    <a:pt x="1726" y="341"/>
                  </a:lnTo>
                  <a:lnTo>
                    <a:pt x="1716" y="335"/>
                  </a:lnTo>
                  <a:lnTo>
                    <a:pt x="1705" y="326"/>
                  </a:lnTo>
                  <a:lnTo>
                    <a:pt x="1695" y="319"/>
                  </a:lnTo>
                  <a:lnTo>
                    <a:pt x="1684" y="313"/>
                  </a:lnTo>
                  <a:lnTo>
                    <a:pt x="1675" y="306"/>
                  </a:lnTo>
                  <a:lnTo>
                    <a:pt x="1664" y="297"/>
                  </a:lnTo>
                  <a:lnTo>
                    <a:pt x="1655" y="290"/>
                  </a:lnTo>
                  <a:lnTo>
                    <a:pt x="1646" y="284"/>
                  </a:lnTo>
                  <a:lnTo>
                    <a:pt x="1635" y="278"/>
                  </a:lnTo>
                  <a:lnTo>
                    <a:pt x="1625" y="271"/>
                  </a:lnTo>
                  <a:lnTo>
                    <a:pt x="1614" y="266"/>
                  </a:lnTo>
                  <a:lnTo>
                    <a:pt x="1604" y="259"/>
                  </a:lnTo>
                  <a:lnTo>
                    <a:pt x="1593" y="253"/>
                  </a:lnTo>
                  <a:lnTo>
                    <a:pt x="1584" y="249"/>
                  </a:lnTo>
                  <a:lnTo>
                    <a:pt x="1573" y="244"/>
                  </a:lnTo>
                  <a:lnTo>
                    <a:pt x="1563" y="240"/>
                  </a:lnTo>
                  <a:lnTo>
                    <a:pt x="1553" y="235"/>
                  </a:lnTo>
                  <a:lnTo>
                    <a:pt x="1544" y="231"/>
                  </a:lnTo>
                  <a:lnTo>
                    <a:pt x="1524" y="224"/>
                  </a:lnTo>
                  <a:lnTo>
                    <a:pt x="1505" y="219"/>
                  </a:lnTo>
                  <a:lnTo>
                    <a:pt x="1487" y="215"/>
                  </a:lnTo>
                  <a:lnTo>
                    <a:pt x="1471" y="213"/>
                  </a:lnTo>
                  <a:lnTo>
                    <a:pt x="1436" y="216"/>
                  </a:lnTo>
                  <a:lnTo>
                    <a:pt x="1407" y="226"/>
                  </a:lnTo>
                  <a:lnTo>
                    <a:pt x="1392" y="231"/>
                  </a:lnTo>
                  <a:lnTo>
                    <a:pt x="1377" y="237"/>
                  </a:lnTo>
                  <a:lnTo>
                    <a:pt x="1362" y="244"/>
                  </a:lnTo>
                  <a:lnTo>
                    <a:pt x="1348" y="252"/>
                  </a:lnTo>
                  <a:lnTo>
                    <a:pt x="1334" y="259"/>
                  </a:lnTo>
                  <a:lnTo>
                    <a:pt x="1321" y="267"/>
                  </a:lnTo>
                  <a:lnTo>
                    <a:pt x="1307" y="277"/>
                  </a:lnTo>
                  <a:lnTo>
                    <a:pt x="1300" y="282"/>
                  </a:lnTo>
                  <a:lnTo>
                    <a:pt x="1293" y="286"/>
                  </a:lnTo>
                  <a:lnTo>
                    <a:pt x="1286" y="290"/>
                  </a:lnTo>
                  <a:lnTo>
                    <a:pt x="1279" y="296"/>
                  </a:lnTo>
                  <a:lnTo>
                    <a:pt x="1272" y="299"/>
                  </a:lnTo>
                  <a:lnTo>
                    <a:pt x="1267" y="304"/>
                  </a:lnTo>
                  <a:lnTo>
                    <a:pt x="1260" y="308"/>
                  </a:lnTo>
                  <a:lnTo>
                    <a:pt x="1254" y="313"/>
                  </a:lnTo>
                  <a:lnTo>
                    <a:pt x="1247" y="318"/>
                  </a:lnTo>
                  <a:lnTo>
                    <a:pt x="1241" y="322"/>
                  </a:lnTo>
                  <a:lnTo>
                    <a:pt x="1234" y="328"/>
                  </a:lnTo>
                  <a:lnTo>
                    <a:pt x="1228" y="332"/>
                  </a:lnTo>
                  <a:lnTo>
                    <a:pt x="1223" y="336"/>
                  </a:lnTo>
                  <a:lnTo>
                    <a:pt x="1217" y="340"/>
                  </a:lnTo>
                  <a:lnTo>
                    <a:pt x="1212" y="344"/>
                  </a:lnTo>
                  <a:lnTo>
                    <a:pt x="1206" y="350"/>
                  </a:lnTo>
                  <a:lnTo>
                    <a:pt x="1194" y="358"/>
                  </a:lnTo>
                  <a:lnTo>
                    <a:pt x="1184" y="366"/>
                  </a:lnTo>
                  <a:lnTo>
                    <a:pt x="1173" y="373"/>
                  </a:lnTo>
                  <a:lnTo>
                    <a:pt x="1163" y="380"/>
                  </a:lnTo>
                  <a:lnTo>
                    <a:pt x="1154" y="385"/>
                  </a:lnTo>
                  <a:lnTo>
                    <a:pt x="1146" y="390"/>
                  </a:lnTo>
                  <a:lnTo>
                    <a:pt x="1137" y="395"/>
                  </a:lnTo>
                  <a:lnTo>
                    <a:pt x="1121" y="402"/>
                  </a:lnTo>
                  <a:lnTo>
                    <a:pt x="1107" y="405"/>
                  </a:lnTo>
                  <a:lnTo>
                    <a:pt x="1096" y="402"/>
                  </a:lnTo>
                  <a:lnTo>
                    <a:pt x="1086" y="395"/>
                  </a:lnTo>
                  <a:lnTo>
                    <a:pt x="1077" y="373"/>
                  </a:lnTo>
                  <a:lnTo>
                    <a:pt x="1072" y="351"/>
                  </a:lnTo>
                  <a:lnTo>
                    <a:pt x="1075" y="329"/>
                  </a:lnTo>
                  <a:lnTo>
                    <a:pt x="1082" y="311"/>
                  </a:lnTo>
                  <a:lnTo>
                    <a:pt x="1092" y="293"/>
                  </a:lnTo>
                  <a:lnTo>
                    <a:pt x="1099" y="281"/>
                  </a:lnTo>
                  <a:lnTo>
                    <a:pt x="1108" y="267"/>
                  </a:lnTo>
                  <a:lnTo>
                    <a:pt x="1112" y="165"/>
                  </a:lnTo>
                  <a:lnTo>
                    <a:pt x="1088" y="145"/>
                  </a:lnTo>
                  <a:lnTo>
                    <a:pt x="1078" y="138"/>
                  </a:lnTo>
                  <a:lnTo>
                    <a:pt x="1068" y="129"/>
                  </a:lnTo>
                  <a:lnTo>
                    <a:pt x="1061" y="124"/>
                  </a:lnTo>
                  <a:lnTo>
                    <a:pt x="1056" y="121"/>
                  </a:lnTo>
                  <a:lnTo>
                    <a:pt x="1050" y="117"/>
                  </a:lnTo>
                  <a:lnTo>
                    <a:pt x="1045" y="138"/>
                  </a:lnTo>
                  <a:lnTo>
                    <a:pt x="1035" y="158"/>
                  </a:lnTo>
                  <a:lnTo>
                    <a:pt x="1028" y="169"/>
                  </a:lnTo>
                  <a:lnTo>
                    <a:pt x="1019" y="182"/>
                  </a:lnTo>
                  <a:lnTo>
                    <a:pt x="1002" y="201"/>
                  </a:lnTo>
                  <a:lnTo>
                    <a:pt x="990" y="212"/>
                  </a:lnTo>
                  <a:lnTo>
                    <a:pt x="977" y="216"/>
                  </a:lnTo>
                  <a:lnTo>
                    <a:pt x="972" y="275"/>
                  </a:lnTo>
                  <a:lnTo>
                    <a:pt x="964" y="297"/>
                  </a:lnTo>
                  <a:lnTo>
                    <a:pt x="958" y="310"/>
                  </a:lnTo>
                  <a:lnTo>
                    <a:pt x="951" y="321"/>
                  </a:lnTo>
                  <a:lnTo>
                    <a:pt x="933" y="337"/>
                  </a:lnTo>
                  <a:lnTo>
                    <a:pt x="922" y="344"/>
                  </a:lnTo>
                  <a:lnTo>
                    <a:pt x="908" y="350"/>
                  </a:lnTo>
                  <a:lnTo>
                    <a:pt x="881" y="355"/>
                  </a:lnTo>
                  <a:lnTo>
                    <a:pt x="858" y="357"/>
                  </a:lnTo>
                  <a:lnTo>
                    <a:pt x="838" y="352"/>
                  </a:lnTo>
                  <a:lnTo>
                    <a:pt x="822" y="346"/>
                  </a:lnTo>
                  <a:lnTo>
                    <a:pt x="796" y="321"/>
                  </a:lnTo>
                  <a:lnTo>
                    <a:pt x="783" y="303"/>
                  </a:lnTo>
                  <a:lnTo>
                    <a:pt x="773" y="282"/>
                  </a:lnTo>
                  <a:lnTo>
                    <a:pt x="768" y="259"/>
                  </a:lnTo>
                  <a:lnTo>
                    <a:pt x="767" y="235"/>
                  </a:lnTo>
                  <a:lnTo>
                    <a:pt x="769" y="212"/>
                  </a:lnTo>
                  <a:lnTo>
                    <a:pt x="775" y="190"/>
                  </a:lnTo>
                  <a:lnTo>
                    <a:pt x="782" y="172"/>
                  </a:lnTo>
                  <a:lnTo>
                    <a:pt x="789" y="157"/>
                  </a:lnTo>
                  <a:lnTo>
                    <a:pt x="796" y="143"/>
                  </a:lnTo>
                  <a:lnTo>
                    <a:pt x="733" y="0"/>
                  </a:lnTo>
                  <a:lnTo>
                    <a:pt x="707" y="500"/>
                  </a:lnTo>
                  <a:lnTo>
                    <a:pt x="426" y="491"/>
                  </a:lnTo>
                  <a:lnTo>
                    <a:pt x="390" y="380"/>
                  </a:lnTo>
                  <a:lnTo>
                    <a:pt x="383" y="385"/>
                  </a:lnTo>
                  <a:lnTo>
                    <a:pt x="375" y="390"/>
                  </a:lnTo>
                  <a:lnTo>
                    <a:pt x="364" y="396"/>
                  </a:lnTo>
                  <a:lnTo>
                    <a:pt x="350" y="405"/>
                  </a:lnTo>
                  <a:lnTo>
                    <a:pt x="335" y="413"/>
                  </a:lnTo>
                  <a:lnTo>
                    <a:pt x="317" y="420"/>
                  </a:lnTo>
                  <a:lnTo>
                    <a:pt x="301" y="427"/>
                  </a:lnTo>
                  <a:lnTo>
                    <a:pt x="282" y="435"/>
                  </a:lnTo>
                  <a:lnTo>
                    <a:pt x="261" y="438"/>
                  </a:lnTo>
                  <a:lnTo>
                    <a:pt x="221" y="440"/>
                  </a:lnTo>
                  <a:lnTo>
                    <a:pt x="184" y="429"/>
                  </a:lnTo>
                  <a:lnTo>
                    <a:pt x="152" y="403"/>
                  </a:lnTo>
                  <a:lnTo>
                    <a:pt x="140" y="384"/>
                  </a:lnTo>
                  <a:lnTo>
                    <a:pt x="127" y="366"/>
                  </a:lnTo>
                  <a:lnTo>
                    <a:pt x="118" y="350"/>
                  </a:lnTo>
                  <a:lnTo>
                    <a:pt x="109" y="332"/>
                  </a:lnTo>
                  <a:lnTo>
                    <a:pt x="93" y="267"/>
                  </a:lnTo>
                  <a:lnTo>
                    <a:pt x="95" y="212"/>
                  </a:lnTo>
                  <a:lnTo>
                    <a:pt x="104" y="187"/>
                  </a:lnTo>
                  <a:lnTo>
                    <a:pt x="113" y="167"/>
                  </a:lnTo>
                  <a:lnTo>
                    <a:pt x="127" y="145"/>
                  </a:lnTo>
                  <a:lnTo>
                    <a:pt x="146" y="123"/>
                  </a:lnTo>
                  <a:lnTo>
                    <a:pt x="170" y="99"/>
                  </a:lnTo>
                  <a:lnTo>
                    <a:pt x="193" y="76"/>
                  </a:lnTo>
                  <a:lnTo>
                    <a:pt x="214" y="55"/>
                  </a:lnTo>
                  <a:lnTo>
                    <a:pt x="232" y="39"/>
                  </a:lnTo>
                  <a:lnTo>
                    <a:pt x="248" y="24"/>
                  </a:lnTo>
                  <a:lnTo>
                    <a:pt x="248" y="24"/>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7" name="Freeform 186"/>
            <p:cNvSpPr>
              <a:spLocks/>
            </p:cNvSpPr>
            <p:nvPr/>
          </p:nvSpPr>
          <p:spPr bwMode="auto">
            <a:xfrm>
              <a:off x="1251" y="3104"/>
              <a:ext cx="389" cy="88"/>
            </a:xfrm>
            <a:custGeom>
              <a:avLst/>
              <a:gdLst/>
              <a:ahLst/>
              <a:cxnLst>
                <a:cxn ang="0">
                  <a:pos x="35" y="16"/>
                </a:cxn>
                <a:cxn ang="0">
                  <a:pos x="10" y="55"/>
                </a:cxn>
                <a:cxn ang="0">
                  <a:pos x="2" y="123"/>
                </a:cxn>
                <a:cxn ang="0">
                  <a:pos x="15" y="154"/>
                </a:cxn>
                <a:cxn ang="0">
                  <a:pos x="33" y="170"/>
                </a:cxn>
                <a:cxn ang="0">
                  <a:pos x="54" y="181"/>
                </a:cxn>
                <a:cxn ang="0">
                  <a:pos x="97" y="195"/>
                </a:cxn>
                <a:cxn ang="0">
                  <a:pos x="153" y="207"/>
                </a:cxn>
                <a:cxn ang="0">
                  <a:pos x="224" y="218"/>
                </a:cxn>
                <a:cxn ang="0">
                  <a:pos x="303" y="229"/>
                </a:cxn>
                <a:cxn ang="0">
                  <a:pos x="392" y="238"/>
                </a:cxn>
                <a:cxn ang="0">
                  <a:pos x="484" y="246"/>
                </a:cxn>
                <a:cxn ang="0">
                  <a:pos x="673" y="258"/>
                </a:cxn>
                <a:cxn ang="0">
                  <a:pos x="930" y="264"/>
                </a:cxn>
                <a:cxn ang="0">
                  <a:pos x="1093" y="254"/>
                </a:cxn>
                <a:cxn ang="0">
                  <a:pos x="1147" y="207"/>
                </a:cxn>
                <a:cxn ang="0">
                  <a:pos x="1169" y="95"/>
                </a:cxn>
                <a:cxn ang="0">
                  <a:pos x="1150" y="110"/>
                </a:cxn>
                <a:cxn ang="0">
                  <a:pos x="1132" y="122"/>
                </a:cxn>
                <a:cxn ang="0">
                  <a:pos x="1107" y="134"/>
                </a:cxn>
                <a:cxn ang="0">
                  <a:pos x="1074" y="147"/>
                </a:cxn>
                <a:cxn ang="0">
                  <a:pos x="1032" y="159"/>
                </a:cxn>
                <a:cxn ang="0">
                  <a:pos x="983" y="169"/>
                </a:cxn>
                <a:cxn ang="0">
                  <a:pos x="875" y="176"/>
                </a:cxn>
                <a:cxn ang="0">
                  <a:pos x="469" y="169"/>
                </a:cxn>
                <a:cxn ang="0">
                  <a:pos x="259" y="154"/>
                </a:cxn>
                <a:cxn ang="0">
                  <a:pos x="148" y="140"/>
                </a:cxn>
                <a:cxn ang="0">
                  <a:pos x="76" y="122"/>
                </a:cxn>
                <a:cxn ang="0">
                  <a:pos x="46" y="89"/>
                </a:cxn>
                <a:cxn ang="0">
                  <a:pos x="44" y="51"/>
                </a:cxn>
                <a:cxn ang="0">
                  <a:pos x="61" y="20"/>
                </a:cxn>
                <a:cxn ang="0">
                  <a:pos x="80" y="1"/>
                </a:cxn>
                <a:cxn ang="0">
                  <a:pos x="48" y="0"/>
                </a:cxn>
              </a:cxnLst>
              <a:rect l="0" t="0" r="r" b="b"/>
              <a:pathLst>
                <a:path w="1169" h="264">
                  <a:moveTo>
                    <a:pt x="48" y="0"/>
                  </a:moveTo>
                  <a:lnTo>
                    <a:pt x="35" y="16"/>
                  </a:lnTo>
                  <a:lnTo>
                    <a:pt x="22" y="33"/>
                  </a:lnTo>
                  <a:lnTo>
                    <a:pt x="10" y="55"/>
                  </a:lnTo>
                  <a:lnTo>
                    <a:pt x="0" y="108"/>
                  </a:lnTo>
                  <a:lnTo>
                    <a:pt x="2" y="123"/>
                  </a:lnTo>
                  <a:lnTo>
                    <a:pt x="9" y="139"/>
                  </a:lnTo>
                  <a:lnTo>
                    <a:pt x="15" y="154"/>
                  </a:lnTo>
                  <a:lnTo>
                    <a:pt x="29" y="168"/>
                  </a:lnTo>
                  <a:lnTo>
                    <a:pt x="33" y="170"/>
                  </a:lnTo>
                  <a:lnTo>
                    <a:pt x="39" y="176"/>
                  </a:lnTo>
                  <a:lnTo>
                    <a:pt x="54" y="181"/>
                  </a:lnTo>
                  <a:lnTo>
                    <a:pt x="72" y="188"/>
                  </a:lnTo>
                  <a:lnTo>
                    <a:pt x="97" y="195"/>
                  </a:lnTo>
                  <a:lnTo>
                    <a:pt x="123" y="201"/>
                  </a:lnTo>
                  <a:lnTo>
                    <a:pt x="153" y="207"/>
                  </a:lnTo>
                  <a:lnTo>
                    <a:pt x="186" y="213"/>
                  </a:lnTo>
                  <a:lnTo>
                    <a:pt x="224" y="218"/>
                  </a:lnTo>
                  <a:lnTo>
                    <a:pt x="262" y="224"/>
                  </a:lnTo>
                  <a:lnTo>
                    <a:pt x="303" y="229"/>
                  </a:lnTo>
                  <a:lnTo>
                    <a:pt x="346" y="234"/>
                  </a:lnTo>
                  <a:lnTo>
                    <a:pt x="392" y="238"/>
                  </a:lnTo>
                  <a:lnTo>
                    <a:pt x="437" y="243"/>
                  </a:lnTo>
                  <a:lnTo>
                    <a:pt x="484" y="246"/>
                  </a:lnTo>
                  <a:lnTo>
                    <a:pt x="579" y="253"/>
                  </a:lnTo>
                  <a:lnTo>
                    <a:pt x="673" y="258"/>
                  </a:lnTo>
                  <a:lnTo>
                    <a:pt x="765" y="261"/>
                  </a:lnTo>
                  <a:lnTo>
                    <a:pt x="930" y="264"/>
                  </a:lnTo>
                  <a:lnTo>
                    <a:pt x="1054" y="261"/>
                  </a:lnTo>
                  <a:lnTo>
                    <a:pt x="1093" y="254"/>
                  </a:lnTo>
                  <a:lnTo>
                    <a:pt x="1114" y="247"/>
                  </a:lnTo>
                  <a:lnTo>
                    <a:pt x="1147" y="207"/>
                  </a:lnTo>
                  <a:lnTo>
                    <a:pt x="1163" y="155"/>
                  </a:lnTo>
                  <a:lnTo>
                    <a:pt x="1169" y="95"/>
                  </a:lnTo>
                  <a:lnTo>
                    <a:pt x="1156" y="104"/>
                  </a:lnTo>
                  <a:lnTo>
                    <a:pt x="1150" y="110"/>
                  </a:lnTo>
                  <a:lnTo>
                    <a:pt x="1143" y="115"/>
                  </a:lnTo>
                  <a:lnTo>
                    <a:pt x="1132" y="122"/>
                  </a:lnTo>
                  <a:lnTo>
                    <a:pt x="1121" y="128"/>
                  </a:lnTo>
                  <a:lnTo>
                    <a:pt x="1107" y="134"/>
                  </a:lnTo>
                  <a:lnTo>
                    <a:pt x="1090" y="141"/>
                  </a:lnTo>
                  <a:lnTo>
                    <a:pt x="1074" y="147"/>
                  </a:lnTo>
                  <a:lnTo>
                    <a:pt x="1054" y="154"/>
                  </a:lnTo>
                  <a:lnTo>
                    <a:pt x="1032" y="159"/>
                  </a:lnTo>
                  <a:lnTo>
                    <a:pt x="1009" y="163"/>
                  </a:lnTo>
                  <a:lnTo>
                    <a:pt x="983" y="169"/>
                  </a:lnTo>
                  <a:lnTo>
                    <a:pt x="955" y="172"/>
                  </a:lnTo>
                  <a:lnTo>
                    <a:pt x="875" y="176"/>
                  </a:lnTo>
                  <a:lnTo>
                    <a:pt x="758" y="177"/>
                  </a:lnTo>
                  <a:lnTo>
                    <a:pt x="469" y="169"/>
                  </a:lnTo>
                  <a:lnTo>
                    <a:pt x="325" y="161"/>
                  </a:lnTo>
                  <a:lnTo>
                    <a:pt x="259" y="154"/>
                  </a:lnTo>
                  <a:lnTo>
                    <a:pt x="199" y="147"/>
                  </a:lnTo>
                  <a:lnTo>
                    <a:pt x="148" y="140"/>
                  </a:lnTo>
                  <a:lnTo>
                    <a:pt x="106" y="132"/>
                  </a:lnTo>
                  <a:lnTo>
                    <a:pt x="76" y="122"/>
                  </a:lnTo>
                  <a:lnTo>
                    <a:pt x="60" y="111"/>
                  </a:lnTo>
                  <a:lnTo>
                    <a:pt x="46" y="89"/>
                  </a:lnTo>
                  <a:lnTo>
                    <a:pt x="43" y="70"/>
                  </a:lnTo>
                  <a:lnTo>
                    <a:pt x="44" y="51"/>
                  </a:lnTo>
                  <a:lnTo>
                    <a:pt x="51" y="34"/>
                  </a:lnTo>
                  <a:lnTo>
                    <a:pt x="61" y="20"/>
                  </a:lnTo>
                  <a:lnTo>
                    <a:pt x="69" y="9"/>
                  </a:lnTo>
                  <a:lnTo>
                    <a:pt x="80" y="1"/>
                  </a:lnTo>
                  <a:lnTo>
                    <a:pt x="48" y="0"/>
                  </a:lnTo>
                  <a:lnTo>
                    <a:pt x="48" y="0"/>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8" name="Freeform 187"/>
            <p:cNvSpPr>
              <a:spLocks/>
            </p:cNvSpPr>
            <p:nvPr/>
          </p:nvSpPr>
          <p:spPr bwMode="auto">
            <a:xfrm>
              <a:off x="1342" y="3170"/>
              <a:ext cx="166" cy="72"/>
            </a:xfrm>
            <a:custGeom>
              <a:avLst/>
              <a:gdLst/>
              <a:ahLst/>
              <a:cxnLst>
                <a:cxn ang="0">
                  <a:pos x="0" y="0"/>
                </a:cxn>
                <a:cxn ang="0">
                  <a:pos x="4" y="19"/>
                </a:cxn>
                <a:cxn ang="0">
                  <a:pos x="8" y="41"/>
                </a:cxn>
                <a:cxn ang="0">
                  <a:pos x="18" y="69"/>
                </a:cxn>
                <a:cxn ang="0">
                  <a:pos x="25" y="84"/>
                </a:cxn>
                <a:cxn ang="0">
                  <a:pos x="33" y="99"/>
                </a:cxn>
                <a:cxn ang="0">
                  <a:pos x="41" y="114"/>
                </a:cxn>
                <a:cxn ang="0">
                  <a:pos x="54" y="130"/>
                </a:cxn>
                <a:cxn ang="0">
                  <a:pos x="66" y="143"/>
                </a:cxn>
                <a:cxn ang="0">
                  <a:pos x="81" y="157"/>
                </a:cxn>
                <a:cxn ang="0">
                  <a:pos x="90" y="164"/>
                </a:cxn>
                <a:cxn ang="0">
                  <a:pos x="99" y="169"/>
                </a:cxn>
                <a:cxn ang="0">
                  <a:pos x="108" y="176"/>
                </a:cxn>
                <a:cxn ang="0">
                  <a:pos x="119" y="182"/>
                </a:cxn>
                <a:cxn ang="0">
                  <a:pos x="128" y="187"/>
                </a:cxn>
                <a:cxn ang="0">
                  <a:pos x="139" y="191"/>
                </a:cxn>
                <a:cxn ang="0">
                  <a:pos x="149" y="196"/>
                </a:cxn>
                <a:cxn ang="0">
                  <a:pos x="160" y="200"/>
                </a:cxn>
                <a:cxn ang="0">
                  <a:pos x="182" y="207"/>
                </a:cxn>
                <a:cxn ang="0">
                  <a:pos x="203" y="211"/>
                </a:cxn>
                <a:cxn ang="0">
                  <a:pos x="245" y="215"/>
                </a:cxn>
                <a:cxn ang="0">
                  <a:pos x="285" y="215"/>
                </a:cxn>
                <a:cxn ang="0">
                  <a:pos x="324" y="209"/>
                </a:cxn>
                <a:cxn ang="0">
                  <a:pos x="357" y="201"/>
                </a:cxn>
                <a:cxn ang="0">
                  <a:pos x="372" y="197"/>
                </a:cxn>
                <a:cxn ang="0">
                  <a:pos x="386" y="191"/>
                </a:cxn>
                <a:cxn ang="0">
                  <a:pos x="397" y="185"/>
                </a:cxn>
                <a:cxn ang="0">
                  <a:pos x="408" y="178"/>
                </a:cxn>
                <a:cxn ang="0">
                  <a:pos x="426" y="161"/>
                </a:cxn>
                <a:cxn ang="0">
                  <a:pos x="444" y="141"/>
                </a:cxn>
                <a:cxn ang="0">
                  <a:pos x="459" y="117"/>
                </a:cxn>
                <a:cxn ang="0">
                  <a:pos x="471" y="92"/>
                </a:cxn>
                <a:cxn ang="0">
                  <a:pos x="484" y="70"/>
                </a:cxn>
                <a:cxn ang="0">
                  <a:pos x="492" y="52"/>
                </a:cxn>
                <a:cxn ang="0">
                  <a:pos x="499" y="35"/>
                </a:cxn>
                <a:cxn ang="0">
                  <a:pos x="0" y="0"/>
                </a:cxn>
                <a:cxn ang="0">
                  <a:pos x="0" y="0"/>
                </a:cxn>
              </a:cxnLst>
              <a:rect l="0" t="0" r="r" b="b"/>
              <a:pathLst>
                <a:path w="499" h="215">
                  <a:moveTo>
                    <a:pt x="0" y="0"/>
                  </a:moveTo>
                  <a:lnTo>
                    <a:pt x="4" y="19"/>
                  </a:lnTo>
                  <a:lnTo>
                    <a:pt x="8" y="41"/>
                  </a:lnTo>
                  <a:lnTo>
                    <a:pt x="18" y="69"/>
                  </a:lnTo>
                  <a:lnTo>
                    <a:pt x="25" y="84"/>
                  </a:lnTo>
                  <a:lnTo>
                    <a:pt x="33" y="99"/>
                  </a:lnTo>
                  <a:lnTo>
                    <a:pt x="41" y="114"/>
                  </a:lnTo>
                  <a:lnTo>
                    <a:pt x="54" y="130"/>
                  </a:lnTo>
                  <a:lnTo>
                    <a:pt x="66" y="143"/>
                  </a:lnTo>
                  <a:lnTo>
                    <a:pt x="81" y="157"/>
                  </a:lnTo>
                  <a:lnTo>
                    <a:pt x="90" y="164"/>
                  </a:lnTo>
                  <a:lnTo>
                    <a:pt x="99" y="169"/>
                  </a:lnTo>
                  <a:lnTo>
                    <a:pt x="108" y="176"/>
                  </a:lnTo>
                  <a:lnTo>
                    <a:pt x="119" y="182"/>
                  </a:lnTo>
                  <a:lnTo>
                    <a:pt x="128" y="187"/>
                  </a:lnTo>
                  <a:lnTo>
                    <a:pt x="139" y="191"/>
                  </a:lnTo>
                  <a:lnTo>
                    <a:pt x="149" y="196"/>
                  </a:lnTo>
                  <a:lnTo>
                    <a:pt x="160" y="200"/>
                  </a:lnTo>
                  <a:lnTo>
                    <a:pt x="182" y="207"/>
                  </a:lnTo>
                  <a:lnTo>
                    <a:pt x="203" y="211"/>
                  </a:lnTo>
                  <a:lnTo>
                    <a:pt x="245" y="215"/>
                  </a:lnTo>
                  <a:lnTo>
                    <a:pt x="285" y="215"/>
                  </a:lnTo>
                  <a:lnTo>
                    <a:pt x="324" y="209"/>
                  </a:lnTo>
                  <a:lnTo>
                    <a:pt x="357" y="201"/>
                  </a:lnTo>
                  <a:lnTo>
                    <a:pt x="372" y="197"/>
                  </a:lnTo>
                  <a:lnTo>
                    <a:pt x="386" y="191"/>
                  </a:lnTo>
                  <a:lnTo>
                    <a:pt x="397" y="185"/>
                  </a:lnTo>
                  <a:lnTo>
                    <a:pt x="408" y="178"/>
                  </a:lnTo>
                  <a:lnTo>
                    <a:pt x="426" y="161"/>
                  </a:lnTo>
                  <a:lnTo>
                    <a:pt x="444" y="141"/>
                  </a:lnTo>
                  <a:lnTo>
                    <a:pt x="459" y="117"/>
                  </a:lnTo>
                  <a:lnTo>
                    <a:pt x="471" y="92"/>
                  </a:lnTo>
                  <a:lnTo>
                    <a:pt x="484" y="70"/>
                  </a:lnTo>
                  <a:lnTo>
                    <a:pt x="492" y="52"/>
                  </a:lnTo>
                  <a:lnTo>
                    <a:pt x="499" y="35"/>
                  </a:lnTo>
                  <a:lnTo>
                    <a:pt x="0" y="0"/>
                  </a:lnTo>
                  <a:lnTo>
                    <a:pt x="0" y="0"/>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9" name="Freeform 188"/>
            <p:cNvSpPr>
              <a:spLocks/>
            </p:cNvSpPr>
            <p:nvPr/>
          </p:nvSpPr>
          <p:spPr bwMode="auto">
            <a:xfrm>
              <a:off x="1495" y="2913"/>
              <a:ext cx="730" cy="192"/>
            </a:xfrm>
            <a:custGeom>
              <a:avLst/>
              <a:gdLst/>
              <a:ahLst/>
              <a:cxnLst>
                <a:cxn ang="0">
                  <a:pos x="42" y="266"/>
                </a:cxn>
                <a:cxn ang="0">
                  <a:pos x="57" y="252"/>
                </a:cxn>
                <a:cxn ang="0">
                  <a:pos x="71" y="245"/>
                </a:cxn>
                <a:cxn ang="0">
                  <a:pos x="95" y="237"/>
                </a:cxn>
                <a:cxn ang="0">
                  <a:pos x="135" y="240"/>
                </a:cxn>
                <a:cxn ang="0">
                  <a:pos x="166" y="253"/>
                </a:cxn>
                <a:cxn ang="0">
                  <a:pos x="206" y="284"/>
                </a:cxn>
                <a:cxn ang="0">
                  <a:pos x="232" y="335"/>
                </a:cxn>
                <a:cxn ang="0">
                  <a:pos x="244" y="438"/>
                </a:cxn>
                <a:cxn ang="0">
                  <a:pos x="269" y="406"/>
                </a:cxn>
                <a:cxn ang="0">
                  <a:pos x="284" y="341"/>
                </a:cxn>
                <a:cxn ang="0">
                  <a:pos x="273" y="307"/>
                </a:cxn>
                <a:cxn ang="0">
                  <a:pos x="257" y="278"/>
                </a:cxn>
                <a:cxn ang="0">
                  <a:pos x="239" y="252"/>
                </a:cxn>
                <a:cxn ang="0">
                  <a:pos x="210" y="229"/>
                </a:cxn>
                <a:cxn ang="0">
                  <a:pos x="184" y="218"/>
                </a:cxn>
                <a:cxn ang="0">
                  <a:pos x="146" y="205"/>
                </a:cxn>
                <a:cxn ang="0">
                  <a:pos x="149" y="200"/>
                </a:cxn>
                <a:cxn ang="0">
                  <a:pos x="221" y="193"/>
                </a:cxn>
                <a:cxn ang="0">
                  <a:pos x="287" y="208"/>
                </a:cxn>
                <a:cxn ang="0">
                  <a:pos x="317" y="224"/>
                </a:cxn>
                <a:cxn ang="0">
                  <a:pos x="345" y="249"/>
                </a:cxn>
                <a:cxn ang="0">
                  <a:pos x="357" y="241"/>
                </a:cxn>
                <a:cxn ang="0">
                  <a:pos x="378" y="227"/>
                </a:cxn>
                <a:cxn ang="0">
                  <a:pos x="400" y="215"/>
                </a:cxn>
                <a:cxn ang="0">
                  <a:pos x="418" y="205"/>
                </a:cxn>
                <a:cxn ang="0">
                  <a:pos x="437" y="197"/>
                </a:cxn>
                <a:cxn ang="0">
                  <a:pos x="458" y="190"/>
                </a:cxn>
                <a:cxn ang="0">
                  <a:pos x="492" y="178"/>
                </a:cxn>
                <a:cxn ang="0">
                  <a:pos x="545" y="167"/>
                </a:cxn>
                <a:cxn ang="0">
                  <a:pos x="630" y="163"/>
                </a:cxn>
                <a:cxn ang="0">
                  <a:pos x="831" y="185"/>
                </a:cxn>
                <a:cxn ang="0">
                  <a:pos x="866" y="198"/>
                </a:cxn>
                <a:cxn ang="0">
                  <a:pos x="884" y="208"/>
                </a:cxn>
                <a:cxn ang="0">
                  <a:pos x="904" y="219"/>
                </a:cxn>
                <a:cxn ang="0">
                  <a:pos x="926" y="231"/>
                </a:cxn>
                <a:cxn ang="0">
                  <a:pos x="953" y="246"/>
                </a:cxn>
                <a:cxn ang="0">
                  <a:pos x="973" y="260"/>
                </a:cxn>
                <a:cxn ang="0">
                  <a:pos x="1006" y="286"/>
                </a:cxn>
                <a:cxn ang="0">
                  <a:pos x="1059" y="335"/>
                </a:cxn>
                <a:cxn ang="0">
                  <a:pos x="1085" y="363"/>
                </a:cxn>
                <a:cxn ang="0">
                  <a:pos x="1110" y="390"/>
                </a:cxn>
                <a:cxn ang="0">
                  <a:pos x="1133" y="419"/>
                </a:cxn>
                <a:cxn ang="0">
                  <a:pos x="1155" y="445"/>
                </a:cxn>
                <a:cxn ang="0">
                  <a:pos x="1176" y="472"/>
                </a:cxn>
                <a:cxn ang="0">
                  <a:pos x="1212" y="518"/>
                </a:cxn>
                <a:cxn ang="0">
                  <a:pos x="1236" y="553"/>
                </a:cxn>
                <a:cxn ang="0">
                  <a:pos x="1253" y="575"/>
                </a:cxn>
                <a:cxn ang="0">
                  <a:pos x="1830" y="502"/>
                </a:cxn>
                <a:cxn ang="0">
                  <a:pos x="1819" y="384"/>
                </a:cxn>
                <a:cxn ang="0">
                  <a:pos x="1837" y="313"/>
                </a:cxn>
                <a:cxn ang="0">
                  <a:pos x="1850" y="289"/>
                </a:cxn>
                <a:cxn ang="0">
                  <a:pos x="1865" y="266"/>
                </a:cxn>
                <a:cxn ang="0">
                  <a:pos x="1903" y="222"/>
                </a:cxn>
                <a:cxn ang="0">
                  <a:pos x="1935" y="189"/>
                </a:cxn>
                <a:cxn ang="0">
                  <a:pos x="1968" y="152"/>
                </a:cxn>
                <a:cxn ang="0">
                  <a:pos x="2000" y="124"/>
                </a:cxn>
                <a:cxn ang="0">
                  <a:pos x="2016" y="116"/>
                </a:cxn>
                <a:cxn ang="0">
                  <a:pos x="2062" y="106"/>
                </a:cxn>
                <a:cxn ang="0">
                  <a:pos x="2156" y="99"/>
                </a:cxn>
                <a:cxn ang="0">
                  <a:pos x="2088" y="0"/>
                </a:cxn>
                <a:cxn ang="0">
                  <a:pos x="0" y="94"/>
                </a:cxn>
                <a:cxn ang="0">
                  <a:pos x="33" y="273"/>
                </a:cxn>
              </a:cxnLst>
              <a:rect l="0" t="0" r="r" b="b"/>
              <a:pathLst>
                <a:path w="2189" h="575">
                  <a:moveTo>
                    <a:pt x="33" y="273"/>
                  </a:moveTo>
                  <a:lnTo>
                    <a:pt x="42" y="266"/>
                  </a:lnTo>
                  <a:lnTo>
                    <a:pt x="51" y="258"/>
                  </a:lnTo>
                  <a:lnTo>
                    <a:pt x="57" y="252"/>
                  </a:lnTo>
                  <a:lnTo>
                    <a:pt x="64" y="249"/>
                  </a:lnTo>
                  <a:lnTo>
                    <a:pt x="71" y="245"/>
                  </a:lnTo>
                  <a:lnTo>
                    <a:pt x="79" y="242"/>
                  </a:lnTo>
                  <a:lnTo>
                    <a:pt x="95" y="237"/>
                  </a:lnTo>
                  <a:lnTo>
                    <a:pt x="115" y="235"/>
                  </a:lnTo>
                  <a:lnTo>
                    <a:pt x="135" y="240"/>
                  </a:lnTo>
                  <a:lnTo>
                    <a:pt x="155" y="248"/>
                  </a:lnTo>
                  <a:lnTo>
                    <a:pt x="166" y="253"/>
                  </a:lnTo>
                  <a:lnTo>
                    <a:pt x="174" y="259"/>
                  </a:lnTo>
                  <a:lnTo>
                    <a:pt x="206" y="284"/>
                  </a:lnTo>
                  <a:lnTo>
                    <a:pt x="225" y="311"/>
                  </a:lnTo>
                  <a:lnTo>
                    <a:pt x="232" y="335"/>
                  </a:lnTo>
                  <a:lnTo>
                    <a:pt x="237" y="396"/>
                  </a:lnTo>
                  <a:lnTo>
                    <a:pt x="244" y="438"/>
                  </a:lnTo>
                  <a:lnTo>
                    <a:pt x="251" y="430"/>
                  </a:lnTo>
                  <a:lnTo>
                    <a:pt x="269" y="406"/>
                  </a:lnTo>
                  <a:lnTo>
                    <a:pt x="281" y="374"/>
                  </a:lnTo>
                  <a:lnTo>
                    <a:pt x="284" y="341"/>
                  </a:lnTo>
                  <a:lnTo>
                    <a:pt x="280" y="324"/>
                  </a:lnTo>
                  <a:lnTo>
                    <a:pt x="273" y="307"/>
                  </a:lnTo>
                  <a:lnTo>
                    <a:pt x="266" y="292"/>
                  </a:lnTo>
                  <a:lnTo>
                    <a:pt x="257" y="278"/>
                  </a:lnTo>
                  <a:lnTo>
                    <a:pt x="248" y="264"/>
                  </a:lnTo>
                  <a:lnTo>
                    <a:pt x="239" y="252"/>
                  </a:lnTo>
                  <a:lnTo>
                    <a:pt x="221" y="235"/>
                  </a:lnTo>
                  <a:lnTo>
                    <a:pt x="210" y="229"/>
                  </a:lnTo>
                  <a:lnTo>
                    <a:pt x="197" y="223"/>
                  </a:lnTo>
                  <a:lnTo>
                    <a:pt x="184" y="218"/>
                  </a:lnTo>
                  <a:lnTo>
                    <a:pt x="170" y="212"/>
                  </a:lnTo>
                  <a:lnTo>
                    <a:pt x="146" y="205"/>
                  </a:lnTo>
                  <a:lnTo>
                    <a:pt x="137" y="204"/>
                  </a:lnTo>
                  <a:lnTo>
                    <a:pt x="149" y="200"/>
                  </a:lnTo>
                  <a:lnTo>
                    <a:pt x="179" y="194"/>
                  </a:lnTo>
                  <a:lnTo>
                    <a:pt x="221" y="193"/>
                  </a:lnTo>
                  <a:lnTo>
                    <a:pt x="266" y="200"/>
                  </a:lnTo>
                  <a:lnTo>
                    <a:pt x="287" y="208"/>
                  </a:lnTo>
                  <a:lnTo>
                    <a:pt x="304" y="216"/>
                  </a:lnTo>
                  <a:lnTo>
                    <a:pt x="317" y="224"/>
                  </a:lnTo>
                  <a:lnTo>
                    <a:pt x="328" y="231"/>
                  </a:lnTo>
                  <a:lnTo>
                    <a:pt x="345" y="249"/>
                  </a:lnTo>
                  <a:lnTo>
                    <a:pt x="350" y="245"/>
                  </a:lnTo>
                  <a:lnTo>
                    <a:pt x="357" y="241"/>
                  </a:lnTo>
                  <a:lnTo>
                    <a:pt x="367" y="234"/>
                  </a:lnTo>
                  <a:lnTo>
                    <a:pt x="378" y="227"/>
                  </a:lnTo>
                  <a:lnTo>
                    <a:pt x="393" y="219"/>
                  </a:lnTo>
                  <a:lnTo>
                    <a:pt x="400" y="215"/>
                  </a:lnTo>
                  <a:lnTo>
                    <a:pt x="410" y="211"/>
                  </a:lnTo>
                  <a:lnTo>
                    <a:pt x="418" y="205"/>
                  </a:lnTo>
                  <a:lnTo>
                    <a:pt x="428" y="202"/>
                  </a:lnTo>
                  <a:lnTo>
                    <a:pt x="437" y="197"/>
                  </a:lnTo>
                  <a:lnTo>
                    <a:pt x="447" y="193"/>
                  </a:lnTo>
                  <a:lnTo>
                    <a:pt x="458" y="190"/>
                  </a:lnTo>
                  <a:lnTo>
                    <a:pt x="470" y="185"/>
                  </a:lnTo>
                  <a:lnTo>
                    <a:pt x="492" y="178"/>
                  </a:lnTo>
                  <a:lnTo>
                    <a:pt x="518" y="172"/>
                  </a:lnTo>
                  <a:lnTo>
                    <a:pt x="545" y="167"/>
                  </a:lnTo>
                  <a:lnTo>
                    <a:pt x="572" y="164"/>
                  </a:lnTo>
                  <a:lnTo>
                    <a:pt x="630" y="163"/>
                  </a:lnTo>
                  <a:lnTo>
                    <a:pt x="800" y="175"/>
                  </a:lnTo>
                  <a:lnTo>
                    <a:pt x="831" y="185"/>
                  </a:lnTo>
                  <a:lnTo>
                    <a:pt x="848" y="190"/>
                  </a:lnTo>
                  <a:lnTo>
                    <a:pt x="866" y="198"/>
                  </a:lnTo>
                  <a:lnTo>
                    <a:pt x="875" y="202"/>
                  </a:lnTo>
                  <a:lnTo>
                    <a:pt x="884" y="208"/>
                  </a:lnTo>
                  <a:lnTo>
                    <a:pt x="895" y="212"/>
                  </a:lnTo>
                  <a:lnTo>
                    <a:pt x="904" y="219"/>
                  </a:lnTo>
                  <a:lnTo>
                    <a:pt x="917" y="224"/>
                  </a:lnTo>
                  <a:lnTo>
                    <a:pt x="926" y="231"/>
                  </a:lnTo>
                  <a:lnTo>
                    <a:pt x="940" y="238"/>
                  </a:lnTo>
                  <a:lnTo>
                    <a:pt x="953" y="246"/>
                  </a:lnTo>
                  <a:lnTo>
                    <a:pt x="966" y="256"/>
                  </a:lnTo>
                  <a:lnTo>
                    <a:pt x="973" y="260"/>
                  </a:lnTo>
                  <a:lnTo>
                    <a:pt x="980" y="266"/>
                  </a:lnTo>
                  <a:lnTo>
                    <a:pt x="1006" y="286"/>
                  </a:lnTo>
                  <a:lnTo>
                    <a:pt x="1032" y="311"/>
                  </a:lnTo>
                  <a:lnTo>
                    <a:pt x="1059" y="335"/>
                  </a:lnTo>
                  <a:lnTo>
                    <a:pt x="1072" y="350"/>
                  </a:lnTo>
                  <a:lnTo>
                    <a:pt x="1085" y="363"/>
                  </a:lnTo>
                  <a:lnTo>
                    <a:pt x="1097" y="376"/>
                  </a:lnTo>
                  <a:lnTo>
                    <a:pt x="1110" y="390"/>
                  </a:lnTo>
                  <a:lnTo>
                    <a:pt x="1122" y="403"/>
                  </a:lnTo>
                  <a:lnTo>
                    <a:pt x="1133" y="419"/>
                  </a:lnTo>
                  <a:lnTo>
                    <a:pt x="1144" y="432"/>
                  </a:lnTo>
                  <a:lnTo>
                    <a:pt x="1155" y="445"/>
                  </a:lnTo>
                  <a:lnTo>
                    <a:pt x="1166" y="458"/>
                  </a:lnTo>
                  <a:lnTo>
                    <a:pt x="1176" y="472"/>
                  </a:lnTo>
                  <a:lnTo>
                    <a:pt x="1195" y="496"/>
                  </a:lnTo>
                  <a:lnTo>
                    <a:pt x="1212" y="518"/>
                  </a:lnTo>
                  <a:lnTo>
                    <a:pt x="1225" y="538"/>
                  </a:lnTo>
                  <a:lnTo>
                    <a:pt x="1236" y="553"/>
                  </a:lnTo>
                  <a:lnTo>
                    <a:pt x="1246" y="566"/>
                  </a:lnTo>
                  <a:lnTo>
                    <a:pt x="1253" y="575"/>
                  </a:lnTo>
                  <a:lnTo>
                    <a:pt x="1839" y="533"/>
                  </a:lnTo>
                  <a:lnTo>
                    <a:pt x="1830" y="502"/>
                  </a:lnTo>
                  <a:lnTo>
                    <a:pt x="1818" y="431"/>
                  </a:lnTo>
                  <a:lnTo>
                    <a:pt x="1819" y="384"/>
                  </a:lnTo>
                  <a:lnTo>
                    <a:pt x="1829" y="336"/>
                  </a:lnTo>
                  <a:lnTo>
                    <a:pt x="1837" y="313"/>
                  </a:lnTo>
                  <a:lnTo>
                    <a:pt x="1843" y="300"/>
                  </a:lnTo>
                  <a:lnTo>
                    <a:pt x="1850" y="289"/>
                  </a:lnTo>
                  <a:lnTo>
                    <a:pt x="1857" y="277"/>
                  </a:lnTo>
                  <a:lnTo>
                    <a:pt x="1865" y="266"/>
                  </a:lnTo>
                  <a:lnTo>
                    <a:pt x="1884" y="244"/>
                  </a:lnTo>
                  <a:lnTo>
                    <a:pt x="1903" y="222"/>
                  </a:lnTo>
                  <a:lnTo>
                    <a:pt x="1920" y="205"/>
                  </a:lnTo>
                  <a:lnTo>
                    <a:pt x="1935" y="189"/>
                  </a:lnTo>
                  <a:lnTo>
                    <a:pt x="1947" y="175"/>
                  </a:lnTo>
                  <a:lnTo>
                    <a:pt x="1968" y="152"/>
                  </a:lnTo>
                  <a:lnTo>
                    <a:pt x="1986" y="135"/>
                  </a:lnTo>
                  <a:lnTo>
                    <a:pt x="2000" y="124"/>
                  </a:lnTo>
                  <a:lnTo>
                    <a:pt x="2008" y="120"/>
                  </a:lnTo>
                  <a:lnTo>
                    <a:pt x="2016" y="116"/>
                  </a:lnTo>
                  <a:lnTo>
                    <a:pt x="2036" y="110"/>
                  </a:lnTo>
                  <a:lnTo>
                    <a:pt x="2062" y="106"/>
                  </a:lnTo>
                  <a:lnTo>
                    <a:pt x="2116" y="102"/>
                  </a:lnTo>
                  <a:lnTo>
                    <a:pt x="2156" y="99"/>
                  </a:lnTo>
                  <a:lnTo>
                    <a:pt x="2189" y="99"/>
                  </a:lnTo>
                  <a:lnTo>
                    <a:pt x="2088" y="0"/>
                  </a:lnTo>
                  <a:lnTo>
                    <a:pt x="1232" y="17"/>
                  </a:lnTo>
                  <a:lnTo>
                    <a:pt x="0" y="94"/>
                  </a:lnTo>
                  <a:lnTo>
                    <a:pt x="33" y="273"/>
                  </a:lnTo>
                  <a:lnTo>
                    <a:pt x="33" y="273"/>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10" name="Freeform 189"/>
            <p:cNvSpPr>
              <a:spLocks/>
            </p:cNvSpPr>
            <p:nvPr/>
          </p:nvSpPr>
          <p:spPr bwMode="auto">
            <a:xfrm>
              <a:off x="1303" y="2984"/>
              <a:ext cx="80" cy="85"/>
            </a:xfrm>
            <a:custGeom>
              <a:avLst/>
              <a:gdLst/>
              <a:ahLst/>
              <a:cxnLst>
                <a:cxn ang="0">
                  <a:pos x="43" y="237"/>
                </a:cxn>
                <a:cxn ang="0">
                  <a:pos x="36" y="229"/>
                </a:cxn>
                <a:cxn ang="0">
                  <a:pos x="21" y="204"/>
                </a:cxn>
                <a:cxn ang="0">
                  <a:pos x="7" y="168"/>
                </a:cxn>
                <a:cxn ang="0">
                  <a:pos x="0" y="121"/>
                </a:cxn>
                <a:cxn ang="0">
                  <a:pos x="4" y="96"/>
                </a:cxn>
                <a:cxn ang="0">
                  <a:pos x="13" y="73"/>
                </a:cxn>
                <a:cxn ang="0">
                  <a:pos x="20" y="62"/>
                </a:cxn>
                <a:cxn ang="0">
                  <a:pos x="25" y="52"/>
                </a:cxn>
                <a:cxn ang="0">
                  <a:pos x="40" y="33"/>
                </a:cxn>
                <a:cxn ang="0">
                  <a:pos x="61" y="18"/>
                </a:cxn>
                <a:cxn ang="0">
                  <a:pos x="71" y="12"/>
                </a:cxn>
                <a:cxn ang="0">
                  <a:pos x="82" y="8"/>
                </a:cxn>
                <a:cxn ang="0">
                  <a:pos x="93" y="3"/>
                </a:cxn>
                <a:cxn ang="0">
                  <a:pos x="105" y="0"/>
                </a:cxn>
                <a:cxn ang="0">
                  <a:pos x="129" y="0"/>
                </a:cxn>
                <a:cxn ang="0">
                  <a:pos x="175" y="8"/>
                </a:cxn>
                <a:cxn ang="0">
                  <a:pos x="193" y="18"/>
                </a:cxn>
                <a:cxn ang="0">
                  <a:pos x="202" y="23"/>
                </a:cxn>
                <a:cxn ang="0">
                  <a:pos x="208" y="29"/>
                </a:cxn>
                <a:cxn ang="0">
                  <a:pos x="230" y="54"/>
                </a:cxn>
                <a:cxn ang="0">
                  <a:pos x="239" y="77"/>
                </a:cxn>
                <a:cxn ang="0">
                  <a:pos x="240" y="149"/>
                </a:cxn>
                <a:cxn ang="0">
                  <a:pos x="239" y="198"/>
                </a:cxn>
                <a:cxn ang="0">
                  <a:pos x="230" y="207"/>
                </a:cxn>
                <a:cxn ang="0">
                  <a:pos x="206" y="224"/>
                </a:cxn>
                <a:cxn ang="0">
                  <a:pos x="197" y="230"/>
                </a:cxn>
                <a:cxn ang="0">
                  <a:pos x="191" y="235"/>
                </a:cxn>
                <a:cxn ang="0">
                  <a:pos x="182" y="240"/>
                </a:cxn>
                <a:cxn ang="0">
                  <a:pos x="175" y="245"/>
                </a:cxn>
                <a:cxn ang="0">
                  <a:pos x="163" y="252"/>
                </a:cxn>
                <a:cxn ang="0">
                  <a:pos x="149" y="255"/>
                </a:cxn>
                <a:cxn ang="0">
                  <a:pos x="102" y="253"/>
                </a:cxn>
                <a:cxn ang="0">
                  <a:pos x="79" y="249"/>
                </a:cxn>
                <a:cxn ang="0">
                  <a:pos x="82" y="224"/>
                </a:cxn>
                <a:cxn ang="0">
                  <a:pos x="166" y="165"/>
                </a:cxn>
                <a:cxn ang="0">
                  <a:pos x="175" y="123"/>
                </a:cxn>
                <a:cxn ang="0">
                  <a:pos x="174" y="84"/>
                </a:cxn>
                <a:cxn ang="0">
                  <a:pos x="168" y="70"/>
                </a:cxn>
                <a:cxn ang="0">
                  <a:pos x="159" y="58"/>
                </a:cxn>
                <a:cxn ang="0">
                  <a:pos x="153" y="54"/>
                </a:cxn>
                <a:cxn ang="0">
                  <a:pos x="148" y="50"/>
                </a:cxn>
                <a:cxn ang="0">
                  <a:pos x="133" y="46"/>
                </a:cxn>
                <a:cxn ang="0">
                  <a:pos x="101" y="43"/>
                </a:cxn>
                <a:cxn ang="0">
                  <a:pos x="75" y="47"/>
                </a:cxn>
                <a:cxn ang="0">
                  <a:pos x="53" y="62"/>
                </a:cxn>
                <a:cxn ang="0">
                  <a:pos x="36" y="84"/>
                </a:cxn>
                <a:cxn ang="0">
                  <a:pos x="33" y="117"/>
                </a:cxn>
                <a:cxn ang="0">
                  <a:pos x="36" y="135"/>
                </a:cxn>
                <a:cxn ang="0">
                  <a:pos x="42" y="153"/>
                </a:cxn>
                <a:cxn ang="0">
                  <a:pos x="49" y="168"/>
                </a:cxn>
                <a:cxn ang="0">
                  <a:pos x="55" y="182"/>
                </a:cxn>
                <a:cxn ang="0">
                  <a:pos x="61" y="193"/>
                </a:cxn>
                <a:cxn ang="0">
                  <a:pos x="43" y="237"/>
                </a:cxn>
                <a:cxn ang="0">
                  <a:pos x="43" y="237"/>
                </a:cxn>
              </a:cxnLst>
              <a:rect l="0" t="0" r="r" b="b"/>
              <a:pathLst>
                <a:path w="240" h="255">
                  <a:moveTo>
                    <a:pt x="43" y="237"/>
                  </a:moveTo>
                  <a:lnTo>
                    <a:pt x="36" y="229"/>
                  </a:lnTo>
                  <a:lnTo>
                    <a:pt x="21" y="204"/>
                  </a:lnTo>
                  <a:lnTo>
                    <a:pt x="7" y="168"/>
                  </a:lnTo>
                  <a:lnTo>
                    <a:pt x="0" y="121"/>
                  </a:lnTo>
                  <a:lnTo>
                    <a:pt x="4" y="96"/>
                  </a:lnTo>
                  <a:lnTo>
                    <a:pt x="13" y="73"/>
                  </a:lnTo>
                  <a:lnTo>
                    <a:pt x="20" y="62"/>
                  </a:lnTo>
                  <a:lnTo>
                    <a:pt x="25" y="52"/>
                  </a:lnTo>
                  <a:lnTo>
                    <a:pt x="40" y="33"/>
                  </a:lnTo>
                  <a:lnTo>
                    <a:pt x="61" y="18"/>
                  </a:lnTo>
                  <a:lnTo>
                    <a:pt x="71" y="12"/>
                  </a:lnTo>
                  <a:lnTo>
                    <a:pt x="82" y="8"/>
                  </a:lnTo>
                  <a:lnTo>
                    <a:pt x="93" y="3"/>
                  </a:lnTo>
                  <a:lnTo>
                    <a:pt x="105" y="0"/>
                  </a:lnTo>
                  <a:lnTo>
                    <a:pt x="129" y="0"/>
                  </a:lnTo>
                  <a:lnTo>
                    <a:pt x="175" y="8"/>
                  </a:lnTo>
                  <a:lnTo>
                    <a:pt x="193" y="18"/>
                  </a:lnTo>
                  <a:lnTo>
                    <a:pt x="202" y="23"/>
                  </a:lnTo>
                  <a:lnTo>
                    <a:pt x="208" y="29"/>
                  </a:lnTo>
                  <a:lnTo>
                    <a:pt x="230" y="54"/>
                  </a:lnTo>
                  <a:lnTo>
                    <a:pt x="239" y="77"/>
                  </a:lnTo>
                  <a:lnTo>
                    <a:pt x="240" y="149"/>
                  </a:lnTo>
                  <a:lnTo>
                    <a:pt x="239" y="198"/>
                  </a:lnTo>
                  <a:lnTo>
                    <a:pt x="230" y="207"/>
                  </a:lnTo>
                  <a:lnTo>
                    <a:pt x="206" y="224"/>
                  </a:lnTo>
                  <a:lnTo>
                    <a:pt x="197" y="230"/>
                  </a:lnTo>
                  <a:lnTo>
                    <a:pt x="191" y="235"/>
                  </a:lnTo>
                  <a:lnTo>
                    <a:pt x="182" y="240"/>
                  </a:lnTo>
                  <a:lnTo>
                    <a:pt x="175" y="245"/>
                  </a:lnTo>
                  <a:lnTo>
                    <a:pt x="163" y="252"/>
                  </a:lnTo>
                  <a:lnTo>
                    <a:pt x="149" y="255"/>
                  </a:lnTo>
                  <a:lnTo>
                    <a:pt x="102" y="253"/>
                  </a:lnTo>
                  <a:lnTo>
                    <a:pt x="79" y="249"/>
                  </a:lnTo>
                  <a:lnTo>
                    <a:pt x="82" y="224"/>
                  </a:lnTo>
                  <a:lnTo>
                    <a:pt x="166" y="165"/>
                  </a:lnTo>
                  <a:lnTo>
                    <a:pt x="175" y="123"/>
                  </a:lnTo>
                  <a:lnTo>
                    <a:pt x="174" y="84"/>
                  </a:lnTo>
                  <a:lnTo>
                    <a:pt x="168" y="70"/>
                  </a:lnTo>
                  <a:lnTo>
                    <a:pt x="159" y="58"/>
                  </a:lnTo>
                  <a:lnTo>
                    <a:pt x="153" y="54"/>
                  </a:lnTo>
                  <a:lnTo>
                    <a:pt x="148" y="50"/>
                  </a:lnTo>
                  <a:lnTo>
                    <a:pt x="133" y="46"/>
                  </a:lnTo>
                  <a:lnTo>
                    <a:pt x="101" y="43"/>
                  </a:lnTo>
                  <a:lnTo>
                    <a:pt x="75" y="47"/>
                  </a:lnTo>
                  <a:lnTo>
                    <a:pt x="53" y="62"/>
                  </a:lnTo>
                  <a:lnTo>
                    <a:pt x="36" y="84"/>
                  </a:lnTo>
                  <a:lnTo>
                    <a:pt x="33" y="117"/>
                  </a:lnTo>
                  <a:lnTo>
                    <a:pt x="36" y="135"/>
                  </a:lnTo>
                  <a:lnTo>
                    <a:pt x="42" y="153"/>
                  </a:lnTo>
                  <a:lnTo>
                    <a:pt x="49" y="168"/>
                  </a:lnTo>
                  <a:lnTo>
                    <a:pt x="55" y="182"/>
                  </a:lnTo>
                  <a:lnTo>
                    <a:pt x="61" y="193"/>
                  </a:lnTo>
                  <a:lnTo>
                    <a:pt x="43" y="237"/>
                  </a:lnTo>
                  <a:lnTo>
                    <a:pt x="43" y="237"/>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11" name="Freeform 190"/>
            <p:cNvSpPr>
              <a:spLocks/>
            </p:cNvSpPr>
            <p:nvPr/>
          </p:nvSpPr>
          <p:spPr bwMode="auto">
            <a:xfrm>
              <a:off x="1314" y="3044"/>
              <a:ext cx="28" cy="26"/>
            </a:xfrm>
            <a:custGeom>
              <a:avLst/>
              <a:gdLst/>
              <a:ahLst/>
              <a:cxnLst>
                <a:cxn ang="0">
                  <a:pos x="5" y="0"/>
                </a:cxn>
                <a:cxn ang="0">
                  <a:pos x="84" y="49"/>
                </a:cxn>
                <a:cxn ang="0">
                  <a:pos x="62" y="79"/>
                </a:cxn>
                <a:cxn ang="0">
                  <a:pos x="0" y="49"/>
                </a:cxn>
                <a:cxn ang="0">
                  <a:pos x="5" y="0"/>
                </a:cxn>
                <a:cxn ang="0">
                  <a:pos x="5" y="0"/>
                </a:cxn>
              </a:cxnLst>
              <a:rect l="0" t="0" r="r" b="b"/>
              <a:pathLst>
                <a:path w="84" h="79">
                  <a:moveTo>
                    <a:pt x="5" y="0"/>
                  </a:moveTo>
                  <a:lnTo>
                    <a:pt x="84" y="49"/>
                  </a:lnTo>
                  <a:lnTo>
                    <a:pt x="62" y="79"/>
                  </a:lnTo>
                  <a:lnTo>
                    <a:pt x="0" y="49"/>
                  </a:lnTo>
                  <a:lnTo>
                    <a:pt x="5" y="0"/>
                  </a:lnTo>
                  <a:lnTo>
                    <a:pt x="5" y="0"/>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12" name="Freeform 191"/>
            <p:cNvSpPr>
              <a:spLocks/>
            </p:cNvSpPr>
            <p:nvPr/>
          </p:nvSpPr>
          <p:spPr bwMode="auto">
            <a:xfrm>
              <a:off x="1662" y="2786"/>
              <a:ext cx="247" cy="117"/>
            </a:xfrm>
            <a:custGeom>
              <a:avLst/>
              <a:gdLst/>
              <a:ahLst/>
              <a:cxnLst>
                <a:cxn ang="0">
                  <a:pos x="0" y="250"/>
                </a:cxn>
                <a:cxn ang="0">
                  <a:pos x="75" y="0"/>
                </a:cxn>
                <a:cxn ang="0">
                  <a:pos x="676" y="32"/>
                </a:cxn>
                <a:cxn ang="0">
                  <a:pos x="689" y="47"/>
                </a:cxn>
                <a:cxn ang="0">
                  <a:pos x="702" y="66"/>
                </a:cxn>
                <a:cxn ang="0">
                  <a:pos x="716" y="88"/>
                </a:cxn>
                <a:cxn ang="0">
                  <a:pos x="738" y="147"/>
                </a:cxn>
                <a:cxn ang="0">
                  <a:pos x="742" y="182"/>
                </a:cxn>
                <a:cxn ang="0">
                  <a:pos x="741" y="215"/>
                </a:cxn>
                <a:cxn ang="0">
                  <a:pos x="733" y="249"/>
                </a:cxn>
                <a:cxn ang="0">
                  <a:pos x="722" y="277"/>
                </a:cxn>
                <a:cxn ang="0">
                  <a:pos x="716" y="289"/>
                </a:cxn>
                <a:cxn ang="0">
                  <a:pos x="711" y="300"/>
                </a:cxn>
                <a:cxn ang="0">
                  <a:pos x="698" y="319"/>
                </a:cxn>
                <a:cxn ang="0">
                  <a:pos x="684" y="334"/>
                </a:cxn>
                <a:cxn ang="0">
                  <a:pos x="678" y="341"/>
                </a:cxn>
                <a:cxn ang="0">
                  <a:pos x="671" y="345"/>
                </a:cxn>
                <a:cxn ang="0">
                  <a:pos x="657" y="351"/>
                </a:cxn>
                <a:cxn ang="0">
                  <a:pos x="642" y="352"/>
                </a:cxn>
                <a:cxn ang="0">
                  <a:pos x="621" y="350"/>
                </a:cxn>
                <a:cxn ang="0">
                  <a:pos x="607" y="344"/>
                </a:cxn>
                <a:cxn ang="0">
                  <a:pos x="591" y="340"/>
                </a:cxn>
                <a:cxn ang="0">
                  <a:pos x="571" y="333"/>
                </a:cxn>
                <a:cxn ang="0">
                  <a:pos x="551" y="326"/>
                </a:cxn>
                <a:cxn ang="0">
                  <a:pos x="529" y="319"/>
                </a:cxn>
                <a:cxn ang="0">
                  <a:pos x="507" y="311"/>
                </a:cxn>
                <a:cxn ang="0">
                  <a:pos x="483" y="304"/>
                </a:cxn>
                <a:cxn ang="0">
                  <a:pos x="458" y="296"/>
                </a:cxn>
                <a:cxn ang="0">
                  <a:pos x="435" y="289"/>
                </a:cxn>
                <a:cxn ang="0">
                  <a:pos x="413" y="282"/>
                </a:cxn>
                <a:cxn ang="0">
                  <a:pos x="388" y="277"/>
                </a:cxn>
                <a:cxn ang="0">
                  <a:pos x="367" y="272"/>
                </a:cxn>
                <a:cxn ang="0">
                  <a:pos x="328" y="268"/>
                </a:cxn>
                <a:cxn ang="0">
                  <a:pos x="235" y="264"/>
                </a:cxn>
                <a:cxn ang="0">
                  <a:pos x="126" y="257"/>
                </a:cxn>
                <a:cxn ang="0">
                  <a:pos x="38" y="252"/>
                </a:cxn>
                <a:cxn ang="0">
                  <a:pos x="0" y="250"/>
                </a:cxn>
                <a:cxn ang="0">
                  <a:pos x="0" y="250"/>
                </a:cxn>
              </a:cxnLst>
              <a:rect l="0" t="0" r="r" b="b"/>
              <a:pathLst>
                <a:path w="742" h="352">
                  <a:moveTo>
                    <a:pt x="0" y="250"/>
                  </a:moveTo>
                  <a:lnTo>
                    <a:pt x="75" y="0"/>
                  </a:lnTo>
                  <a:lnTo>
                    <a:pt x="676" y="32"/>
                  </a:lnTo>
                  <a:lnTo>
                    <a:pt x="689" y="47"/>
                  </a:lnTo>
                  <a:lnTo>
                    <a:pt x="702" y="66"/>
                  </a:lnTo>
                  <a:lnTo>
                    <a:pt x="716" y="88"/>
                  </a:lnTo>
                  <a:lnTo>
                    <a:pt x="738" y="147"/>
                  </a:lnTo>
                  <a:lnTo>
                    <a:pt x="742" y="182"/>
                  </a:lnTo>
                  <a:lnTo>
                    <a:pt x="741" y="215"/>
                  </a:lnTo>
                  <a:lnTo>
                    <a:pt x="733" y="249"/>
                  </a:lnTo>
                  <a:lnTo>
                    <a:pt x="722" y="277"/>
                  </a:lnTo>
                  <a:lnTo>
                    <a:pt x="716" y="289"/>
                  </a:lnTo>
                  <a:lnTo>
                    <a:pt x="711" y="300"/>
                  </a:lnTo>
                  <a:lnTo>
                    <a:pt x="698" y="319"/>
                  </a:lnTo>
                  <a:lnTo>
                    <a:pt x="684" y="334"/>
                  </a:lnTo>
                  <a:lnTo>
                    <a:pt x="678" y="341"/>
                  </a:lnTo>
                  <a:lnTo>
                    <a:pt x="671" y="345"/>
                  </a:lnTo>
                  <a:lnTo>
                    <a:pt x="657" y="351"/>
                  </a:lnTo>
                  <a:lnTo>
                    <a:pt x="642" y="352"/>
                  </a:lnTo>
                  <a:lnTo>
                    <a:pt x="621" y="350"/>
                  </a:lnTo>
                  <a:lnTo>
                    <a:pt x="607" y="344"/>
                  </a:lnTo>
                  <a:lnTo>
                    <a:pt x="591" y="340"/>
                  </a:lnTo>
                  <a:lnTo>
                    <a:pt x="571" y="333"/>
                  </a:lnTo>
                  <a:lnTo>
                    <a:pt x="551" y="326"/>
                  </a:lnTo>
                  <a:lnTo>
                    <a:pt x="529" y="319"/>
                  </a:lnTo>
                  <a:lnTo>
                    <a:pt x="507" y="311"/>
                  </a:lnTo>
                  <a:lnTo>
                    <a:pt x="483" y="304"/>
                  </a:lnTo>
                  <a:lnTo>
                    <a:pt x="458" y="296"/>
                  </a:lnTo>
                  <a:lnTo>
                    <a:pt x="435" y="289"/>
                  </a:lnTo>
                  <a:lnTo>
                    <a:pt x="413" y="282"/>
                  </a:lnTo>
                  <a:lnTo>
                    <a:pt x="388" y="277"/>
                  </a:lnTo>
                  <a:lnTo>
                    <a:pt x="367" y="272"/>
                  </a:lnTo>
                  <a:lnTo>
                    <a:pt x="328" y="268"/>
                  </a:lnTo>
                  <a:lnTo>
                    <a:pt x="235" y="264"/>
                  </a:lnTo>
                  <a:lnTo>
                    <a:pt x="126" y="257"/>
                  </a:lnTo>
                  <a:lnTo>
                    <a:pt x="38" y="252"/>
                  </a:lnTo>
                  <a:lnTo>
                    <a:pt x="0" y="250"/>
                  </a:lnTo>
                  <a:lnTo>
                    <a:pt x="0" y="250"/>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13" name="Freeform 192"/>
            <p:cNvSpPr>
              <a:spLocks/>
            </p:cNvSpPr>
            <p:nvPr/>
          </p:nvSpPr>
          <p:spPr bwMode="auto">
            <a:xfrm>
              <a:off x="1628" y="2736"/>
              <a:ext cx="596" cy="210"/>
            </a:xfrm>
            <a:custGeom>
              <a:avLst/>
              <a:gdLst/>
              <a:ahLst/>
              <a:cxnLst>
                <a:cxn ang="0">
                  <a:pos x="48" y="366"/>
                </a:cxn>
                <a:cxn ang="0">
                  <a:pos x="73" y="308"/>
                </a:cxn>
                <a:cxn ang="0">
                  <a:pos x="89" y="270"/>
                </a:cxn>
                <a:cxn ang="0">
                  <a:pos x="107" y="230"/>
                </a:cxn>
                <a:cxn ang="0">
                  <a:pos x="126" y="191"/>
                </a:cxn>
                <a:cxn ang="0">
                  <a:pos x="157" y="131"/>
                </a:cxn>
                <a:cxn ang="0">
                  <a:pos x="180" y="105"/>
                </a:cxn>
                <a:cxn ang="0">
                  <a:pos x="223" y="92"/>
                </a:cxn>
                <a:cxn ang="0">
                  <a:pos x="343" y="74"/>
                </a:cxn>
                <a:cxn ang="0">
                  <a:pos x="1526" y="102"/>
                </a:cxn>
                <a:cxn ang="0">
                  <a:pos x="1577" y="122"/>
                </a:cxn>
                <a:cxn ang="0">
                  <a:pos x="1604" y="140"/>
                </a:cxn>
                <a:cxn ang="0">
                  <a:pos x="1667" y="198"/>
                </a:cxn>
                <a:cxn ang="0">
                  <a:pos x="1701" y="244"/>
                </a:cxn>
                <a:cxn ang="0">
                  <a:pos x="1722" y="334"/>
                </a:cxn>
                <a:cxn ang="0">
                  <a:pos x="1703" y="380"/>
                </a:cxn>
                <a:cxn ang="0">
                  <a:pos x="1688" y="345"/>
                </a:cxn>
                <a:cxn ang="0">
                  <a:pos x="1660" y="303"/>
                </a:cxn>
                <a:cxn ang="0">
                  <a:pos x="1620" y="257"/>
                </a:cxn>
                <a:cxn ang="0">
                  <a:pos x="1575" y="223"/>
                </a:cxn>
                <a:cxn ang="0">
                  <a:pos x="1544" y="205"/>
                </a:cxn>
                <a:cxn ang="0">
                  <a:pos x="1496" y="187"/>
                </a:cxn>
                <a:cxn ang="0">
                  <a:pos x="1408" y="171"/>
                </a:cxn>
                <a:cxn ang="0">
                  <a:pos x="1277" y="155"/>
                </a:cxn>
                <a:cxn ang="0">
                  <a:pos x="1063" y="155"/>
                </a:cxn>
                <a:cxn ang="0">
                  <a:pos x="974" y="173"/>
                </a:cxn>
                <a:cxn ang="0">
                  <a:pos x="901" y="190"/>
                </a:cxn>
                <a:cxn ang="0">
                  <a:pos x="975" y="246"/>
                </a:cxn>
                <a:cxn ang="0">
                  <a:pos x="1110" y="233"/>
                </a:cxn>
                <a:cxn ang="0">
                  <a:pos x="1364" y="230"/>
                </a:cxn>
                <a:cxn ang="0">
                  <a:pos x="1480" y="255"/>
                </a:cxn>
                <a:cxn ang="0">
                  <a:pos x="1508" y="274"/>
                </a:cxn>
                <a:cxn ang="0">
                  <a:pos x="1554" y="308"/>
                </a:cxn>
                <a:cxn ang="0">
                  <a:pos x="1604" y="391"/>
                </a:cxn>
                <a:cxn ang="0">
                  <a:pos x="1594" y="577"/>
                </a:cxn>
                <a:cxn ang="0">
                  <a:pos x="1787" y="377"/>
                </a:cxn>
                <a:cxn ang="0">
                  <a:pos x="1765" y="266"/>
                </a:cxn>
                <a:cxn ang="0">
                  <a:pos x="1733" y="213"/>
                </a:cxn>
                <a:cxn ang="0">
                  <a:pos x="1689" y="167"/>
                </a:cxn>
                <a:cxn ang="0">
                  <a:pos x="1646" y="133"/>
                </a:cxn>
                <a:cxn ang="0">
                  <a:pos x="1620" y="114"/>
                </a:cxn>
                <a:cxn ang="0">
                  <a:pos x="1594" y="99"/>
                </a:cxn>
                <a:cxn ang="0">
                  <a:pos x="1568" y="87"/>
                </a:cxn>
                <a:cxn ang="0">
                  <a:pos x="1517" y="67"/>
                </a:cxn>
                <a:cxn ang="0">
                  <a:pos x="1411" y="50"/>
                </a:cxn>
                <a:cxn ang="0">
                  <a:pos x="1255" y="32"/>
                </a:cxn>
                <a:cxn ang="0">
                  <a:pos x="1077" y="14"/>
                </a:cxn>
                <a:cxn ang="0">
                  <a:pos x="858" y="1"/>
                </a:cxn>
                <a:cxn ang="0">
                  <a:pos x="456" y="17"/>
                </a:cxn>
                <a:cxn ang="0">
                  <a:pos x="250" y="37"/>
                </a:cxn>
                <a:cxn ang="0">
                  <a:pos x="177" y="58"/>
                </a:cxn>
                <a:cxn ang="0">
                  <a:pos x="126" y="91"/>
                </a:cxn>
                <a:cxn ang="0">
                  <a:pos x="84" y="140"/>
                </a:cxn>
                <a:cxn ang="0">
                  <a:pos x="31" y="407"/>
                </a:cxn>
              </a:cxnLst>
              <a:rect l="0" t="0" r="r" b="b"/>
              <a:pathLst>
                <a:path w="1788" h="629">
                  <a:moveTo>
                    <a:pt x="31" y="407"/>
                  </a:moveTo>
                  <a:lnTo>
                    <a:pt x="35" y="396"/>
                  </a:lnTo>
                  <a:lnTo>
                    <a:pt x="48" y="366"/>
                  </a:lnTo>
                  <a:lnTo>
                    <a:pt x="57" y="345"/>
                  </a:lnTo>
                  <a:lnTo>
                    <a:pt x="67" y="322"/>
                  </a:lnTo>
                  <a:lnTo>
                    <a:pt x="73" y="308"/>
                  </a:lnTo>
                  <a:lnTo>
                    <a:pt x="78" y="296"/>
                  </a:lnTo>
                  <a:lnTo>
                    <a:pt x="84" y="283"/>
                  </a:lnTo>
                  <a:lnTo>
                    <a:pt x="89" y="270"/>
                  </a:lnTo>
                  <a:lnTo>
                    <a:pt x="96" y="256"/>
                  </a:lnTo>
                  <a:lnTo>
                    <a:pt x="102" y="242"/>
                  </a:lnTo>
                  <a:lnTo>
                    <a:pt x="107" y="230"/>
                  </a:lnTo>
                  <a:lnTo>
                    <a:pt x="113" y="217"/>
                  </a:lnTo>
                  <a:lnTo>
                    <a:pt x="119" y="204"/>
                  </a:lnTo>
                  <a:lnTo>
                    <a:pt x="126" y="191"/>
                  </a:lnTo>
                  <a:lnTo>
                    <a:pt x="137" y="169"/>
                  </a:lnTo>
                  <a:lnTo>
                    <a:pt x="147" y="149"/>
                  </a:lnTo>
                  <a:lnTo>
                    <a:pt x="157" y="131"/>
                  </a:lnTo>
                  <a:lnTo>
                    <a:pt x="166" y="118"/>
                  </a:lnTo>
                  <a:lnTo>
                    <a:pt x="173" y="110"/>
                  </a:lnTo>
                  <a:lnTo>
                    <a:pt x="180" y="105"/>
                  </a:lnTo>
                  <a:lnTo>
                    <a:pt x="193" y="100"/>
                  </a:lnTo>
                  <a:lnTo>
                    <a:pt x="206" y="95"/>
                  </a:lnTo>
                  <a:lnTo>
                    <a:pt x="223" y="92"/>
                  </a:lnTo>
                  <a:lnTo>
                    <a:pt x="261" y="85"/>
                  </a:lnTo>
                  <a:lnTo>
                    <a:pt x="301" y="80"/>
                  </a:lnTo>
                  <a:lnTo>
                    <a:pt x="343" y="74"/>
                  </a:lnTo>
                  <a:lnTo>
                    <a:pt x="376" y="72"/>
                  </a:lnTo>
                  <a:lnTo>
                    <a:pt x="409" y="69"/>
                  </a:lnTo>
                  <a:lnTo>
                    <a:pt x="1526" y="102"/>
                  </a:lnTo>
                  <a:lnTo>
                    <a:pt x="1547" y="109"/>
                  </a:lnTo>
                  <a:lnTo>
                    <a:pt x="1566" y="118"/>
                  </a:lnTo>
                  <a:lnTo>
                    <a:pt x="1577" y="122"/>
                  </a:lnTo>
                  <a:lnTo>
                    <a:pt x="1587" y="128"/>
                  </a:lnTo>
                  <a:lnTo>
                    <a:pt x="1595" y="133"/>
                  </a:lnTo>
                  <a:lnTo>
                    <a:pt x="1604" y="140"/>
                  </a:lnTo>
                  <a:lnTo>
                    <a:pt x="1638" y="168"/>
                  </a:lnTo>
                  <a:lnTo>
                    <a:pt x="1653" y="183"/>
                  </a:lnTo>
                  <a:lnTo>
                    <a:pt x="1667" y="198"/>
                  </a:lnTo>
                  <a:lnTo>
                    <a:pt x="1679" y="213"/>
                  </a:lnTo>
                  <a:lnTo>
                    <a:pt x="1690" y="228"/>
                  </a:lnTo>
                  <a:lnTo>
                    <a:pt x="1701" y="244"/>
                  </a:lnTo>
                  <a:lnTo>
                    <a:pt x="1708" y="259"/>
                  </a:lnTo>
                  <a:lnTo>
                    <a:pt x="1725" y="304"/>
                  </a:lnTo>
                  <a:lnTo>
                    <a:pt x="1722" y="334"/>
                  </a:lnTo>
                  <a:lnTo>
                    <a:pt x="1715" y="359"/>
                  </a:lnTo>
                  <a:lnTo>
                    <a:pt x="1707" y="374"/>
                  </a:lnTo>
                  <a:lnTo>
                    <a:pt x="1703" y="380"/>
                  </a:lnTo>
                  <a:lnTo>
                    <a:pt x="1701" y="373"/>
                  </a:lnTo>
                  <a:lnTo>
                    <a:pt x="1693" y="356"/>
                  </a:lnTo>
                  <a:lnTo>
                    <a:pt x="1688" y="345"/>
                  </a:lnTo>
                  <a:lnTo>
                    <a:pt x="1679" y="332"/>
                  </a:lnTo>
                  <a:lnTo>
                    <a:pt x="1670" y="318"/>
                  </a:lnTo>
                  <a:lnTo>
                    <a:pt x="1660" y="303"/>
                  </a:lnTo>
                  <a:lnTo>
                    <a:pt x="1648" y="288"/>
                  </a:lnTo>
                  <a:lnTo>
                    <a:pt x="1634" y="272"/>
                  </a:lnTo>
                  <a:lnTo>
                    <a:pt x="1620" y="257"/>
                  </a:lnTo>
                  <a:lnTo>
                    <a:pt x="1602" y="242"/>
                  </a:lnTo>
                  <a:lnTo>
                    <a:pt x="1586" y="228"/>
                  </a:lnTo>
                  <a:lnTo>
                    <a:pt x="1575" y="223"/>
                  </a:lnTo>
                  <a:lnTo>
                    <a:pt x="1565" y="216"/>
                  </a:lnTo>
                  <a:lnTo>
                    <a:pt x="1554" y="209"/>
                  </a:lnTo>
                  <a:lnTo>
                    <a:pt x="1544" y="205"/>
                  </a:lnTo>
                  <a:lnTo>
                    <a:pt x="1533" y="201"/>
                  </a:lnTo>
                  <a:lnTo>
                    <a:pt x="1521" y="195"/>
                  </a:lnTo>
                  <a:lnTo>
                    <a:pt x="1496" y="187"/>
                  </a:lnTo>
                  <a:lnTo>
                    <a:pt x="1469" y="182"/>
                  </a:lnTo>
                  <a:lnTo>
                    <a:pt x="1438" y="175"/>
                  </a:lnTo>
                  <a:lnTo>
                    <a:pt x="1408" y="171"/>
                  </a:lnTo>
                  <a:lnTo>
                    <a:pt x="1378" y="165"/>
                  </a:lnTo>
                  <a:lnTo>
                    <a:pt x="1345" y="161"/>
                  </a:lnTo>
                  <a:lnTo>
                    <a:pt x="1277" y="155"/>
                  </a:lnTo>
                  <a:lnTo>
                    <a:pt x="1214" y="151"/>
                  </a:lnTo>
                  <a:lnTo>
                    <a:pt x="1156" y="150"/>
                  </a:lnTo>
                  <a:lnTo>
                    <a:pt x="1063" y="155"/>
                  </a:lnTo>
                  <a:lnTo>
                    <a:pt x="1032" y="162"/>
                  </a:lnTo>
                  <a:lnTo>
                    <a:pt x="1001" y="168"/>
                  </a:lnTo>
                  <a:lnTo>
                    <a:pt x="974" y="173"/>
                  </a:lnTo>
                  <a:lnTo>
                    <a:pt x="949" y="179"/>
                  </a:lnTo>
                  <a:lnTo>
                    <a:pt x="915" y="187"/>
                  </a:lnTo>
                  <a:lnTo>
                    <a:pt x="901" y="190"/>
                  </a:lnTo>
                  <a:lnTo>
                    <a:pt x="884" y="590"/>
                  </a:lnTo>
                  <a:lnTo>
                    <a:pt x="970" y="578"/>
                  </a:lnTo>
                  <a:lnTo>
                    <a:pt x="975" y="246"/>
                  </a:lnTo>
                  <a:lnTo>
                    <a:pt x="993" y="244"/>
                  </a:lnTo>
                  <a:lnTo>
                    <a:pt x="1040" y="238"/>
                  </a:lnTo>
                  <a:lnTo>
                    <a:pt x="1110" y="233"/>
                  </a:lnTo>
                  <a:lnTo>
                    <a:pt x="1193" y="227"/>
                  </a:lnTo>
                  <a:lnTo>
                    <a:pt x="1280" y="226"/>
                  </a:lnTo>
                  <a:lnTo>
                    <a:pt x="1364" y="230"/>
                  </a:lnTo>
                  <a:lnTo>
                    <a:pt x="1437" y="241"/>
                  </a:lnTo>
                  <a:lnTo>
                    <a:pt x="1466" y="249"/>
                  </a:lnTo>
                  <a:lnTo>
                    <a:pt x="1480" y="255"/>
                  </a:lnTo>
                  <a:lnTo>
                    <a:pt x="1491" y="263"/>
                  </a:lnTo>
                  <a:lnTo>
                    <a:pt x="1499" y="268"/>
                  </a:lnTo>
                  <a:lnTo>
                    <a:pt x="1508" y="274"/>
                  </a:lnTo>
                  <a:lnTo>
                    <a:pt x="1518" y="281"/>
                  </a:lnTo>
                  <a:lnTo>
                    <a:pt x="1526" y="286"/>
                  </a:lnTo>
                  <a:lnTo>
                    <a:pt x="1554" y="308"/>
                  </a:lnTo>
                  <a:lnTo>
                    <a:pt x="1575" y="330"/>
                  </a:lnTo>
                  <a:lnTo>
                    <a:pt x="1588" y="350"/>
                  </a:lnTo>
                  <a:lnTo>
                    <a:pt x="1604" y="391"/>
                  </a:lnTo>
                  <a:lnTo>
                    <a:pt x="1606" y="439"/>
                  </a:lnTo>
                  <a:lnTo>
                    <a:pt x="1599" y="534"/>
                  </a:lnTo>
                  <a:lnTo>
                    <a:pt x="1594" y="577"/>
                  </a:lnTo>
                  <a:lnTo>
                    <a:pt x="1780" y="629"/>
                  </a:lnTo>
                  <a:lnTo>
                    <a:pt x="1788" y="491"/>
                  </a:lnTo>
                  <a:lnTo>
                    <a:pt x="1787" y="377"/>
                  </a:lnTo>
                  <a:lnTo>
                    <a:pt x="1781" y="325"/>
                  </a:lnTo>
                  <a:lnTo>
                    <a:pt x="1772" y="283"/>
                  </a:lnTo>
                  <a:lnTo>
                    <a:pt x="1765" y="266"/>
                  </a:lnTo>
                  <a:lnTo>
                    <a:pt x="1757" y="248"/>
                  </a:lnTo>
                  <a:lnTo>
                    <a:pt x="1746" y="231"/>
                  </a:lnTo>
                  <a:lnTo>
                    <a:pt x="1733" y="213"/>
                  </a:lnTo>
                  <a:lnTo>
                    <a:pt x="1719" y="197"/>
                  </a:lnTo>
                  <a:lnTo>
                    <a:pt x="1704" y="182"/>
                  </a:lnTo>
                  <a:lnTo>
                    <a:pt x="1689" y="167"/>
                  </a:lnTo>
                  <a:lnTo>
                    <a:pt x="1671" y="153"/>
                  </a:lnTo>
                  <a:lnTo>
                    <a:pt x="1655" y="139"/>
                  </a:lnTo>
                  <a:lnTo>
                    <a:pt x="1646" y="133"/>
                  </a:lnTo>
                  <a:lnTo>
                    <a:pt x="1637" y="125"/>
                  </a:lnTo>
                  <a:lnTo>
                    <a:pt x="1628" y="120"/>
                  </a:lnTo>
                  <a:lnTo>
                    <a:pt x="1620" y="114"/>
                  </a:lnTo>
                  <a:lnTo>
                    <a:pt x="1610" y="110"/>
                  </a:lnTo>
                  <a:lnTo>
                    <a:pt x="1601" y="103"/>
                  </a:lnTo>
                  <a:lnTo>
                    <a:pt x="1594" y="99"/>
                  </a:lnTo>
                  <a:lnTo>
                    <a:pt x="1584" y="95"/>
                  </a:lnTo>
                  <a:lnTo>
                    <a:pt x="1576" y="89"/>
                  </a:lnTo>
                  <a:lnTo>
                    <a:pt x="1568" y="87"/>
                  </a:lnTo>
                  <a:lnTo>
                    <a:pt x="1553" y="80"/>
                  </a:lnTo>
                  <a:lnTo>
                    <a:pt x="1536" y="73"/>
                  </a:lnTo>
                  <a:lnTo>
                    <a:pt x="1517" y="67"/>
                  </a:lnTo>
                  <a:lnTo>
                    <a:pt x="1489" y="62"/>
                  </a:lnTo>
                  <a:lnTo>
                    <a:pt x="1452" y="56"/>
                  </a:lnTo>
                  <a:lnTo>
                    <a:pt x="1411" y="50"/>
                  </a:lnTo>
                  <a:lnTo>
                    <a:pt x="1362" y="43"/>
                  </a:lnTo>
                  <a:lnTo>
                    <a:pt x="1310" y="37"/>
                  </a:lnTo>
                  <a:lnTo>
                    <a:pt x="1255" y="32"/>
                  </a:lnTo>
                  <a:lnTo>
                    <a:pt x="1196" y="25"/>
                  </a:lnTo>
                  <a:lnTo>
                    <a:pt x="1136" y="19"/>
                  </a:lnTo>
                  <a:lnTo>
                    <a:pt x="1077" y="14"/>
                  </a:lnTo>
                  <a:lnTo>
                    <a:pt x="1019" y="10"/>
                  </a:lnTo>
                  <a:lnTo>
                    <a:pt x="961" y="6"/>
                  </a:lnTo>
                  <a:lnTo>
                    <a:pt x="858" y="1"/>
                  </a:lnTo>
                  <a:lnTo>
                    <a:pt x="775" y="0"/>
                  </a:lnTo>
                  <a:lnTo>
                    <a:pt x="621" y="6"/>
                  </a:lnTo>
                  <a:lnTo>
                    <a:pt x="456" y="17"/>
                  </a:lnTo>
                  <a:lnTo>
                    <a:pt x="377" y="22"/>
                  </a:lnTo>
                  <a:lnTo>
                    <a:pt x="308" y="29"/>
                  </a:lnTo>
                  <a:lnTo>
                    <a:pt x="250" y="37"/>
                  </a:lnTo>
                  <a:lnTo>
                    <a:pt x="208" y="47"/>
                  </a:lnTo>
                  <a:lnTo>
                    <a:pt x="193" y="51"/>
                  </a:lnTo>
                  <a:lnTo>
                    <a:pt x="177" y="58"/>
                  </a:lnTo>
                  <a:lnTo>
                    <a:pt x="164" y="65"/>
                  </a:lnTo>
                  <a:lnTo>
                    <a:pt x="150" y="73"/>
                  </a:lnTo>
                  <a:lnTo>
                    <a:pt x="126" y="91"/>
                  </a:lnTo>
                  <a:lnTo>
                    <a:pt x="108" y="110"/>
                  </a:lnTo>
                  <a:lnTo>
                    <a:pt x="93" y="125"/>
                  </a:lnTo>
                  <a:lnTo>
                    <a:pt x="84" y="140"/>
                  </a:lnTo>
                  <a:lnTo>
                    <a:pt x="75" y="154"/>
                  </a:lnTo>
                  <a:lnTo>
                    <a:pt x="0" y="416"/>
                  </a:lnTo>
                  <a:lnTo>
                    <a:pt x="31" y="407"/>
                  </a:lnTo>
                  <a:lnTo>
                    <a:pt x="31" y="407"/>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14" name="Freeform 193"/>
            <p:cNvSpPr>
              <a:spLocks/>
            </p:cNvSpPr>
            <p:nvPr/>
          </p:nvSpPr>
          <p:spPr bwMode="auto">
            <a:xfrm>
              <a:off x="2029" y="2790"/>
              <a:ext cx="33" cy="137"/>
            </a:xfrm>
            <a:custGeom>
              <a:avLst/>
              <a:gdLst/>
              <a:ahLst/>
              <a:cxnLst>
                <a:cxn ang="0">
                  <a:pos x="0" y="7"/>
                </a:cxn>
                <a:cxn ang="0">
                  <a:pos x="34" y="406"/>
                </a:cxn>
                <a:cxn ang="0">
                  <a:pos x="99" y="410"/>
                </a:cxn>
                <a:cxn ang="0">
                  <a:pos x="75" y="0"/>
                </a:cxn>
                <a:cxn ang="0">
                  <a:pos x="0" y="7"/>
                </a:cxn>
                <a:cxn ang="0">
                  <a:pos x="0" y="7"/>
                </a:cxn>
              </a:cxnLst>
              <a:rect l="0" t="0" r="r" b="b"/>
              <a:pathLst>
                <a:path w="99" h="410">
                  <a:moveTo>
                    <a:pt x="0" y="7"/>
                  </a:moveTo>
                  <a:lnTo>
                    <a:pt x="34" y="406"/>
                  </a:lnTo>
                  <a:lnTo>
                    <a:pt x="99" y="410"/>
                  </a:lnTo>
                  <a:lnTo>
                    <a:pt x="75" y="0"/>
                  </a:lnTo>
                  <a:lnTo>
                    <a:pt x="0" y="7"/>
                  </a:lnTo>
                  <a:lnTo>
                    <a:pt x="0" y="7"/>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15" name="Freeform 194"/>
            <p:cNvSpPr>
              <a:spLocks/>
            </p:cNvSpPr>
            <p:nvPr/>
          </p:nvSpPr>
          <p:spPr bwMode="auto">
            <a:xfrm>
              <a:off x="2117" y="2979"/>
              <a:ext cx="235" cy="157"/>
            </a:xfrm>
            <a:custGeom>
              <a:avLst/>
              <a:gdLst/>
              <a:ahLst/>
              <a:cxnLst>
                <a:cxn ang="0">
                  <a:pos x="31" y="373"/>
                </a:cxn>
                <a:cxn ang="0">
                  <a:pos x="41" y="260"/>
                </a:cxn>
                <a:cxn ang="0">
                  <a:pos x="54" y="193"/>
                </a:cxn>
                <a:cxn ang="0">
                  <a:pos x="71" y="131"/>
                </a:cxn>
                <a:cxn ang="0">
                  <a:pos x="84" y="105"/>
                </a:cxn>
                <a:cxn ang="0">
                  <a:pos x="98" y="80"/>
                </a:cxn>
                <a:cxn ang="0">
                  <a:pos x="133" y="47"/>
                </a:cxn>
                <a:cxn ang="0">
                  <a:pos x="154" y="34"/>
                </a:cxn>
                <a:cxn ang="0">
                  <a:pos x="175" y="25"/>
                </a:cxn>
                <a:cxn ang="0">
                  <a:pos x="197" y="16"/>
                </a:cxn>
                <a:cxn ang="0">
                  <a:pos x="242" y="7"/>
                </a:cxn>
                <a:cxn ang="0">
                  <a:pos x="311" y="0"/>
                </a:cxn>
                <a:cxn ang="0">
                  <a:pos x="398" y="18"/>
                </a:cxn>
                <a:cxn ang="0">
                  <a:pos x="427" y="32"/>
                </a:cxn>
                <a:cxn ang="0">
                  <a:pos x="470" y="63"/>
                </a:cxn>
                <a:cxn ang="0">
                  <a:pos x="500" y="95"/>
                </a:cxn>
                <a:cxn ang="0">
                  <a:pos x="530" y="131"/>
                </a:cxn>
                <a:cxn ang="0">
                  <a:pos x="561" y="168"/>
                </a:cxn>
                <a:cxn ang="0">
                  <a:pos x="585" y="204"/>
                </a:cxn>
                <a:cxn ang="0">
                  <a:pos x="607" y="235"/>
                </a:cxn>
                <a:cxn ang="0">
                  <a:pos x="641" y="283"/>
                </a:cxn>
                <a:cxn ang="0">
                  <a:pos x="707" y="377"/>
                </a:cxn>
                <a:cxn ang="0">
                  <a:pos x="475" y="400"/>
                </a:cxn>
                <a:cxn ang="0">
                  <a:pos x="459" y="316"/>
                </a:cxn>
                <a:cxn ang="0">
                  <a:pos x="443" y="270"/>
                </a:cxn>
                <a:cxn ang="0">
                  <a:pos x="423" y="227"/>
                </a:cxn>
                <a:cxn ang="0">
                  <a:pos x="393" y="193"/>
                </a:cxn>
                <a:cxn ang="0">
                  <a:pos x="376" y="182"/>
                </a:cxn>
                <a:cxn ang="0">
                  <a:pos x="357" y="173"/>
                </a:cxn>
                <a:cxn ang="0">
                  <a:pos x="317" y="169"/>
                </a:cxn>
                <a:cxn ang="0">
                  <a:pos x="260" y="186"/>
                </a:cxn>
                <a:cxn ang="0">
                  <a:pos x="242" y="197"/>
                </a:cxn>
                <a:cxn ang="0">
                  <a:pos x="227" y="206"/>
                </a:cxn>
                <a:cxn ang="0">
                  <a:pos x="184" y="248"/>
                </a:cxn>
                <a:cxn ang="0">
                  <a:pos x="162" y="277"/>
                </a:cxn>
                <a:cxn ang="0">
                  <a:pos x="136" y="327"/>
                </a:cxn>
                <a:cxn ang="0">
                  <a:pos x="128" y="418"/>
                </a:cxn>
                <a:cxn ang="0">
                  <a:pos x="0" y="464"/>
                </a:cxn>
                <a:cxn ang="0">
                  <a:pos x="30" y="424"/>
                </a:cxn>
              </a:cxnLst>
              <a:rect l="0" t="0" r="r" b="b"/>
              <a:pathLst>
                <a:path w="707" h="472">
                  <a:moveTo>
                    <a:pt x="30" y="424"/>
                  </a:moveTo>
                  <a:lnTo>
                    <a:pt x="31" y="373"/>
                  </a:lnTo>
                  <a:lnTo>
                    <a:pt x="34" y="321"/>
                  </a:lnTo>
                  <a:lnTo>
                    <a:pt x="41" y="260"/>
                  </a:lnTo>
                  <a:lnTo>
                    <a:pt x="47" y="227"/>
                  </a:lnTo>
                  <a:lnTo>
                    <a:pt x="54" y="193"/>
                  </a:lnTo>
                  <a:lnTo>
                    <a:pt x="60" y="161"/>
                  </a:lnTo>
                  <a:lnTo>
                    <a:pt x="71" y="131"/>
                  </a:lnTo>
                  <a:lnTo>
                    <a:pt x="77" y="118"/>
                  </a:lnTo>
                  <a:lnTo>
                    <a:pt x="84" y="105"/>
                  </a:lnTo>
                  <a:lnTo>
                    <a:pt x="91" y="92"/>
                  </a:lnTo>
                  <a:lnTo>
                    <a:pt x="98" y="80"/>
                  </a:lnTo>
                  <a:lnTo>
                    <a:pt x="114" y="61"/>
                  </a:lnTo>
                  <a:lnTo>
                    <a:pt x="133" y="47"/>
                  </a:lnTo>
                  <a:lnTo>
                    <a:pt x="143" y="40"/>
                  </a:lnTo>
                  <a:lnTo>
                    <a:pt x="154" y="34"/>
                  </a:lnTo>
                  <a:lnTo>
                    <a:pt x="165" y="30"/>
                  </a:lnTo>
                  <a:lnTo>
                    <a:pt x="175" y="25"/>
                  </a:lnTo>
                  <a:lnTo>
                    <a:pt x="187" y="22"/>
                  </a:lnTo>
                  <a:lnTo>
                    <a:pt x="197" y="16"/>
                  </a:lnTo>
                  <a:lnTo>
                    <a:pt x="220" y="11"/>
                  </a:lnTo>
                  <a:lnTo>
                    <a:pt x="242" y="7"/>
                  </a:lnTo>
                  <a:lnTo>
                    <a:pt x="266" y="3"/>
                  </a:lnTo>
                  <a:lnTo>
                    <a:pt x="311" y="0"/>
                  </a:lnTo>
                  <a:lnTo>
                    <a:pt x="357" y="7"/>
                  </a:lnTo>
                  <a:lnTo>
                    <a:pt x="398" y="18"/>
                  </a:lnTo>
                  <a:lnTo>
                    <a:pt x="419" y="26"/>
                  </a:lnTo>
                  <a:lnTo>
                    <a:pt x="427" y="32"/>
                  </a:lnTo>
                  <a:lnTo>
                    <a:pt x="437" y="37"/>
                  </a:lnTo>
                  <a:lnTo>
                    <a:pt x="470" y="63"/>
                  </a:lnTo>
                  <a:lnTo>
                    <a:pt x="485" y="78"/>
                  </a:lnTo>
                  <a:lnTo>
                    <a:pt x="500" y="95"/>
                  </a:lnTo>
                  <a:lnTo>
                    <a:pt x="515" y="114"/>
                  </a:lnTo>
                  <a:lnTo>
                    <a:pt x="530" y="131"/>
                  </a:lnTo>
                  <a:lnTo>
                    <a:pt x="545" y="150"/>
                  </a:lnTo>
                  <a:lnTo>
                    <a:pt x="561" y="168"/>
                  </a:lnTo>
                  <a:lnTo>
                    <a:pt x="573" y="186"/>
                  </a:lnTo>
                  <a:lnTo>
                    <a:pt x="585" y="204"/>
                  </a:lnTo>
                  <a:lnTo>
                    <a:pt x="596" y="220"/>
                  </a:lnTo>
                  <a:lnTo>
                    <a:pt x="607" y="235"/>
                  </a:lnTo>
                  <a:lnTo>
                    <a:pt x="625" y="260"/>
                  </a:lnTo>
                  <a:lnTo>
                    <a:pt x="641" y="283"/>
                  </a:lnTo>
                  <a:lnTo>
                    <a:pt x="704" y="305"/>
                  </a:lnTo>
                  <a:lnTo>
                    <a:pt x="707" y="377"/>
                  </a:lnTo>
                  <a:lnTo>
                    <a:pt x="479" y="439"/>
                  </a:lnTo>
                  <a:lnTo>
                    <a:pt x="475" y="400"/>
                  </a:lnTo>
                  <a:lnTo>
                    <a:pt x="470" y="363"/>
                  </a:lnTo>
                  <a:lnTo>
                    <a:pt x="459" y="316"/>
                  </a:lnTo>
                  <a:lnTo>
                    <a:pt x="452" y="293"/>
                  </a:lnTo>
                  <a:lnTo>
                    <a:pt x="443" y="270"/>
                  </a:lnTo>
                  <a:lnTo>
                    <a:pt x="434" y="248"/>
                  </a:lnTo>
                  <a:lnTo>
                    <a:pt x="423" y="227"/>
                  </a:lnTo>
                  <a:lnTo>
                    <a:pt x="409" y="208"/>
                  </a:lnTo>
                  <a:lnTo>
                    <a:pt x="393" y="193"/>
                  </a:lnTo>
                  <a:lnTo>
                    <a:pt x="384" y="187"/>
                  </a:lnTo>
                  <a:lnTo>
                    <a:pt x="376" y="182"/>
                  </a:lnTo>
                  <a:lnTo>
                    <a:pt x="366" y="176"/>
                  </a:lnTo>
                  <a:lnTo>
                    <a:pt x="357" y="173"/>
                  </a:lnTo>
                  <a:lnTo>
                    <a:pt x="337" y="171"/>
                  </a:lnTo>
                  <a:lnTo>
                    <a:pt x="317" y="169"/>
                  </a:lnTo>
                  <a:lnTo>
                    <a:pt x="278" y="177"/>
                  </a:lnTo>
                  <a:lnTo>
                    <a:pt x="260" y="186"/>
                  </a:lnTo>
                  <a:lnTo>
                    <a:pt x="252" y="191"/>
                  </a:lnTo>
                  <a:lnTo>
                    <a:pt x="242" y="197"/>
                  </a:lnTo>
                  <a:lnTo>
                    <a:pt x="235" y="201"/>
                  </a:lnTo>
                  <a:lnTo>
                    <a:pt x="227" y="206"/>
                  </a:lnTo>
                  <a:lnTo>
                    <a:pt x="212" y="220"/>
                  </a:lnTo>
                  <a:lnTo>
                    <a:pt x="184" y="248"/>
                  </a:lnTo>
                  <a:lnTo>
                    <a:pt x="172" y="263"/>
                  </a:lnTo>
                  <a:lnTo>
                    <a:pt x="162" y="277"/>
                  </a:lnTo>
                  <a:lnTo>
                    <a:pt x="146" y="304"/>
                  </a:lnTo>
                  <a:lnTo>
                    <a:pt x="136" y="327"/>
                  </a:lnTo>
                  <a:lnTo>
                    <a:pt x="129" y="370"/>
                  </a:lnTo>
                  <a:lnTo>
                    <a:pt x="128" y="418"/>
                  </a:lnTo>
                  <a:lnTo>
                    <a:pt x="128" y="472"/>
                  </a:lnTo>
                  <a:lnTo>
                    <a:pt x="0" y="464"/>
                  </a:lnTo>
                  <a:lnTo>
                    <a:pt x="30" y="424"/>
                  </a:lnTo>
                  <a:lnTo>
                    <a:pt x="30" y="424"/>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16" name="Freeform 195"/>
            <p:cNvSpPr>
              <a:spLocks/>
            </p:cNvSpPr>
            <p:nvPr/>
          </p:nvSpPr>
          <p:spPr bwMode="auto">
            <a:xfrm>
              <a:off x="2194" y="2941"/>
              <a:ext cx="206" cy="160"/>
            </a:xfrm>
            <a:custGeom>
              <a:avLst/>
              <a:gdLst/>
              <a:ahLst/>
              <a:cxnLst>
                <a:cxn ang="0">
                  <a:pos x="110" y="8"/>
                </a:cxn>
                <a:cxn ang="0">
                  <a:pos x="135" y="20"/>
                </a:cxn>
                <a:cxn ang="0">
                  <a:pos x="165" y="36"/>
                </a:cxn>
                <a:cxn ang="0">
                  <a:pos x="183" y="45"/>
                </a:cxn>
                <a:cxn ang="0">
                  <a:pos x="201" y="55"/>
                </a:cxn>
                <a:cxn ang="0">
                  <a:pos x="219" y="67"/>
                </a:cxn>
                <a:cxn ang="0">
                  <a:pos x="238" y="80"/>
                </a:cxn>
                <a:cxn ang="0">
                  <a:pos x="256" y="93"/>
                </a:cxn>
                <a:cxn ang="0">
                  <a:pos x="293" y="126"/>
                </a:cxn>
                <a:cxn ang="0">
                  <a:pos x="326" y="161"/>
                </a:cxn>
                <a:cxn ang="0">
                  <a:pos x="354" y="194"/>
                </a:cxn>
                <a:cxn ang="0">
                  <a:pos x="377" y="223"/>
                </a:cxn>
                <a:cxn ang="0">
                  <a:pos x="405" y="257"/>
                </a:cxn>
                <a:cxn ang="0">
                  <a:pos x="425" y="286"/>
                </a:cxn>
                <a:cxn ang="0">
                  <a:pos x="450" y="293"/>
                </a:cxn>
                <a:cxn ang="0">
                  <a:pos x="547" y="301"/>
                </a:cxn>
                <a:cxn ang="0">
                  <a:pos x="605" y="359"/>
                </a:cxn>
                <a:cxn ang="0">
                  <a:pos x="617" y="417"/>
                </a:cxn>
                <a:cxn ang="0">
                  <a:pos x="607" y="444"/>
                </a:cxn>
                <a:cxn ang="0">
                  <a:pos x="591" y="459"/>
                </a:cxn>
                <a:cxn ang="0">
                  <a:pos x="565" y="468"/>
                </a:cxn>
                <a:cxn ang="0">
                  <a:pos x="505" y="477"/>
                </a:cxn>
                <a:cxn ang="0">
                  <a:pos x="461" y="455"/>
                </a:cxn>
                <a:cxn ang="0">
                  <a:pos x="507" y="461"/>
                </a:cxn>
                <a:cxn ang="0">
                  <a:pos x="563" y="435"/>
                </a:cxn>
                <a:cxn ang="0">
                  <a:pos x="561" y="386"/>
                </a:cxn>
                <a:cxn ang="0">
                  <a:pos x="541" y="359"/>
                </a:cxn>
                <a:cxn ang="0">
                  <a:pos x="527" y="349"/>
                </a:cxn>
                <a:cxn ang="0">
                  <a:pos x="494" y="344"/>
                </a:cxn>
                <a:cxn ang="0">
                  <a:pos x="449" y="362"/>
                </a:cxn>
                <a:cxn ang="0">
                  <a:pos x="413" y="389"/>
                </a:cxn>
                <a:cxn ang="0">
                  <a:pos x="399" y="345"/>
                </a:cxn>
                <a:cxn ang="0">
                  <a:pos x="384" y="311"/>
                </a:cxn>
                <a:cxn ang="0">
                  <a:pos x="368" y="283"/>
                </a:cxn>
                <a:cxn ang="0">
                  <a:pos x="348" y="252"/>
                </a:cxn>
                <a:cxn ang="0">
                  <a:pos x="325" y="221"/>
                </a:cxn>
                <a:cxn ang="0">
                  <a:pos x="300" y="191"/>
                </a:cxn>
                <a:cxn ang="0">
                  <a:pos x="277" y="162"/>
                </a:cxn>
                <a:cxn ang="0">
                  <a:pos x="242" y="125"/>
                </a:cxn>
                <a:cxn ang="0">
                  <a:pos x="198" y="85"/>
                </a:cxn>
                <a:cxn ang="0">
                  <a:pos x="176" y="70"/>
                </a:cxn>
                <a:cxn ang="0">
                  <a:pos x="154" y="59"/>
                </a:cxn>
                <a:cxn ang="0">
                  <a:pos x="132" y="49"/>
                </a:cxn>
                <a:cxn ang="0">
                  <a:pos x="106" y="40"/>
                </a:cxn>
                <a:cxn ang="0">
                  <a:pos x="80" y="31"/>
                </a:cxn>
                <a:cxn ang="0">
                  <a:pos x="33" y="18"/>
                </a:cxn>
                <a:cxn ang="0">
                  <a:pos x="0" y="9"/>
                </a:cxn>
                <a:cxn ang="0">
                  <a:pos x="86" y="0"/>
                </a:cxn>
              </a:cxnLst>
              <a:rect l="0" t="0" r="r" b="b"/>
              <a:pathLst>
                <a:path w="617" h="480">
                  <a:moveTo>
                    <a:pt x="86" y="0"/>
                  </a:moveTo>
                  <a:lnTo>
                    <a:pt x="110" y="8"/>
                  </a:lnTo>
                  <a:lnTo>
                    <a:pt x="121" y="15"/>
                  </a:lnTo>
                  <a:lnTo>
                    <a:pt x="135" y="20"/>
                  </a:lnTo>
                  <a:lnTo>
                    <a:pt x="150" y="27"/>
                  </a:lnTo>
                  <a:lnTo>
                    <a:pt x="165" y="36"/>
                  </a:lnTo>
                  <a:lnTo>
                    <a:pt x="173" y="40"/>
                  </a:lnTo>
                  <a:lnTo>
                    <a:pt x="183" y="45"/>
                  </a:lnTo>
                  <a:lnTo>
                    <a:pt x="193" y="49"/>
                  </a:lnTo>
                  <a:lnTo>
                    <a:pt x="201" y="55"/>
                  </a:lnTo>
                  <a:lnTo>
                    <a:pt x="210" y="60"/>
                  </a:lnTo>
                  <a:lnTo>
                    <a:pt x="219" y="67"/>
                  </a:lnTo>
                  <a:lnTo>
                    <a:pt x="228" y="73"/>
                  </a:lnTo>
                  <a:lnTo>
                    <a:pt x="238" y="80"/>
                  </a:lnTo>
                  <a:lnTo>
                    <a:pt x="248" y="86"/>
                  </a:lnTo>
                  <a:lnTo>
                    <a:pt x="256" y="93"/>
                  </a:lnTo>
                  <a:lnTo>
                    <a:pt x="275" y="110"/>
                  </a:lnTo>
                  <a:lnTo>
                    <a:pt x="293" y="126"/>
                  </a:lnTo>
                  <a:lnTo>
                    <a:pt x="310" y="144"/>
                  </a:lnTo>
                  <a:lnTo>
                    <a:pt x="326" y="161"/>
                  </a:lnTo>
                  <a:lnTo>
                    <a:pt x="340" y="179"/>
                  </a:lnTo>
                  <a:lnTo>
                    <a:pt x="354" y="194"/>
                  </a:lnTo>
                  <a:lnTo>
                    <a:pt x="368" y="209"/>
                  </a:lnTo>
                  <a:lnTo>
                    <a:pt x="377" y="223"/>
                  </a:lnTo>
                  <a:lnTo>
                    <a:pt x="388" y="235"/>
                  </a:lnTo>
                  <a:lnTo>
                    <a:pt x="405" y="257"/>
                  </a:lnTo>
                  <a:lnTo>
                    <a:pt x="417" y="275"/>
                  </a:lnTo>
                  <a:lnTo>
                    <a:pt x="425" y="286"/>
                  </a:lnTo>
                  <a:lnTo>
                    <a:pt x="432" y="297"/>
                  </a:lnTo>
                  <a:lnTo>
                    <a:pt x="450" y="293"/>
                  </a:lnTo>
                  <a:lnTo>
                    <a:pt x="496" y="290"/>
                  </a:lnTo>
                  <a:lnTo>
                    <a:pt x="547" y="301"/>
                  </a:lnTo>
                  <a:lnTo>
                    <a:pt x="591" y="336"/>
                  </a:lnTo>
                  <a:lnTo>
                    <a:pt x="605" y="359"/>
                  </a:lnTo>
                  <a:lnTo>
                    <a:pt x="613" y="380"/>
                  </a:lnTo>
                  <a:lnTo>
                    <a:pt x="617" y="417"/>
                  </a:lnTo>
                  <a:lnTo>
                    <a:pt x="614" y="432"/>
                  </a:lnTo>
                  <a:lnTo>
                    <a:pt x="607" y="444"/>
                  </a:lnTo>
                  <a:lnTo>
                    <a:pt x="596" y="455"/>
                  </a:lnTo>
                  <a:lnTo>
                    <a:pt x="591" y="459"/>
                  </a:lnTo>
                  <a:lnTo>
                    <a:pt x="583" y="463"/>
                  </a:lnTo>
                  <a:lnTo>
                    <a:pt x="565" y="468"/>
                  </a:lnTo>
                  <a:lnTo>
                    <a:pt x="545" y="473"/>
                  </a:lnTo>
                  <a:lnTo>
                    <a:pt x="505" y="477"/>
                  </a:lnTo>
                  <a:lnTo>
                    <a:pt x="461" y="480"/>
                  </a:lnTo>
                  <a:lnTo>
                    <a:pt x="461" y="455"/>
                  </a:lnTo>
                  <a:lnTo>
                    <a:pt x="475" y="458"/>
                  </a:lnTo>
                  <a:lnTo>
                    <a:pt x="507" y="461"/>
                  </a:lnTo>
                  <a:lnTo>
                    <a:pt x="541" y="457"/>
                  </a:lnTo>
                  <a:lnTo>
                    <a:pt x="563" y="435"/>
                  </a:lnTo>
                  <a:lnTo>
                    <a:pt x="565" y="403"/>
                  </a:lnTo>
                  <a:lnTo>
                    <a:pt x="561" y="386"/>
                  </a:lnTo>
                  <a:lnTo>
                    <a:pt x="551" y="371"/>
                  </a:lnTo>
                  <a:lnTo>
                    <a:pt x="541" y="359"/>
                  </a:lnTo>
                  <a:lnTo>
                    <a:pt x="534" y="352"/>
                  </a:lnTo>
                  <a:lnTo>
                    <a:pt x="527" y="349"/>
                  </a:lnTo>
                  <a:lnTo>
                    <a:pt x="511" y="344"/>
                  </a:lnTo>
                  <a:lnTo>
                    <a:pt x="494" y="344"/>
                  </a:lnTo>
                  <a:lnTo>
                    <a:pt x="463" y="353"/>
                  </a:lnTo>
                  <a:lnTo>
                    <a:pt x="449" y="362"/>
                  </a:lnTo>
                  <a:lnTo>
                    <a:pt x="435" y="370"/>
                  </a:lnTo>
                  <a:lnTo>
                    <a:pt x="413" y="389"/>
                  </a:lnTo>
                  <a:lnTo>
                    <a:pt x="410" y="378"/>
                  </a:lnTo>
                  <a:lnTo>
                    <a:pt x="399" y="345"/>
                  </a:lnTo>
                  <a:lnTo>
                    <a:pt x="390" y="323"/>
                  </a:lnTo>
                  <a:lnTo>
                    <a:pt x="384" y="311"/>
                  </a:lnTo>
                  <a:lnTo>
                    <a:pt x="376" y="297"/>
                  </a:lnTo>
                  <a:lnTo>
                    <a:pt x="368" y="283"/>
                  </a:lnTo>
                  <a:lnTo>
                    <a:pt x="359" y="268"/>
                  </a:lnTo>
                  <a:lnTo>
                    <a:pt x="348" y="252"/>
                  </a:lnTo>
                  <a:lnTo>
                    <a:pt x="337" y="236"/>
                  </a:lnTo>
                  <a:lnTo>
                    <a:pt x="325" y="221"/>
                  </a:lnTo>
                  <a:lnTo>
                    <a:pt x="312" y="206"/>
                  </a:lnTo>
                  <a:lnTo>
                    <a:pt x="300" y="191"/>
                  </a:lnTo>
                  <a:lnTo>
                    <a:pt x="289" y="176"/>
                  </a:lnTo>
                  <a:lnTo>
                    <a:pt x="277" y="162"/>
                  </a:lnTo>
                  <a:lnTo>
                    <a:pt x="266" y="148"/>
                  </a:lnTo>
                  <a:lnTo>
                    <a:pt x="242" y="125"/>
                  </a:lnTo>
                  <a:lnTo>
                    <a:pt x="220" y="103"/>
                  </a:lnTo>
                  <a:lnTo>
                    <a:pt x="198" y="85"/>
                  </a:lnTo>
                  <a:lnTo>
                    <a:pt x="187" y="77"/>
                  </a:lnTo>
                  <a:lnTo>
                    <a:pt x="176" y="70"/>
                  </a:lnTo>
                  <a:lnTo>
                    <a:pt x="165" y="63"/>
                  </a:lnTo>
                  <a:lnTo>
                    <a:pt x="154" y="59"/>
                  </a:lnTo>
                  <a:lnTo>
                    <a:pt x="143" y="53"/>
                  </a:lnTo>
                  <a:lnTo>
                    <a:pt x="132" y="49"/>
                  </a:lnTo>
                  <a:lnTo>
                    <a:pt x="118" y="45"/>
                  </a:lnTo>
                  <a:lnTo>
                    <a:pt x="106" y="40"/>
                  </a:lnTo>
                  <a:lnTo>
                    <a:pt x="92" y="36"/>
                  </a:lnTo>
                  <a:lnTo>
                    <a:pt x="80" y="31"/>
                  </a:lnTo>
                  <a:lnTo>
                    <a:pt x="55" y="23"/>
                  </a:lnTo>
                  <a:lnTo>
                    <a:pt x="33" y="18"/>
                  </a:lnTo>
                  <a:lnTo>
                    <a:pt x="16" y="14"/>
                  </a:lnTo>
                  <a:lnTo>
                    <a:pt x="0" y="9"/>
                  </a:lnTo>
                  <a:lnTo>
                    <a:pt x="86" y="0"/>
                  </a:lnTo>
                  <a:lnTo>
                    <a:pt x="86" y="0"/>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17" name="Freeform 196"/>
            <p:cNvSpPr>
              <a:spLocks/>
            </p:cNvSpPr>
            <p:nvPr/>
          </p:nvSpPr>
          <p:spPr bwMode="auto">
            <a:xfrm>
              <a:off x="2130" y="3075"/>
              <a:ext cx="232" cy="132"/>
            </a:xfrm>
            <a:custGeom>
              <a:avLst/>
              <a:gdLst/>
              <a:ahLst/>
              <a:cxnLst>
                <a:cxn ang="0">
                  <a:pos x="0" y="204"/>
                </a:cxn>
                <a:cxn ang="0">
                  <a:pos x="14" y="258"/>
                </a:cxn>
                <a:cxn ang="0">
                  <a:pos x="33" y="293"/>
                </a:cxn>
                <a:cxn ang="0">
                  <a:pos x="59" y="329"/>
                </a:cxn>
                <a:cxn ang="0">
                  <a:pos x="87" y="353"/>
                </a:cxn>
                <a:cxn ang="0">
                  <a:pos x="108" y="365"/>
                </a:cxn>
                <a:cxn ang="0">
                  <a:pos x="128" y="375"/>
                </a:cxn>
                <a:cxn ang="0">
                  <a:pos x="160" y="386"/>
                </a:cxn>
                <a:cxn ang="0">
                  <a:pos x="201" y="394"/>
                </a:cxn>
                <a:cxn ang="0">
                  <a:pos x="281" y="393"/>
                </a:cxn>
                <a:cxn ang="0">
                  <a:pos x="329" y="379"/>
                </a:cxn>
                <a:cxn ang="0">
                  <a:pos x="356" y="366"/>
                </a:cxn>
                <a:cxn ang="0">
                  <a:pos x="375" y="354"/>
                </a:cxn>
                <a:cxn ang="0">
                  <a:pos x="400" y="333"/>
                </a:cxn>
                <a:cxn ang="0">
                  <a:pos x="431" y="307"/>
                </a:cxn>
                <a:cxn ang="0">
                  <a:pos x="462" y="280"/>
                </a:cxn>
                <a:cxn ang="0">
                  <a:pos x="493" y="288"/>
                </a:cxn>
                <a:cxn ang="0">
                  <a:pos x="565" y="295"/>
                </a:cxn>
                <a:cxn ang="0">
                  <a:pos x="633" y="278"/>
                </a:cxn>
                <a:cxn ang="0">
                  <a:pos x="651" y="263"/>
                </a:cxn>
                <a:cxn ang="0">
                  <a:pos x="692" y="208"/>
                </a:cxn>
                <a:cxn ang="0">
                  <a:pos x="470" y="189"/>
                </a:cxn>
                <a:cxn ang="0">
                  <a:pos x="419" y="0"/>
                </a:cxn>
                <a:cxn ang="0">
                  <a:pos x="411" y="160"/>
                </a:cxn>
                <a:cxn ang="0">
                  <a:pos x="394" y="225"/>
                </a:cxn>
                <a:cxn ang="0">
                  <a:pos x="378" y="260"/>
                </a:cxn>
                <a:cxn ang="0">
                  <a:pos x="354" y="285"/>
                </a:cxn>
                <a:cxn ang="0">
                  <a:pos x="334" y="302"/>
                </a:cxn>
                <a:cxn ang="0">
                  <a:pos x="318" y="311"/>
                </a:cxn>
                <a:cxn ang="0">
                  <a:pos x="303" y="320"/>
                </a:cxn>
                <a:cxn ang="0">
                  <a:pos x="280" y="331"/>
                </a:cxn>
                <a:cxn ang="0">
                  <a:pos x="248" y="339"/>
                </a:cxn>
                <a:cxn ang="0">
                  <a:pos x="188" y="336"/>
                </a:cxn>
                <a:cxn ang="0">
                  <a:pos x="161" y="321"/>
                </a:cxn>
                <a:cxn ang="0">
                  <a:pos x="134" y="280"/>
                </a:cxn>
                <a:cxn ang="0">
                  <a:pos x="119" y="249"/>
                </a:cxn>
                <a:cxn ang="0">
                  <a:pos x="105" y="222"/>
                </a:cxn>
                <a:cxn ang="0">
                  <a:pos x="90" y="186"/>
                </a:cxn>
                <a:cxn ang="0">
                  <a:pos x="70" y="141"/>
                </a:cxn>
                <a:cxn ang="0">
                  <a:pos x="1" y="124"/>
                </a:cxn>
              </a:cxnLst>
              <a:rect l="0" t="0" r="r" b="b"/>
              <a:pathLst>
                <a:path w="696" h="395">
                  <a:moveTo>
                    <a:pt x="1" y="124"/>
                  </a:moveTo>
                  <a:lnTo>
                    <a:pt x="0" y="204"/>
                  </a:lnTo>
                  <a:lnTo>
                    <a:pt x="7" y="240"/>
                  </a:lnTo>
                  <a:lnTo>
                    <a:pt x="14" y="258"/>
                  </a:lnTo>
                  <a:lnTo>
                    <a:pt x="22" y="277"/>
                  </a:lnTo>
                  <a:lnTo>
                    <a:pt x="33" y="293"/>
                  </a:lnTo>
                  <a:lnTo>
                    <a:pt x="44" y="313"/>
                  </a:lnTo>
                  <a:lnTo>
                    <a:pt x="59" y="329"/>
                  </a:lnTo>
                  <a:lnTo>
                    <a:pt x="79" y="346"/>
                  </a:lnTo>
                  <a:lnTo>
                    <a:pt x="87" y="353"/>
                  </a:lnTo>
                  <a:lnTo>
                    <a:pt x="98" y="359"/>
                  </a:lnTo>
                  <a:lnTo>
                    <a:pt x="108" y="365"/>
                  </a:lnTo>
                  <a:lnTo>
                    <a:pt x="119" y="370"/>
                  </a:lnTo>
                  <a:lnTo>
                    <a:pt x="128" y="375"/>
                  </a:lnTo>
                  <a:lnTo>
                    <a:pt x="139" y="379"/>
                  </a:lnTo>
                  <a:lnTo>
                    <a:pt x="160" y="386"/>
                  </a:lnTo>
                  <a:lnTo>
                    <a:pt x="182" y="391"/>
                  </a:lnTo>
                  <a:lnTo>
                    <a:pt x="201" y="394"/>
                  </a:lnTo>
                  <a:lnTo>
                    <a:pt x="243" y="395"/>
                  </a:lnTo>
                  <a:lnTo>
                    <a:pt x="281" y="393"/>
                  </a:lnTo>
                  <a:lnTo>
                    <a:pt x="316" y="384"/>
                  </a:lnTo>
                  <a:lnTo>
                    <a:pt x="329" y="379"/>
                  </a:lnTo>
                  <a:lnTo>
                    <a:pt x="343" y="373"/>
                  </a:lnTo>
                  <a:lnTo>
                    <a:pt x="356" y="366"/>
                  </a:lnTo>
                  <a:lnTo>
                    <a:pt x="365" y="361"/>
                  </a:lnTo>
                  <a:lnTo>
                    <a:pt x="375" y="354"/>
                  </a:lnTo>
                  <a:lnTo>
                    <a:pt x="383" y="347"/>
                  </a:lnTo>
                  <a:lnTo>
                    <a:pt x="400" y="333"/>
                  </a:lnTo>
                  <a:lnTo>
                    <a:pt x="416" y="320"/>
                  </a:lnTo>
                  <a:lnTo>
                    <a:pt x="431" y="307"/>
                  </a:lnTo>
                  <a:lnTo>
                    <a:pt x="452" y="288"/>
                  </a:lnTo>
                  <a:lnTo>
                    <a:pt x="462" y="280"/>
                  </a:lnTo>
                  <a:lnTo>
                    <a:pt x="477" y="285"/>
                  </a:lnTo>
                  <a:lnTo>
                    <a:pt x="493" y="288"/>
                  </a:lnTo>
                  <a:lnTo>
                    <a:pt x="515" y="292"/>
                  </a:lnTo>
                  <a:lnTo>
                    <a:pt x="565" y="295"/>
                  </a:lnTo>
                  <a:lnTo>
                    <a:pt x="613" y="287"/>
                  </a:lnTo>
                  <a:lnTo>
                    <a:pt x="633" y="278"/>
                  </a:lnTo>
                  <a:lnTo>
                    <a:pt x="641" y="270"/>
                  </a:lnTo>
                  <a:lnTo>
                    <a:pt x="651" y="263"/>
                  </a:lnTo>
                  <a:lnTo>
                    <a:pt x="675" y="233"/>
                  </a:lnTo>
                  <a:lnTo>
                    <a:pt x="692" y="208"/>
                  </a:lnTo>
                  <a:lnTo>
                    <a:pt x="696" y="196"/>
                  </a:lnTo>
                  <a:lnTo>
                    <a:pt x="470" y="189"/>
                  </a:lnTo>
                  <a:lnTo>
                    <a:pt x="487" y="93"/>
                  </a:lnTo>
                  <a:lnTo>
                    <a:pt x="419" y="0"/>
                  </a:lnTo>
                  <a:lnTo>
                    <a:pt x="416" y="113"/>
                  </a:lnTo>
                  <a:lnTo>
                    <a:pt x="411" y="160"/>
                  </a:lnTo>
                  <a:lnTo>
                    <a:pt x="401" y="204"/>
                  </a:lnTo>
                  <a:lnTo>
                    <a:pt x="394" y="225"/>
                  </a:lnTo>
                  <a:lnTo>
                    <a:pt x="386" y="244"/>
                  </a:lnTo>
                  <a:lnTo>
                    <a:pt x="378" y="260"/>
                  </a:lnTo>
                  <a:lnTo>
                    <a:pt x="367" y="273"/>
                  </a:lnTo>
                  <a:lnTo>
                    <a:pt x="354" y="285"/>
                  </a:lnTo>
                  <a:lnTo>
                    <a:pt x="340" y="296"/>
                  </a:lnTo>
                  <a:lnTo>
                    <a:pt x="334" y="302"/>
                  </a:lnTo>
                  <a:lnTo>
                    <a:pt x="327" y="306"/>
                  </a:lnTo>
                  <a:lnTo>
                    <a:pt x="318" y="311"/>
                  </a:lnTo>
                  <a:lnTo>
                    <a:pt x="312" y="315"/>
                  </a:lnTo>
                  <a:lnTo>
                    <a:pt x="303" y="320"/>
                  </a:lnTo>
                  <a:lnTo>
                    <a:pt x="296" y="324"/>
                  </a:lnTo>
                  <a:lnTo>
                    <a:pt x="280" y="331"/>
                  </a:lnTo>
                  <a:lnTo>
                    <a:pt x="263" y="335"/>
                  </a:lnTo>
                  <a:lnTo>
                    <a:pt x="248" y="339"/>
                  </a:lnTo>
                  <a:lnTo>
                    <a:pt x="216" y="342"/>
                  </a:lnTo>
                  <a:lnTo>
                    <a:pt x="188" y="336"/>
                  </a:lnTo>
                  <a:lnTo>
                    <a:pt x="175" y="329"/>
                  </a:lnTo>
                  <a:lnTo>
                    <a:pt x="161" y="321"/>
                  </a:lnTo>
                  <a:lnTo>
                    <a:pt x="141" y="295"/>
                  </a:lnTo>
                  <a:lnTo>
                    <a:pt x="134" y="280"/>
                  </a:lnTo>
                  <a:lnTo>
                    <a:pt x="126" y="265"/>
                  </a:lnTo>
                  <a:lnTo>
                    <a:pt x="119" y="249"/>
                  </a:lnTo>
                  <a:lnTo>
                    <a:pt x="112" y="236"/>
                  </a:lnTo>
                  <a:lnTo>
                    <a:pt x="105" y="222"/>
                  </a:lnTo>
                  <a:lnTo>
                    <a:pt x="99" y="209"/>
                  </a:lnTo>
                  <a:lnTo>
                    <a:pt x="90" y="186"/>
                  </a:lnTo>
                  <a:lnTo>
                    <a:pt x="76" y="153"/>
                  </a:lnTo>
                  <a:lnTo>
                    <a:pt x="70" y="141"/>
                  </a:lnTo>
                  <a:lnTo>
                    <a:pt x="1" y="124"/>
                  </a:lnTo>
                  <a:lnTo>
                    <a:pt x="1" y="124"/>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18" name="Freeform 197"/>
            <p:cNvSpPr>
              <a:spLocks/>
            </p:cNvSpPr>
            <p:nvPr/>
          </p:nvSpPr>
          <p:spPr bwMode="auto">
            <a:xfrm>
              <a:off x="2197" y="3078"/>
              <a:ext cx="48" cy="72"/>
            </a:xfrm>
            <a:custGeom>
              <a:avLst/>
              <a:gdLst/>
              <a:ahLst/>
              <a:cxnLst>
                <a:cxn ang="0">
                  <a:pos x="41" y="8"/>
                </a:cxn>
                <a:cxn ang="0">
                  <a:pos x="0" y="61"/>
                </a:cxn>
                <a:cxn ang="0">
                  <a:pos x="1" y="147"/>
                </a:cxn>
                <a:cxn ang="0">
                  <a:pos x="40" y="218"/>
                </a:cxn>
                <a:cxn ang="0">
                  <a:pos x="96" y="211"/>
                </a:cxn>
                <a:cxn ang="0">
                  <a:pos x="131" y="164"/>
                </a:cxn>
                <a:cxn ang="0">
                  <a:pos x="145" y="92"/>
                </a:cxn>
                <a:cxn ang="0">
                  <a:pos x="123" y="35"/>
                </a:cxn>
                <a:cxn ang="0">
                  <a:pos x="88" y="0"/>
                </a:cxn>
                <a:cxn ang="0">
                  <a:pos x="41" y="8"/>
                </a:cxn>
                <a:cxn ang="0">
                  <a:pos x="41" y="8"/>
                </a:cxn>
              </a:cxnLst>
              <a:rect l="0" t="0" r="r" b="b"/>
              <a:pathLst>
                <a:path w="145" h="218">
                  <a:moveTo>
                    <a:pt x="41" y="8"/>
                  </a:moveTo>
                  <a:lnTo>
                    <a:pt x="0" y="61"/>
                  </a:lnTo>
                  <a:lnTo>
                    <a:pt x="1" y="147"/>
                  </a:lnTo>
                  <a:lnTo>
                    <a:pt x="40" y="218"/>
                  </a:lnTo>
                  <a:lnTo>
                    <a:pt x="96" y="211"/>
                  </a:lnTo>
                  <a:lnTo>
                    <a:pt x="131" y="164"/>
                  </a:lnTo>
                  <a:lnTo>
                    <a:pt x="145" y="92"/>
                  </a:lnTo>
                  <a:lnTo>
                    <a:pt x="123" y="35"/>
                  </a:lnTo>
                  <a:lnTo>
                    <a:pt x="88" y="0"/>
                  </a:lnTo>
                  <a:lnTo>
                    <a:pt x="41" y="8"/>
                  </a:lnTo>
                  <a:lnTo>
                    <a:pt x="41" y="8"/>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19" name="Freeform 198"/>
            <p:cNvSpPr>
              <a:spLocks/>
            </p:cNvSpPr>
            <p:nvPr/>
          </p:nvSpPr>
          <p:spPr bwMode="auto">
            <a:xfrm>
              <a:off x="1615" y="3081"/>
              <a:ext cx="534" cy="194"/>
            </a:xfrm>
            <a:custGeom>
              <a:avLst/>
              <a:gdLst/>
              <a:ahLst/>
              <a:cxnLst>
                <a:cxn ang="0">
                  <a:pos x="2" y="303"/>
                </a:cxn>
                <a:cxn ang="0">
                  <a:pos x="13" y="369"/>
                </a:cxn>
                <a:cxn ang="0">
                  <a:pos x="28" y="410"/>
                </a:cxn>
                <a:cxn ang="0">
                  <a:pos x="51" y="451"/>
                </a:cxn>
                <a:cxn ang="0">
                  <a:pos x="84" y="490"/>
                </a:cxn>
                <a:cxn ang="0">
                  <a:pos x="112" y="510"/>
                </a:cxn>
                <a:cxn ang="0">
                  <a:pos x="130" y="521"/>
                </a:cxn>
                <a:cxn ang="0">
                  <a:pos x="157" y="537"/>
                </a:cxn>
                <a:cxn ang="0">
                  <a:pos x="182" y="546"/>
                </a:cxn>
                <a:cxn ang="0">
                  <a:pos x="206" y="557"/>
                </a:cxn>
                <a:cxn ang="0">
                  <a:pos x="231" y="565"/>
                </a:cxn>
                <a:cxn ang="0">
                  <a:pos x="275" y="575"/>
                </a:cxn>
                <a:cxn ang="0">
                  <a:pos x="355" y="581"/>
                </a:cxn>
                <a:cxn ang="0">
                  <a:pos x="423" y="567"/>
                </a:cxn>
                <a:cxn ang="0">
                  <a:pos x="454" y="554"/>
                </a:cxn>
                <a:cxn ang="0">
                  <a:pos x="481" y="539"/>
                </a:cxn>
                <a:cxn ang="0">
                  <a:pos x="502" y="526"/>
                </a:cxn>
                <a:cxn ang="0">
                  <a:pos x="531" y="502"/>
                </a:cxn>
                <a:cxn ang="0">
                  <a:pos x="568" y="465"/>
                </a:cxn>
                <a:cxn ang="0">
                  <a:pos x="592" y="437"/>
                </a:cxn>
                <a:cxn ang="0">
                  <a:pos x="1602" y="279"/>
                </a:cxn>
                <a:cxn ang="0">
                  <a:pos x="612" y="294"/>
                </a:cxn>
                <a:cxn ang="0">
                  <a:pos x="579" y="91"/>
                </a:cxn>
                <a:cxn ang="0">
                  <a:pos x="575" y="281"/>
                </a:cxn>
                <a:cxn ang="0">
                  <a:pos x="561" y="360"/>
                </a:cxn>
                <a:cxn ang="0">
                  <a:pos x="545" y="406"/>
                </a:cxn>
                <a:cxn ang="0">
                  <a:pos x="521" y="440"/>
                </a:cxn>
                <a:cxn ang="0">
                  <a:pos x="495" y="468"/>
                </a:cxn>
                <a:cxn ang="0">
                  <a:pos x="473" y="483"/>
                </a:cxn>
                <a:cxn ang="0">
                  <a:pos x="458" y="492"/>
                </a:cxn>
                <a:cxn ang="0">
                  <a:pos x="434" y="505"/>
                </a:cxn>
                <a:cxn ang="0">
                  <a:pos x="401" y="513"/>
                </a:cxn>
                <a:cxn ang="0">
                  <a:pos x="353" y="517"/>
                </a:cxn>
                <a:cxn ang="0">
                  <a:pos x="293" y="499"/>
                </a:cxn>
                <a:cxn ang="0">
                  <a:pos x="265" y="487"/>
                </a:cxn>
                <a:cxn ang="0">
                  <a:pos x="242" y="477"/>
                </a:cxn>
                <a:cxn ang="0">
                  <a:pos x="204" y="459"/>
                </a:cxn>
                <a:cxn ang="0">
                  <a:pos x="157" y="376"/>
                </a:cxn>
                <a:cxn ang="0">
                  <a:pos x="142" y="303"/>
                </a:cxn>
                <a:cxn ang="0">
                  <a:pos x="130" y="169"/>
                </a:cxn>
                <a:cxn ang="0">
                  <a:pos x="149" y="80"/>
                </a:cxn>
                <a:cxn ang="0">
                  <a:pos x="171" y="0"/>
                </a:cxn>
                <a:cxn ang="0">
                  <a:pos x="0" y="275"/>
                </a:cxn>
              </a:cxnLst>
              <a:rect l="0" t="0" r="r" b="b"/>
              <a:pathLst>
                <a:path w="1602" h="581">
                  <a:moveTo>
                    <a:pt x="0" y="275"/>
                  </a:moveTo>
                  <a:lnTo>
                    <a:pt x="2" y="303"/>
                  </a:lnTo>
                  <a:lnTo>
                    <a:pt x="5" y="333"/>
                  </a:lnTo>
                  <a:lnTo>
                    <a:pt x="13" y="369"/>
                  </a:lnTo>
                  <a:lnTo>
                    <a:pt x="20" y="389"/>
                  </a:lnTo>
                  <a:lnTo>
                    <a:pt x="28" y="410"/>
                  </a:lnTo>
                  <a:lnTo>
                    <a:pt x="38" y="431"/>
                  </a:lnTo>
                  <a:lnTo>
                    <a:pt x="51" y="451"/>
                  </a:lnTo>
                  <a:lnTo>
                    <a:pt x="67" y="470"/>
                  </a:lnTo>
                  <a:lnTo>
                    <a:pt x="84" y="490"/>
                  </a:lnTo>
                  <a:lnTo>
                    <a:pt x="106" y="506"/>
                  </a:lnTo>
                  <a:lnTo>
                    <a:pt x="112" y="510"/>
                  </a:lnTo>
                  <a:lnTo>
                    <a:pt x="118" y="514"/>
                  </a:lnTo>
                  <a:lnTo>
                    <a:pt x="130" y="521"/>
                  </a:lnTo>
                  <a:lnTo>
                    <a:pt x="144" y="528"/>
                  </a:lnTo>
                  <a:lnTo>
                    <a:pt x="157" y="537"/>
                  </a:lnTo>
                  <a:lnTo>
                    <a:pt x="170" y="542"/>
                  </a:lnTo>
                  <a:lnTo>
                    <a:pt x="182" y="546"/>
                  </a:lnTo>
                  <a:lnTo>
                    <a:pt x="195" y="552"/>
                  </a:lnTo>
                  <a:lnTo>
                    <a:pt x="206" y="557"/>
                  </a:lnTo>
                  <a:lnTo>
                    <a:pt x="218" y="560"/>
                  </a:lnTo>
                  <a:lnTo>
                    <a:pt x="231" y="565"/>
                  </a:lnTo>
                  <a:lnTo>
                    <a:pt x="253" y="571"/>
                  </a:lnTo>
                  <a:lnTo>
                    <a:pt x="275" y="575"/>
                  </a:lnTo>
                  <a:lnTo>
                    <a:pt x="317" y="581"/>
                  </a:lnTo>
                  <a:lnTo>
                    <a:pt x="355" y="581"/>
                  </a:lnTo>
                  <a:lnTo>
                    <a:pt x="392" y="575"/>
                  </a:lnTo>
                  <a:lnTo>
                    <a:pt x="423" y="567"/>
                  </a:lnTo>
                  <a:lnTo>
                    <a:pt x="440" y="561"/>
                  </a:lnTo>
                  <a:lnTo>
                    <a:pt x="454" y="554"/>
                  </a:lnTo>
                  <a:lnTo>
                    <a:pt x="468" y="548"/>
                  </a:lnTo>
                  <a:lnTo>
                    <a:pt x="481" y="539"/>
                  </a:lnTo>
                  <a:lnTo>
                    <a:pt x="495" y="530"/>
                  </a:lnTo>
                  <a:lnTo>
                    <a:pt x="502" y="526"/>
                  </a:lnTo>
                  <a:lnTo>
                    <a:pt x="507" y="521"/>
                  </a:lnTo>
                  <a:lnTo>
                    <a:pt x="531" y="502"/>
                  </a:lnTo>
                  <a:lnTo>
                    <a:pt x="552" y="483"/>
                  </a:lnTo>
                  <a:lnTo>
                    <a:pt x="568" y="465"/>
                  </a:lnTo>
                  <a:lnTo>
                    <a:pt x="581" y="451"/>
                  </a:lnTo>
                  <a:lnTo>
                    <a:pt x="592" y="437"/>
                  </a:lnTo>
                  <a:lnTo>
                    <a:pt x="1180" y="307"/>
                  </a:lnTo>
                  <a:lnTo>
                    <a:pt x="1602" y="279"/>
                  </a:lnTo>
                  <a:lnTo>
                    <a:pt x="1595" y="192"/>
                  </a:lnTo>
                  <a:lnTo>
                    <a:pt x="612" y="294"/>
                  </a:lnTo>
                  <a:lnTo>
                    <a:pt x="619" y="165"/>
                  </a:lnTo>
                  <a:lnTo>
                    <a:pt x="579" y="91"/>
                  </a:lnTo>
                  <a:lnTo>
                    <a:pt x="579" y="224"/>
                  </a:lnTo>
                  <a:lnTo>
                    <a:pt x="575" y="281"/>
                  </a:lnTo>
                  <a:lnTo>
                    <a:pt x="567" y="336"/>
                  </a:lnTo>
                  <a:lnTo>
                    <a:pt x="561" y="360"/>
                  </a:lnTo>
                  <a:lnTo>
                    <a:pt x="554" y="385"/>
                  </a:lnTo>
                  <a:lnTo>
                    <a:pt x="545" y="406"/>
                  </a:lnTo>
                  <a:lnTo>
                    <a:pt x="534" y="424"/>
                  </a:lnTo>
                  <a:lnTo>
                    <a:pt x="521" y="440"/>
                  </a:lnTo>
                  <a:lnTo>
                    <a:pt x="509" y="454"/>
                  </a:lnTo>
                  <a:lnTo>
                    <a:pt x="495" y="468"/>
                  </a:lnTo>
                  <a:lnTo>
                    <a:pt x="481" y="479"/>
                  </a:lnTo>
                  <a:lnTo>
                    <a:pt x="473" y="483"/>
                  </a:lnTo>
                  <a:lnTo>
                    <a:pt x="466" y="488"/>
                  </a:lnTo>
                  <a:lnTo>
                    <a:pt x="458" y="492"/>
                  </a:lnTo>
                  <a:lnTo>
                    <a:pt x="450" y="497"/>
                  </a:lnTo>
                  <a:lnTo>
                    <a:pt x="434" y="505"/>
                  </a:lnTo>
                  <a:lnTo>
                    <a:pt x="418" y="510"/>
                  </a:lnTo>
                  <a:lnTo>
                    <a:pt x="401" y="513"/>
                  </a:lnTo>
                  <a:lnTo>
                    <a:pt x="386" y="516"/>
                  </a:lnTo>
                  <a:lnTo>
                    <a:pt x="353" y="517"/>
                  </a:lnTo>
                  <a:lnTo>
                    <a:pt x="321" y="512"/>
                  </a:lnTo>
                  <a:lnTo>
                    <a:pt x="293" y="499"/>
                  </a:lnTo>
                  <a:lnTo>
                    <a:pt x="277" y="494"/>
                  </a:lnTo>
                  <a:lnTo>
                    <a:pt x="265" y="487"/>
                  </a:lnTo>
                  <a:lnTo>
                    <a:pt x="251" y="483"/>
                  </a:lnTo>
                  <a:lnTo>
                    <a:pt x="242" y="477"/>
                  </a:lnTo>
                  <a:lnTo>
                    <a:pt x="221" y="468"/>
                  </a:lnTo>
                  <a:lnTo>
                    <a:pt x="204" y="459"/>
                  </a:lnTo>
                  <a:lnTo>
                    <a:pt x="178" y="429"/>
                  </a:lnTo>
                  <a:lnTo>
                    <a:pt x="157" y="376"/>
                  </a:lnTo>
                  <a:lnTo>
                    <a:pt x="149" y="340"/>
                  </a:lnTo>
                  <a:lnTo>
                    <a:pt x="142" y="303"/>
                  </a:lnTo>
                  <a:lnTo>
                    <a:pt x="133" y="231"/>
                  </a:lnTo>
                  <a:lnTo>
                    <a:pt x="130" y="169"/>
                  </a:lnTo>
                  <a:lnTo>
                    <a:pt x="137" y="121"/>
                  </a:lnTo>
                  <a:lnTo>
                    <a:pt x="149" y="80"/>
                  </a:lnTo>
                  <a:lnTo>
                    <a:pt x="160" y="41"/>
                  </a:lnTo>
                  <a:lnTo>
                    <a:pt x="171" y="0"/>
                  </a:lnTo>
                  <a:lnTo>
                    <a:pt x="69" y="117"/>
                  </a:lnTo>
                  <a:lnTo>
                    <a:pt x="0" y="275"/>
                  </a:lnTo>
                  <a:lnTo>
                    <a:pt x="0" y="275"/>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20" name="Freeform 199"/>
            <p:cNvSpPr>
              <a:spLocks/>
            </p:cNvSpPr>
            <p:nvPr/>
          </p:nvSpPr>
          <p:spPr bwMode="auto">
            <a:xfrm>
              <a:off x="1697" y="3110"/>
              <a:ext cx="83" cy="113"/>
            </a:xfrm>
            <a:custGeom>
              <a:avLst/>
              <a:gdLst/>
              <a:ahLst/>
              <a:cxnLst>
                <a:cxn ang="0">
                  <a:pos x="4" y="124"/>
                </a:cxn>
                <a:cxn ang="0">
                  <a:pos x="36" y="40"/>
                </a:cxn>
                <a:cxn ang="0">
                  <a:pos x="100" y="0"/>
                </a:cxn>
                <a:cxn ang="0">
                  <a:pos x="183" y="1"/>
                </a:cxn>
                <a:cxn ang="0">
                  <a:pos x="233" y="59"/>
                </a:cxn>
                <a:cxn ang="0">
                  <a:pos x="249" y="135"/>
                </a:cxn>
                <a:cxn ang="0">
                  <a:pos x="238" y="234"/>
                </a:cxn>
                <a:cxn ang="0">
                  <a:pos x="188" y="305"/>
                </a:cxn>
                <a:cxn ang="0">
                  <a:pos x="126" y="337"/>
                </a:cxn>
                <a:cxn ang="0">
                  <a:pos x="62" y="318"/>
                </a:cxn>
                <a:cxn ang="0">
                  <a:pos x="19" y="264"/>
                </a:cxn>
                <a:cxn ang="0">
                  <a:pos x="0" y="180"/>
                </a:cxn>
                <a:cxn ang="0">
                  <a:pos x="4" y="124"/>
                </a:cxn>
                <a:cxn ang="0">
                  <a:pos x="4" y="124"/>
                </a:cxn>
              </a:cxnLst>
              <a:rect l="0" t="0" r="r" b="b"/>
              <a:pathLst>
                <a:path w="249" h="337">
                  <a:moveTo>
                    <a:pt x="4" y="124"/>
                  </a:moveTo>
                  <a:lnTo>
                    <a:pt x="36" y="40"/>
                  </a:lnTo>
                  <a:lnTo>
                    <a:pt x="100" y="0"/>
                  </a:lnTo>
                  <a:lnTo>
                    <a:pt x="183" y="1"/>
                  </a:lnTo>
                  <a:lnTo>
                    <a:pt x="233" y="59"/>
                  </a:lnTo>
                  <a:lnTo>
                    <a:pt x="249" y="135"/>
                  </a:lnTo>
                  <a:lnTo>
                    <a:pt x="238" y="234"/>
                  </a:lnTo>
                  <a:lnTo>
                    <a:pt x="188" y="305"/>
                  </a:lnTo>
                  <a:lnTo>
                    <a:pt x="126" y="337"/>
                  </a:lnTo>
                  <a:lnTo>
                    <a:pt x="62" y="318"/>
                  </a:lnTo>
                  <a:lnTo>
                    <a:pt x="19" y="264"/>
                  </a:lnTo>
                  <a:lnTo>
                    <a:pt x="0" y="180"/>
                  </a:lnTo>
                  <a:lnTo>
                    <a:pt x="4" y="124"/>
                  </a:lnTo>
                  <a:lnTo>
                    <a:pt x="4" y="124"/>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sp>
          <p:nvSpPr>
            <p:cNvPr id="21" name="Freeform 200"/>
            <p:cNvSpPr>
              <a:spLocks/>
            </p:cNvSpPr>
            <p:nvPr/>
          </p:nvSpPr>
          <p:spPr bwMode="auto">
            <a:xfrm>
              <a:off x="1248" y="3208"/>
              <a:ext cx="443" cy="100"/>
            </a:xfrm>
            <a:custGeom>
              <a:avLst/>
              <a:gdLst/>
              <a:ahLst/>
              <a:cxnLst>
                <a:cxn ang="0">
                  <a:pos x="1141" y="0"/>
                </a:cxn>
                <a:cxn ang="0">
                  <a:pos x="606" y="49"/>
                </a:cxn>
                <a:cxn ang="0">
                  <a:pos x="0" y="193"/>
                </a:cxn>
                <a:cxn ang="0">
                  <a:pos x="433" y="155"/>
                </a:cxn>
                <a:cxn ang="0">
                  <a:pos x="134" y="270"/>
                </a:cxn>
                <a:cxn ang="0">
                  <a:pos x="718" y="175"/>
                </a:cxn>
                <a:cxn ang="0">
                  <a:pos x="444" y="299"/>
                </a:cxn>
                <a:cxn ang="0">
                  <a:pos x="945" y="199"/>
                </a:cxn>
                <a:cxn ang="0">
                  <a:pos x="810" y="278"/>
                </a:cxn>
                <a:cxn ang="0">
                  <a:pos x="1330" y="160"/>
                </a:cxn>
                <a:cxn ang="0">
                  <a:pos x="1141" y="0"/>
                </a:cxn>
                <a:cxn ang="0">
                  <a:pos x="1141" y="0"/>
                </a:cxn>
              </a:cxnLst>
              <a:rect l="0" t="0" r="r" b="b"/>
              <a:pathLst>
                <a:path w="1330" h="299">
                  <a:moveTo>
                    <a:pt x="1141" y="0"/>
                  </a:moveTo>
                  <a:lnTo>
                    <a:pt x="606" y="49"/>
                  </a:lnTo>
                  <a:lnTo>
                    <a:pt x="0" y="193"/>
                  </a:lnTo>
                  <a:lnTo>
                    <a:pt x="433" y="155"/>
                  </a:lnTo>
                  <a:lnTo>
                    <a:pt x="134" y="270"/>
                  </a:lnTo>
                  <a:lnTo>
                    <a:pt x="718" y="175"/>
                  </a:lnTo>
                  <a:lnTo>
                    <a:pt x="444" y="299"/>
                  </a:lnTo>
                  <a:lnTo>
                    <a:pt x="945" y="199"/>
                  </a:lnTo>
                  <a:lnTo>
                    <a:pt x="810" y="278"/>
                  </a:lnTo>
                  <a:lnTo>
                    <a:pt x="1330" y="160"/>
                  </a:lnTo>
                  <a:lnTo>
                    <a:pt x="1141" y="0"/>
                  </a:lnTo>
                  <a:lnTo>
                    <a:pt x="1141" y="0"/>
                  </a:lnTo>
                  <a:close/>
                </a:path>
              </a:pathLst>
            </a:custGeom>
            <a:solidFill>
              <a:schemeClr val="bg2"/>
            </a:solidFill>
            <a:ln w="9525">
              <a:solidFill>
                <a:schemeClr val="tx1"/>
              </a:solidFill>
              <a:round/>
              <a:headEnd/>
              <a:tailEnd/>
            </a:ln>
          </p:spPr>
          <p:txBody>
            <a:bodyPr>
              <a:prstTxWarp prst="textNoShape">
                <a:avLst/>
              </a:prstTxWarp>
            </a:bodyPr>
            <a:lstStyle/>
            <a:p>
              <a:endParaRPr lang="en-US"/>
            </a:p>
          </p:txBody>
        </p:sp>
      </p:grpSp>
      <p:grpSp>
        <p:nvGrpSpPr>
          <p:cNvPr id="22" name="Group 236"/>
          <p:cNvGrpSpPr>
            <a:grpSpLocks/>
          </p:cNvGrpSpPr>
          <p:nvPr/>
        </p:nvGrpSpPr>
        <p:grpSpPr bwMode="auto">
          <a:xfrm>
            <a:off x="3886200" y="4765675"/>
            <a:ext cx="1828800" cy="908050"/>
            <a:chOff x="2448" y="2496"/>
            <a:chExt cx="1152" cy="572"/>
          </a:xfrm>
        </p:grpSpPr>
        <p:sp>
          <p:nvSpPr>
            <p:cNvPr id="23" name="Freeform 201"/>
            <p:cNvSpPr>
              <a:spLocks/>
            </p:cNvSpPr>
            <p:nvPr/>
          </p:nvSpPr>
          <p:spPr bwMode="auto">
            <a:xfrm>
              <a:off x="2578" y="2617"/>
              <a:ext cx="349" cy="259"/>
            </a:xfrm>
            <a:custGeom>
              <a:avLst/>
              <a:gdLst/>
              <a:ahLst/>
              <a:cxnLst>
                <a:cxn ang="0">
                  <a:pos x="952" y="0"/>
                </a:cxn>
                <a:cxn ang="0">
                  <a:pos x="195" y="70"/>
                </a:cxn>
                <a:cxn ang="0">
                  <a:pos x="0" y="247"/>
                </a:cxn>
                <a:cxn ang="0">
                  <a:pos x="5" y="776"/>
                </a:cxn>
                <a:cxn ang="0">
                  <a:pos x="129" y="774"/>
                </a:cxn>
                <a:cxn ang="0">
                  <a:pos x="148" y="249"/>
                </a:cxn>
                <a:cxn ang="0">
                  <a:pos x="359" y="282"/>
                </a:cxn>
                <a:cxn ang="0">
                  <a:pos x="226" y="121"/>
                </a:cxn>
                <a:cxn ang="0">
                  <a:pos x="1047" y="37"/>
                </a:cxn>
                <a:cxn ang="0">
                  <a:pos x="952" y="0"/>
                </a:cxn>
                <a:cxn ang="0">
                  <a:pos x="952" y="0"/>
                </a:cxn>
              </a:cxnLst>
              <a:rect l="0" t="0" r="r" b="b"/>
              <a:pathLst>
                <a:path w="1047" h="776">
                  <a:moveTo>
                    <a:pt x="952" y="0"/>
                  </a:moveTo>
                  <a:lnTo>
                    <a:pt x="195" y="70"/>
                  </a:lnTo>
                  <a:lnTo>
                    <a:pt x="0" y="247"/>
                  </a:lnTo>
                  <a:lnTo>
                    <a:pt x="5" y="776"/>
                  </a:lnTo>
                  <a:lnTo>
                    <a:pt x="129" y="774"/>
                  </a:lnTo>
                  <a:lnTo>
                    <a:pt x="148" y="249"/>
                  </a:lnTo>
                  <a:lnTo>
                    <a:pt x="359" y="282"/>
                  </a:lnTo>
                  <a:lnTo>
                    <a:pt x="226" y="121"/>
                  </a:lnTo>
                  <a:lnTo>
                    <a:pt x="1047" y="37"/>
                  </a:lnTo>
                  <a:lnTo>
                    <a:pt x="952" y="0"/>
                  </a:lnTo>
                  <a:lnTo>
                    <a:pt x="952" y="0"/>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24" name="Freeform 202"/>
            <p:cNvSpPr>
              <a:spLocks/>
            </p:cNvSpPr>
            <p:nvPr/>
          </p:nvSpPr>
          <p:spPr bwMode="auto">
            <a:xfrm>
              <a:off x="2452" y="2708"/>
              <a:ext cx="878" cy="217"/>
            </a:xfrm>
            <a:custGeom>
              <a:avLst/>
              <a:gdLst/>
              <a:ahLst/>
              <a:cxnLst>
                <a:cxn ang="0">
                  <a:pos x="214" y="40"/>
                </a:cxn>
                <a:cxn ang="0">
                  <a:pos x="169" y="65"/>
                </a:cxn>
                <a:cxn ang="0">
                  <a:pos x="135" y="88"/>
                </a:cxn>
                <a:cxn ang="0">
                  <a:pos x="71" y="152"/>
                </a:cxn>
                <a:cxn ang="0">
                  <a:pos x="25" y="235"/>
                </a:cxn>
                <a:cxn ang="0">
                  <a:pos x="9" y="412"/>
                </a:cxn>
                <a:cxn ang="0">
                  <a:pos x="35" y="478"/>
                </a:cxn>
                <a:cxn ang="0">
                  <a:pos x="86" y="519"/>
                </a:cxn>
                <a:cxn ang="0">
                  <a:pos x="146" y="537"/>
                </a:cxn>
                <a:cxn ang="0">
                  <a:pos x="1122" y="617"/>
                </a:cxn>
                <a:cxn ang="0">
                  <a:pos x="1238" y="500"/>
                </a:cxn>
                <a:cxn ang="0">
                  <a:pos x="1282" y="428"/>
                </a:cxn>
                <a:cxn ang="0">
                  <a:pos x="1332" y="383"/>
                </a:cxn>
                <a:cxn ang="0">
                  <a:pos x="1373" y="363"/>
                </a:cxn>
                <a:cxn ang="0">
                  <a:pos x="1527" y="370"/>
                </a:cxn>
                <a:cxn ang="0">
                  <a:pos x="1592" y="399"/>
                </a:cxn>
                <a:cxn ang="0">
                  <a:pos x="1662" y="485"/>
                </a:cxn>
                <a:cxn ang="0">
                  <a:pos x="1701" y="651"/>
                </a:cxn>
                <a:cxn ang="0">
                  <a:pos x="1917" y="511"/>
                </a:cxn>
                <a:cxn ang="0">
                  <a:pos x="1850" y="446"/>
                </a:cxn>
                <a:cxn ang="0">
                  <a:pos x="1784" y="388"/>
                </a:cxn>
                <a:cxn ang="0">
                  <a:pos x="1716" y="335"/>
                </a:cxn>
                <a:cxn ang="0">
                  <a:pos x="1675" y="306"/>
                </a:cxn>
                <a:cxn ang="0">
                  <a:pos x="1635" y="278"/>
                </a:cxn>
                <a:cxn ang="0">
                  <a:pos x="1593" y="253"/>
                </a:cxn>
                <a:cxn ang="0">
                  <a:pos x="1553" y="235"/>
                </a:cxn>
                <a:cxn ang="0">
                  <a:pos x="1487" y="215"/>
                </a:cxn>
                <a:cxn ang="0">
                  <a:pos x="1392" y="231"/>
                </a:cxn>
                <a:cxn ang="0">
                  <a:pos x="1334" y="259"/>
                </a:cxn>
                <a:cxn ang="0">
                  <a:pos x="1293" y="286"/>
                </a:cxn>
                <a:cxn ang="0">
                  <a:pos x="1267" y="304"/>
                </a:cxn>
                <a:cxn ang="0">
                  <a:pos x="1241" y="322"/>
                </a:cxn>
                <a:cxn ang="0">
                  <a:pos x="1217" y="340"/>
                </a:cxn>
                <a:cxn ang="0">
                  <a:pos x="1184" y="366"/>
                </a:cxn>
                <a:cxn ang="0">
                  <a:pos x="1146" y="390"/>
                </a:cxn>
                <a:cxn ang="0">
                  <a:pos x="1096" y="402"/>
                </a:cxn>
                <a:cxn ang="0">
                  <a:pos x="1075" y="329"/>
                </a:cxn>
                <a:cxn ang="0">
                  <a:pos x="1108" y="267"/>
                </a:cxn>
                <a:cxn ang="0">
                  <a:pos x="1068" y="129"/>
                </a:cxn>
                <a:cxn ang="0">
                  <a:pos x="1045" y="138"/>
                </a:cxn>
                <a:cxn ang="0">
                  <a:pos x="1002" y="201"/>
                </a:cxn>
                <a:cxn ang="0">
                  <a:pos x="964" y="297"/>
                </a:cxn>
                <a:cxn ang="0">
                  <a:pos x="922" y="344"/>
                </a:cxn>
                <a:cxn ang="0">
                  <a:pos x="838" y="352"/>
                </a:cxn>
                <a:cxn ang="0">
                  <a:pos x="773" y="282"/>
                </a:cxn>
                <a:cxn ang="0">
                  <a:pos x="775" y="190"/>
                </a:cxn>
                <a:cxn ang="0">
                  <a:pos x="733" y="0"/>
                </a:cxn>
                <a:cxn ang="0">
                  <a:pos x="383" y="385"/>
                </a:cxn>
                <a:cxn ang="0">
                  <a:pos x="335" y="413"/>
                </a:cxn>
                <a:cxn ang="0">
                  <a:pos x="261" y="438"/>
                </a:cxn>
                <a:cxn ang="0">
                  <a:pos x="140" y="384"/>
                </a:cxn>
                <a:cxn ang="0">
                  <a:pos x="93" y="267"/>
                </a:cxn>
                <a:cxn ang="0">
                  <a:pos x="127" y="145"/>
                </a:cxn>
                <a:cxn ang="0">
                  <a:pos x="214" y="55"/>
                </a:cxn>
              </a:cxnLst>
              <a:rect l="0" t="0" r="r" b="b"/>
              <a:pathLst>
                <a:path w="2634" h="651">
                  <a:moveTo>
                    <a:pt x="248" y="24"/>
                  </a:moveTo>
                  <a:lnTo>
                    <a:pt x="242" y="28"/>
                  </a:lnTo>
                  <a:lnTo>
                    <a:pt x="225" y="35"/>
                  </a:lnTo>
                  <a:lnTo>
                    <a:pt x="214" y="40"/>
                  </a:lnTo>
                  <a:lnTo>
                    <a:pt x="200" y="47"/>
                  </a:lnTo>
                  <a:lnTo>
                    <a:pt x="185" y="55"/>
                  </a:lnTo>
                  <a:lnTo>
                    <a:pt x="177" y="61"/>
                  </a:lnTo>
                  <a:lnTo>
                    <a:pt x="169" y="65"/>
                  </a:lnTo>
                  <a:lnTo>
                    <a:pt x="160" y="69"/>
                  </a:lnTo>
                  <a:lnTo>
                    <a:pt x="153" y="76"/>
                  </a:lnTo>
                  <a:lnTo>
                    <a:pt x="144" y="83"/>
                  </a:lnTo>
                  <a:lnTo>
                    <a:pt x="135" y="88"/>
                  </a:lnTo>
                  <a:lnTo>
                    <a:pt x="119" y="102"/>
                  </a:lnTo>
                  <a:lnTo>
                    <a:pt x="101" y="117"/>
                  </a:lnTo>
                  <a:lnTo>
                    <a:pt x="86" y="134"/>
                  </a:lnTo>
                  <a:lnTo>
                    <a:pt x="71" y="152"/>
                  </a:lnTo>
                  <a:lnTo>
                    <a:pt x="57" y="171"/>
                  </a:lnTo>
                  <a:lnTo>
                    <a:pt x="44" y="191"/>
                  </a:lnTo>
                  <a:lnTo>
                    <a:pt x="33" y="213"/>
                  </a:lnTo>
                  <a:lnTo>
                    <a:pt x="25" y="235"/>
                  </a:lnTo>
                  <a:lnTo>
                    <a:pt x="11" y="274"/>
                  </a:lnTo>
                  <a:lnTo>
                    <a:pt x="0" y="348"/>
                  </a:lnTo>
                  <a:lnTo>
                    <a:pt x="2" y="381"/>
                  </a:lnTo>
                  <a:lnTo>
                    <a:pt x="9" y="412"/>
                  </a:lnTo>
                  <a:lnTo>
                    <a:pt x="17" y="440"/>
                  </a:lnTo>
                  <a:lnTo>
                    <a:pt x="22" y="454"/>
                  </a:lnTo>
                  <a:lnTo>
                    <a:pt x="28" y="467"/>
                  </a:lnTo>
                  <a:lnTo>
                    <a:pt x="35" y="478"/>
                  </a:lnTo>
                  <a:lnTo>
                    <a:pt x="44" y="489"/>
                  </a:lnTo>
                  <a:lnTo>
                    <a:pt x="64" y="507"/>
                  </a:lnTo>
                  <a:lnTo>
                    <a:pt x="73" y="513"/>
                  </a:lnTo>
                  <a:lnTo>
                    <a:pt x="86" y="519"/>
                  </a:lnTo>
                  <a:lnTo>
                    <a:pt x="97" y="523"/>
                  </a:lnTo>
                  <a:lnTo>
                    <a:pt x="108" y="527"/>
                  </a:lnTo>
                  <a:lnTo>
                    <a:pt x="129" y="533"/>
                  </a:lnTo>
                  <a:lnTo>
                    <a:pt x="146" y="537"/>
                  </a:lnTo>
                  <a:lnTo>
                    <a:pt x="162" y="537"/>
                  </a:lnTo>
                  <a:lnTo>
                    <a:pt x="979" y="562"/>
                  </a:lnTo>
                  <a:lnTo>
                    <a:pt x="1118" y="527"/>
                  </a:lnTo>
                  <a:lnTo>
                    <a:pt x="1122" y="617"/>
                  </a:lnTo>
                  <a:lnTo>
                    <a:pt x="1213" y="560"/>
                  </a:lnTo>
                  <a:lnTo>
                    <a:pt x="1224" y="530"/>
                  </a:lnTo>
                  <a:lnTo>
                    <a:pt x="1230" y="515"/>
                  </a:lnTo>
                  <a:lnTo>
                    <a:pt x="1238" y="500"/>
                  </a:lnTo>
                  <a:lnTo>
                    <a:pt x="1247" y="483"/>
                  </a:lnTo>
                  <a:lnTo>
                    <a:pt x="1257" y="464"/>
                  </a:lnTo>
                  <a:lnTo>
                    <a:pt x="1268" y="447"/>
                  </a:lnTo>
                  <a:lnTo>
                    <a:pt x="1282" y="428"/>
                  </a:lnTo>
                  <a:lnTo>
                    <a:pt x="1297" y="412"/>
                  </a:lnTo>
                  <a:lnTo>
                    <a:pt x="1314" y="396"/>
                  </a:lnTo>
                  <a:lnTo>
                    <a:pt x="1322" y="390"/>
                  </a:lnTo>
                  <a:lnTo>
                    <a:pt x="1332" y="383"/>
                  </a:lnTo>
                  <a:lnTo>
                    <a:pt x="1341" y="377"/>
                  </a:lnTo>
                  <a:lnTo>
                    <a:pt x="1351" y="372"/>
                  </a:lnTo>
                  <a:lnTo>
                    <a:pt x="1362" y="366"/>
                  </a:lnTo>
                  <a:lnTo>
                    <a:pt x="1373" y="363"/>
                  </a:lnTo>
                  <a:lnTo>
                    <a:pt x="1395" y="358"/>
                  </a:lnTo>
                  <a:lnTo>
                    <a:pt x="1442" y="357"/>
                  </a:lnTo>
                  <a:lnTo>
                    <a:pt x="1486" y="359"/>
                  </a:lnTo>
                  <a:lnTo>
                    <a:pt x="1527" y="370"/>
                  </a:lnTo>
                  <a:lnTo>
                    <a:pt x="1547" y="377"/>
                  </a:lnTo>
                  <a:lnTo>
                    <a:pt x="1566" y="385"/>
                  </a:lnTo>
                  <a:lnTo>
                    <a:pt x="1584" y="395"/>
                  </a:lnTo>
                  <a:lnTo>
                    <a:pt x="1592" y="399"/>
                  </a:lnTo>
                  <a:lnTo>
                    <a:pt x="1599" y="405"/>
                  </a:lnTo>
                  <a:lnTo>
                    <a:pt x="1626" y="428"/>
                  </a:lnTo>
                  <a:lnTo>
                    <a:pt x="1648" y="454"/>
                  </a:lnTo>
                  <a:lnTo>
                    <a:pt x="1662" y="485"/>
                  </a:lnTo>
                  <a:lnTo>
                    <a:pt x="1673" y="516"/>
                  </a:lnTo>
                  <a:lnTo>
                    <a:pt x="1682" y="545"/>
                  </a:lnTo>
                  <a:lnTo>
                    <a:pt x="1693" y="599"/>
                  </a:lnTo>
                  <a:lnTo>
                    <a:pt x="1701" y="651"/>
                  </a:lnTo>
                  <a:lnTo>
                    <a:pt x="2623" y="560"/>
                  </a:lnTo>
                  <a:lnTo>
                    <a:pt x="2634" y="507"/>
                  </a:lnTo>
                  <a:lnTo>
                    <a:pt x="1931" y="526"/>
                  </a:lnTo>
                  <a:lnTo>
                    <a:pt x="1917" y="511"/>
                  </a:lnTo>
                  <a:lnTo>
                    <a:pt x="1899" y="493"/>
                  </a:lnTo>
                  <a:lnTo>
                    <a:pt x="1877" y="472"/>
                  </a:lnTo>
                  <a:lnTo>
                    <a:pt x="1863" y="460"/>
                  </a:lnTo>
                  <a:lnTo>
                    <a:pt x="1850" y="446"/>
                  </a:lnTo>
                  <a:lnTo>
                    <a:pt x="1833" y="432"/>
                  </a:lnTo>
                  <a:lnTo>
                    <a:pt x="1817" y="418"/>
                  </a:lnTo>
                  <a:lnTo>
                    <a:pt x="1800" y="403"/>
                  </a:lnTo>
                  <a:lnTo>
                    <a:pt x="1784" y="388"/>
                  </a:lnTo>
                  <a:lnTo>
                    <a:pt x="1764" y="373"/>
                  </a:lnTo>
                  <a:lnTo>
                    <a:pt x="1745" y="358"/>
                  </a:lnTo>
                  <a:lnTo>
                    <a:pt x="1726" y="341"/>
                  </a:lnTo>
                  <a:lnTo>
                    <a:pt x="1716" y="335"/>
                  </a:lnTo>
                  <a:lnTo>
                    <a:pt x="1705" y="326"/>
                  </a:lnTo>
                  <a:lnTo>
                    <a:pt x="1695" y="319"/>
                  </a:lnTo>
                  <a:lnTo>
                    <a:pt x="1684" y="313"/>
                  </a:lnTo>
                  <a:lnTo>
                    <a:pt x="1675" y="306"/>
                  </a:lnTo>
                  <a:lnTo>
                    <a:pt x="1664" y="297"/>
                  </a:lnTo>
                  <a:lnTo>
                    <a:pt x="1655" y="290"/>
                  </a:lnTo>
                  <a:lnTo>
                    <a:pt x="1646" y="284"/>
                  </a:lnTo>
                  <a:lnTo>
                    <a:pt x="1635" y="278"/>
                  </a:lnTo>
                  <a:lnTo>
                    <a:pt x="1625" y="271"/>
                  </a:lnTo>
                  <a:lnTo>
                    <a:pt x="1614" y="266"/>
                  </a:lnTo>
                  <a:lnTo>
                    <a:pt x="1604" y="259"/>
                  </a:lnTo>
                  <a:lnTo>
                    <a:pt x="1593" y="253"/>
                  </a:lnTo>
                  <a:lnTo>
                    <a:pt x="1584" y="249"/>
                  </a:lnTo>
                  <a:lnTo>
                    <a:pt x="1573" y="244"/>
                  </a:lnTo>
                  <a:lnTo>
                    <a:pt x="1563" y="240"/>
                  </a:lnTo>
                  <a:lnTo>
                    <a:pt x="1553" y="235"/>
                  </a:lnTo>
                  <a:lnTo>
                    <a:pt x="1544" y="231"/>
                  </a:lnTo>
                  <a:lnTo>
                    <a:pt x="1524" y="224"/>
                  </a:lnTo>
                  <a:lnTo>
                    <a:pt x="1505" y="219"/>
                  </a:lnTo>
                  <a:lnTo>
                    <a:pt x="1487" y="215"/>
                  </a:lnTo>
                  <a:lnTo>
                    <a:pt x="1471" y="213"/>
                  </a:lnTo>
                  <a:lnTo>
                    <a:pt x="1436" y="216"/>
                  </a:lnTo>
                  <a:lnTo>
                    <a:pt x="1407" y="226"/>
                  </a:lnTo>
                  <a:lnTo>
                    <a:pt x="1392" y="231"/>
                  </a:lnTo>
                  <a:lnTo>
                    <a:pt x="1377" y="237"/>
                  </a:lnTo>
                  <a:lnTo>
                    <a:pt x="1362" y="244"/>
                  </a:lnTo>
                  <a:lnTo>
                    <a:pt x="1348" y="252"/>
                  </a:lnTo>
                  <a:lnTo>
                    <a:pt x="1334" y="259"/>
                  </a:lnTo>
                  <a:lnTo>
                    <a:pt x="1321" y="267"/>
                  </a:lnTo>
                  <a:lnTo>
                    <a:pt x="1307" y="277"/>
                  </a:lnTo>
                  <a:lnTo>
                    <a:pt x="1300" y="282"/>
                  </a:lnTo>
                  <a:lnTo>
                    <a:pt x="1293" y="286"/>
                  </a:lnTo>
                  <a:lnTo>
                    <a:pt x="1286" y="290"/>
                  </a:lnTo>
                  <a:lnTo>
                    <a:pt x="1279" y="296"/>
                  </a:lnTo>
                  <a:lnTo>
                    <a:pt x="1272" y="299"/>
                  </a:lnTo>
                  <a:lnTo>
                    <a:pt x="1267" y="304"/>
                  </a:lnTo>
                  <a:lnTo>
                    <a:pt x="1260" y="308"/>
                  </a:lnTo>
                  <a:lnTo>
                    <a:pt x="1254" y="313"/>
                  </a:lnTo>
                  <a:lnTo>
                    <a:pt x="1247" y="318"/>
                  </a:lnTo>
                  <a:lnTo>
                    <a:pt x="1241" y="322"/>
                  </a:lnTo>
                  <a:lnTo>
                    <a:pt x="1234" y="328"/>
                  </a:lnTo>
                  <a:lnTo>
                    <a:pt x="1228" y="332"/>
                  </a:lnTo>
                  <a:lnTo>
                    <a:pt x="1223" y="336"/>
                  </a:lnTo>
                  <a:lnTo>
                    <a:pt x="1217" y="340"/>
                  </a:lnTo>
                  <a:lnTo>
                    <a:pt x="1212" y="344"/>
                  </a:lnTo>
                  <a:lnTo>
                    <a:pt x="1206" y="350"/>
                  </a:lnTo>
                  <a:lnTo>
                    <a:pt x="1194" y="358"/>
                  </a:lnTo>
                  <a:lnTo>
                    <a:pt x="1184" y="366"/>
                  </a:lnTo>
                  <a:lnTo>
                    <a:pt x="1173" y="373"/>
                  </a:lnTo>
                  <a:lnTo>
                    <a:pt x="1163" y="380"/>
                  </a:lnTo>
                  <a:lnTo>
                    <a:pt x="1154" y="385"/>
                  </a:lnTo>
                  <a:lnTo>
                    <a:pt x="1146" y="390"/>
                  </a:lnTo>
                  <a:lnTo>
                    <a:pt x="1137" y="395"/>
                  </a:lnTo>
                  <a:lnTo>
                    <a:pt x="1121" y="402"/>
                  </a:lnTo>
                  <a:lnTo>
                    <a:pt x="1107" y="405"/>
                  </a:lnTo>
                  <a:lnTo>
                    <a:pt x="1096" y="402"/>
                  </a:lnTo>
                  <a:lnTo>
                    <a:pt x="1086" y="395"/>
                  </a:lnTo>
                  <a:lnTo>
                    <a:pt x="1077" y="373"/>
                  </a:lnTo>
                  <a:lnTo>
                    <a:pt x="1072" y="351"/>
                  </a:lnTo>
                  <a:lnTo>
                    <a:pt x="1075" y="329"/>
                  </a:lnTo>
                  <a:lnTo>
                    <a:pt x="1082" y="311"/>
                  </a:lnTo>
                  <a:lnTo>
                    <a:pt x="1092" y="293"/>
                  </a:lnTo>
                  <a:lnTo>
                    <a:pt x="1099" y="281"/>
                  </a:lnTo>
                  <a:lnTo>
                    <a:pt x="1108" y="267"/>
                  </a:lnTo>
                  <a:lnTo>
                    <a:pt x="1112" y="165"/>
                  </a:lnTo>
                  <a:lnTo>
                    <a:pt x="1088" y="145"/>
                  </a:lnTo>
                  <a:lnTo>
                    <a:pt x="1078" y="138"/>
                  </a:lnTo>
                  <a:lnTo>
                    <a:pt x="1068" y="129"/>
                  </a:lnTo>
                  <a:lnTo>
                    <a:pt x="1061" y="124"/>
                  </a:lnTo>
                  <a:lnTo>
                    <a:pt x="1056" y="121"/>
                  </a:lnTo>
                  <a:lnTo>
                    <a:pt x="1050" y="117"/>
                  </a:lnTo>
                  <a:lnTo>
                    <a:pt x="1045" y="138"/>
                  </a:lnTo>
                  <a:lnTo>
                    <a:pt x="1035" y="158"/>
                  </a:lnTo>
                  <a:lnTo>
                    <a:pt x="1028" y="169"/>
                  </a:lnTo>
                  <a:lnTo>
                    <a:pt x="1019" y="182"/>
                  </a:lnTo>
                  <a:lnTo>
                    <a:pt x="1002" y="201"/>
                  </a:lnTo>
                  <a:lnTo>
                    <a:pt x="990" y="212"/>
                  </a:lnTo>
                  <a:lnTo>
                    <a:pt x="977" y="216"/>
                  </a:lnTo>
                  <a:lnTo>
                    <a:pt x="972" y="275"/>
                  </a:lnTo>
                  <a:lnTo>
                    <a:pt x="964" y="297"/>
                  </a:lnTo>
                  <a:lnTo>
                    <a:pt x="958" y="310"/>
                  </a:lnTo>
                  <a:lnTo>
                    <a:pt x="951" y="321"/>
                  </a:lnTo>
                  <a:lnTo>
                    <a:pt x="933" y="337"/>
                  </a:lnTo>
                  <a:lnTo>
                    <a:pt x="922" y="344"/>
                  </a:lnTo>
                  <a:lnTo>
                    <a:pt x="908" y="350"/>
                  </a:lnTo>
                  <a:lnTo>
                    <a:pt x="881" y="355"/>
                  </a:lnTo>
                  <a:lnTo>
                    <a:pt x="858" y="357"/>
                  </a:lnTo>
                  <a:lnTo>
                    <a:pt x="838" y="352"/>
                  </a:lnTo>
                  <a:lnTo>
                    <a:pt x="822" y="346"/>
                  </a:lnTo>
                  <a:lnTo>
                    <a:pt x="796" y="321"/>
                  </a:lnTo>
                  <a:lnTo>
                    <a:pt x="783" y="303"/>
                  </a:lnTo>
                  <a:lnTo>
                    <a:pt x="773" y="282"/>
                  </a:lnTo>
                  <a:lnTo>
                    <a:pt x="768" y="259"/>
                  </a:lnTo>
                  <a:lnTo>
                    <a:pt x="767" y="235"/>
                  </a:lnTo>
                  <a:lnTo>
                    <a:pt x="769" y="212"/>
                  </a:lnTo>
                  <a:lnTo>
                    <a:pt x="775" y="190"/>
                  </a:lnTo>
                  <a:lnTo>
                    <a:pt x="782" y="172"/>
                  </a:lnTo>
                  <a:lnTo>
                    <a:pt x="789" y="157"/>
                  </a:lnTo>
                  <a:lnTo>
                    <a:pt x="796" y="143"/>
                  </a:lnTo>
                  <a:lnTo>
                    <a:pt x="733" y="0"/>
                  </a:lnTo>
                  <a:lnTo>
                    <a:pt x="707" y="500"/>
                  </a:lnTo>
                  <a:lnTo>
                    <a:pt x="426" y="491"/>
                  </a:lnTo>
                  <a:lnTo>
                    <a:pt x="390" y="380"/>
                  </a:lnTo>
                  <a:lnTo>
                    <a:pt x="383" y="385"/>
                  </a:lnTo>
                  <a:lnTo>
                    <a:pt x="375" y="390"/>
                  </a:lnTo>
                  <a:lnTo>
                    <a:pt x="364" y="396"/>
                  </a:lnTo>
                  <a:lnTo>
                    <a:pt x="350" y="405"/>
                  </a:lnTo>
                  <a:lnTo>
                    <a:pt x="335" y="413"/>
                  </a:lnTo>
                  <a:lnTo>
                    <a:pt x="317" y="420"/>
                  </a:lnTo>
                  <a:lnTo>
                    <a:pt x="301" y="427"/>
                  </a:lnTo>
                  <a:lnTo>
                    <a:pt x="282" y="435"/>
                  </a:lnTo>
                  <a:lnTo>
                    <a:pt x="261" y="438"/>
                  </a:lnTo>
                  <a:lnTo>
                    <a:pt x="221" y="440"/>
                  </a:lnTo>
                  <a:lnTo>
                    <a:pt x="184" y="429"/>
                  </a:lnTo>
                  <a:lnTo>
                    <a:pt x="152" y="403"/>
                  </a:lnTo>
                  <a:lnTo>
                    <a:pt x="140" y="384"/>
                  </a:lnTo>
                  <a:lnTo>
                    <a:pt x="127" y="366"/>
                  </a:lnTo>
                  <a:lnTo>
                    <a:pt x="118" y="350"/>
                  </a:lnTo>
                  <a:lnTo>
                    <a:pt x="109" y="332"/>
                  </a:lnTo>
                  <a:lnTo>
                    <a:pt x="93" y="267"/>
                  </a:lnTo>
                  <a:lnTo>
                    <a:pt x="95" y="212"/>
                  </a:lnTo>
                  <a:lnTo>
                    <a:pt x="104" y="187"/>
                  </a:lnTo>
                  <a:lnTo>
                    <a:pt x="113" y="167"/>
                  </a:lnTo>
                  <a:lnTo>
                    <a:pt x="127" y="145"/>
                  </a:lnTo>
                  <a:lnTo>
                    <a:pt x="146" y="123"/>
                  </a:lnTo>
                  <a:lnTo>
                    <a:pt x="170" y="99"/>
                  </a:lnTo>
                  <a:lnTo>
                    <a:pt x="193" y="76"/>
                  </a:lnTo>
                  <a:lnTo>
                    <a:pt x="214" y="55"/>
                  </a:lnTo>
                  <a:lnTo>
                    <a:pt x="232" y="39"/>
                  </a:lnTo>
                  <a:lnTo>
                    <a:pt x="248" y="24"/>
                  </a:lnTo>
                  <a:lnTo>
                    <a:pt x="248" y="24"/>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25" name="Freeform 203"/>
            <p:cNvSpPr>
              <a:spLocks/>
            </p:cNvSpPr>
            <p:nvPr/>
          </p:nvSpPr>
          <p:spPr bwMode="auto">
            <a:xfrm>
              <a:off x="2451" y="2864"/>
              <a:ext cx="389" cy="88"/>
            </a:xfrm>
            <a:custGeom>
              <a:avLst/>
              <a:gdLst/>
              <a:ahLst/>
              <a:cxnLst>
                <a:cxn ang="0">
                  <a:pos x="35" y="16"/>
                </a:cxn>
                <a:cxn ang="0">
                  <a:pos x="10" y="55"/>
                </a:cxn>
                <a:cxn ang="0">
                  <a:pos x="2" y="123"/>
                </a:cxn>
                <a:cxn ang="0">
                  <a:pos x="15" y="154"/>
                </a:cxn>
                <a:cxn ang="0">
                  <a:pos x="33" y="170"/>
                </a:cxn>
                <a:cxn ang="0">
                  <a:pos x="54" y="181"/>
                </a:cxn>
                <a:cxn ang="0">
                  <a:pos x="97" y="195"/>
                </a:cxn>
                <a:cxn ang="0">
                  <a:pos x="153" y="207"/>
                </a:cxn>
                <a:cxn ang="0">
                  <a:pos x="224" y="218"/>
                </a:cxn>
                <a:cxn ang="0">
                  <a:pos x="303" y="229"/>
                </a:cxn>
                <a:cxn ang="0">
                  <a:pos x="392" y="238"/>
                </a:cxn>
                <a:cxn ang="0">
                  <a:pos x="484" y="246"/>
                </a:cxn>
                <a:cxn ang="0">
                  <a:pos x="673" y="258"/>
                </a:cxn>
                <a:cxn ang="0">
                  <a:pos x="930" y="264"/>
                </a:cxn>
                <a:cxn ang="0">
                  <a:pos x="1093" y="254"/>
                </a:cxn>
                <a:cxn ang="0">
                  <a:pos x="1147" y="207"/>
                </a:cxn>
                <a:cxn ang="0">
                  <a:pos x="1169" y="95"/>
                </a:cxn>
                <a:cxn ang="0">
                  <a:pos x="1150" y="110"/>
                </a:cxn>
                <a:cxn ang="0">
                  <a:pos x="1132" y="122"/>
                </a:cxn>
                <a:cxn ang="0">
                  <a:pos x="1107" y="134"/>
                </a:cxn>
                <a:cxn ang="0">
                  <a:pos x="1074" y="147"/>
                </a:cxn>
                <a:cxn ang="0">
                  <a:pos x="1032" y="159"/>
                </a:cxn>
                <a:cxn ang="0">
                  <a:pos x="983" y="169"/>
                </a:cxn>
                <a:cxn ang="0">
                  <a:pos x="875" y="176"/>
                </a:cxn>
                <a:cxn ang="0">
                  <a:pos x="469" y="169"/>
                </a:cxn>
                <a:cxn ang="0">
                  <a:pos x="259" y="154"/>
                </a:cxn>
                <a:cxn ang="0">
                  <a:pos x="148" y="140"/>
                </a:cxn>
                <a:cxn ang="0">
                  <a:pos x="76" y="122"/>
                </a:cxn>
                <a:cxn ang="0">
                  <a:pos x="46" y="89"/>
                </a:cxn>
                <a:cxn ang="0">
                  <a:pos x="44" y="51"/>
                </a:cxn>
                <a:cxn ang="0">
                  <a:pos x="61" y="20"/>
                </a:cxn>
                <a:cxn ang="0">
                  <a:pos x="80" y="1"/>
                </a:cxn>
                <a:cxn ang="0">
                  <a:pos x="48" y="0"/>
                </a:cxn>
              </a:cxnLst>
              <a:rect l="0" t="0" r="r" b="b"/>
              <a:pathLst>
                <a:path w="1169" h="264">
                  <a:moveTo>
                    <a:pt x="48" y="0"/>
                  </a:moveTo>
                  <a:lnTo>
                    <a:pt x="35" y="16"/>
                  </a:lnTo>
                  <a:lnTo>
                    <a:pt x="22" y="33"/>
                  </a:lnTo>
                  <a:lnTo>
                    <a:pt x="10" y="55"/>
                  </a:lnTo>
                  <a:lnTo>
                    <a:pt x="0" y="108"/>
                  </a:lnTo>
                  <a:lnTo>
                    <a:pt x="2" y="123"/>
                  </a:lnTo>
                  <a:lnTo>
                    <a:pt x="9" y="139"/>
                  </a:lnTo>
                  <a:lnTo>
                    <a:pt x="15" y="154"/>
                  </a:lnTo>
                  <a:lnTo>
                    <a:pt x="29" y="168"/>
                  </a:lnTo>
                  <a:lnTo>
                    <a:pt x="33" y="170"/>
                  </a:lnTo>
                  <a:lnTo>
                    <a:pt x="39" y="176"/>
                  </a:lnTo>
                  <a:lnTo>
                    <a:pt x="54" y="181"/>
                  </a:lnTo>
                  <a:lnTo>
                    <a:pt x="72" y="188"/>
                  </a:lnTo>
                  <a:lnTo>
                    <a:pt x="97" y="195"/>
                  </a:lnTo>
                  <a:lnTo>
                    <a:pt x="123" y="201"/>
                  </a:lnTo>
                  <a:lnTo>
                    <a:pt x="153" y="207"/>
                  </a:lnTo>
                  <a:lnTo>
                    <a:pt x="186" y="213"/>
                  </a:lnTo>
                  <a:lnTo>
                    <a:pt x="224" y="218"/>
                  </a:lnTo>
                  <a:lnTo>
                    <a:pt x="262" y="224"/>
                  </a:lnTo>
                  <a:lnTo>
                    <a:pt x="303" y="229"/>
                  </a:lnTo>
                  <a:lnTo>
                    <a:pt x="346" y="234"/>
                  </a:lnTo>
                  <a:lnTo>
                    <a:pt x="392" y="238"/>
                  </a:lnTo>
                  <a:lnTo>
                    <a:pt x="437" y="243"/>
                  </a:lnTo>
                  <a:lnTo>
                    <a:pt x="484" y="246"/>
                  </a:lnTo>
                  <a:lnTo>
                    <a:pt x="579" y="253"/>
                  </a:lnTo>
                  <a:lnTo>
                    <a:pt x="673" y="258"/>
                  </a:lnTo>
                  <a:lnTo>
                    <a:pt x="765" y="261"/>
                  </a:lnTo>
                  <a:lnTo>
                    <a:pt x="930" y="264"/>
                  </a:lnTo>
                  <a:lnTo>
                    <a:pt x="1054" y="261"/>
                  </a:lnTo>
                  <a:lnTo>
                    <a:pt x="1093" y="254"/>
                  </a:lnTo>
                  <a:lnTo>
                    <a:pt x="1114" y="247"/>
                  </a:lnTo>
                  <a:lnTo>
                    <a:pt x="1147" y="207"/>
                  </a:lnTo>
                  <a:lnTo>
                    <a:pt x="1163" y="155"/>
                  </a:lnTo>
                  <a:lnTo>
                    <a:pt x="1169" y="95"/>
                  </a:lnTo>
                  <a:lnTo>
                    <a:pt x="1156" y="104"/>
                  </a:lnTo>
                  <a:lnTo>
                    <a:pt x="1150" y="110"/>
                  </a:lnTo>
                  <a:lnTo>
                    <a:pt x="1143" y="115"/>
                  </a:lnTo>
                  <a:lnTo>
                    <a:pt x="1132" y="122"/>
                  </a:lnTo>
                  <a:lnTo>
                    <a:pt x="1121" y="128"/>
                  </a:lnTo>
                  <a:lnTo>
                    <a:pt x="1107" y="134"/>
                  </a:lnTo>
                  <a:lnTo>
                    <a:pt x="1090" y="141"/>
                  </a:lnTo>
                  <a:lnTo>
                    <a:pt x="1074" y="147"/>
                  </a:lnTo>
                  <a:lnTo>
                    <a:pt x="1054" y="154"/>
                  </a:lnTo>
                  <a:lnTo>
                    <a:pt x="1032" y="159"/>
                  </a:lnTo>
                  <a:lnTo>
                    <a:pt x="1009" y="163"/>
                  </a:lnTo>
                  <a:lnTo>
                    <a:pt x="983" y="169"/>
                  </a:lnTo>
                  <a:lnTo>
                    <a:pt x="955" y="172"/>
                  </a:lnTo>
                  <a:lnTo>
                    <a:pt x="875" y="176"/>
                  </a:lnTo>
                  <a:lnTo>
                    <a:pt x="758" y="177"/>
                  </a:lnTo>
                  <a:lnTo>
                    <a:pt x="469" y="169"/>
                  </a:lnTo>
                  <a:lnTo>
                    <a:pt x="325" y="161"/>
                  </a:lnTo>
                  <a:lnTo>
                    <a:pt x="259" y="154"/>
                  </a:lnTo>
                  <a:lnTo>
                    <a:pt x="199" y="147"/>
                  </a:lnTo>
                  <a:lnTo>
                    <a:pt x="148" y="140"/>
                  </a:lnTo>
                  <a:lnTo>
                    <a:pt x="106" y="132"/>
                  </a:lnTo>
                  <a:lnTo>
                    <a:pt x="76" y="122"/>
                  </a:lnTo>
                  <a:lnTo>
                    <a:pt x="60" y="111"/>
                  </a:lnTo>
                  <a:lnTo>
                    <a:pt x="46" y="89"/>
                  </a:lnTo>
                  <a:lnTo>
                    <a:pt x="43" y="70"/>
                  </a:lnTo>
                  <a:lnTo>
                    <a:pt x="44" y="51"/>
                  </a:lnTo>
                  <a:lnTo>
                    <a:pt x="51" y="34"/>
                  </a:lnTo>
                  <a:lnTo>
                    <a:pt x="61" y="20"/>
                  </a:lnTo>
                  <a:lnTo>
                    <a:pt x="69" y="9"/>
                  </a:lnTo>
                  <a:lnTo>
                    <a:pt x="80" y="1"/>
                  </a:lnTo>
                  <a:lnTo>
                    <a:pt x="48" y="0"/>
                  </a:lnTo>
                  <a:lnTo>
                    <a:pt x="48" y="0"/>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26" name="Freeform 204"/>
            <p:cNvSpPr>
              <a:spLocks/>
            </p:cNvSpPr>
            <p:nvPr/>
          </p:nvSpPr>
          <p:spPr bwMode="auto">
            <a:xfrm>
              <a:off x="2542" y="2930"/>
              <a:ext cx="166" cy="72"/>
            </a:xfrm>
            <a:custGeom>
              <a:avLst/>
              <a:gdLst/>
              <a:ahLst/>
              <a:cxnLst>
                <a:cxn ang="0">
                  <a:pos x="0" y="0"/>
                </a:cxn>
                <a:cxn ang="0">
                  <a:pos x="4" y="19"/>
                </a:cxn>
                <a:cxn ang="0">
                  <a:pos x="8" y="41"/>
                </a:cxn>
                <a:cxn ang="0">
                  <a:pos x="18" y="69"/>
                </a:cxn>
                <a:cxn ang="0">
                  <a:pos x="25" y="84"/>
                </a:cxn>
                <a:cxn ang="0">
                  <a:pos x="33" y="99"/>
                </a:cxn>
                <a:cxn ang="0">
                  <a:pos x="41" y="114"/>
                </a:cxn>
                <a:cxn ang="0">
                  <a:pos x="54" y="130"/>
                </a:cxn>
                <a:cxn ang="0">
                  <a:pos x="66" y="143"/>
                </a:cxn>
                <a:cxn ang="0">
                  <a:pos x="81" y="157"/>
                </a:cxn>
                <a:cxn ang="0">
                  <a:pos x="90" y="164"/>
                </a:cxn>
                <a:cxn ang="0">
                  <a:pos x="99" y="169"/>
                </a:cxn>
                <a:cxn ang="0">
                  <a:pos x="108" y="176"/>
                </a:cxn>
                <a:cxn ang="0">
                  <a:pos x="119" y="182"/>
                </a:cxn>
                <a:cxn ang="0">
                  <a:pos x="128" y="187"/>
                </a:cxn>
                <a:cxn ang="0">
                  <a:pos x="139" y="191"/>
                </a:cxn>
                <a:cxn ang="0">
                  <a:pos x="149" y="196"/>
                </a:cxn>
                <a:cxn ang="0">
                  <a:pos x="160" y="200"/>
                </a:cxn>
                <a:cxn ang="0">
                  <a:pos x="182" y="207"/>
                </a:cxn>
                <a:cxn ang="0">
                  <a:pos x="203" y="211"/>
                </a:cxn>
                <a:cxn ang="0">
                  <a:pos x="245" y="215"/>
                </a:cxn>
                <a:cxn ang="0">
                  <a:pos x="285" y="215"/>
                </a:cxn>
                <a:cxn ang="0">
                  <a:pos x="324" y="209"/>
                </a:cxn>
                <a:cxn ang="0">
                  <a:pos x="357" y="201"/>
                </a:cxn>
                <a:cxn ang="0">
                  <a:pos x="372" y="197"/>
                </a:cxn>
                <a:cxn ang="0">
                  <a:pos x="386" y="191"/>
                </a:cxn>
                <a:cxn ang="0">
                  <a:pos x="397" y="185"/>
                </a:cxn>
                <a:cxn ang="0">
                  <a:pos x="408" y="178"/>
                </a:cxn>
                <a:cxn ang="0">
                  <a:pos x="426" y="161"/>
                </a:cxn>
                <a:cxn ang="0">
                  <a:pos x="444" y="141"/>
                </a:cxn>
                <a:cxn ang="0">
                  <a:pos x="459" y="117"/>
                </a:cxn>
                <a:cxn ang="0">
                  <a:pos x="471" y="92"/>
                </a:cxn>
                <a:cxn ang="0">
                  <a:pos x="484" y="70"/>
                </a:cxn>
                <a:cxn ang="0">
                  <a:pos x="492" y="52"/>
                </a:cxn>
                <a:cxn ang="0">
                  <a:pos x="499" y="35"/>
                </a:cxn>
                <a:cxn ang="0">
                  <a:pos x="0" y="0"/>
                </a:cxn>
                <a:cxn ang="0">
                  <a:pos x="0" y="0"/>
                </a:cxn>
              </a:cxnLst>
              <a:rect l="0" t="0" r="r" b="b"/>
              <a:pathLst>
                <a:path w="499" h="215">
                  <a:moveTo>
                    <a:pt x="0" y="0"/>
                  </a:moveTo>
                  <a:lnTo>
                    <a:pt x="4" y="19"/>
                  </a:lnTo>
                  <a:lnTo>
                    <a:pt x="8" y="41"/>
                  </a:lnTo>
                  <a:lnTo>
                    <a:pt x="18" y="69"/>
                  </a:lnTo>
                  <a:lnTo>
                    <a:pt x="25" y="84"/>
                  </a:lnTo>
                  <a:lnTo>
                    <a:pt x="33" y="99"/>
                  </a:lnTo>
                  <a:lnTo>
                    <a:pt x="41" y="114"/>
                  </a:lnTo>
                  <a:lnTo>
                    <a:pt x="54" y="130"/>
                  </a:lnTo>
                  <a:lnTo>
                    <a:pt x="66" y="143"/>
                  </a:lnTo>
                  <a:lnTo>
                    <a:pt x="81" y="157"/>
                  </a:lnTo>
                  <a:lnTo>
                    <a:pt x="90" y="164"/>
                  </a:lnTo>
                  <a:lnTo>
                    <a:pt x="99" y="169"/>
                  </a:lnTo>
                  <a:lnTo>
                    <a:pt x="108" y="176"/>
                  </a:lnTo>
                  <a:lnTo>
                    <a:pt x="119" y="182"/>
                  </a:lnTo>
                  <a:lnTo>
                    <a:pt x="128" y="187"/>
                  </a:lnTo>
                  <a:lnTo>
                    <a:pt x="139" y="191"/>
                  </a:lnTo>
                  <a:lnTo>
                    <a:pt x="149" y="196"/>
                  </a:lnTo>
                  <a:lnTo>
                    <a:pt x="160" y="200"/>
                  </a:lnTo>
                  <a:lnTo>
                    <a:pt x="182" y="207"/>
                  </a:lnTo>
                  <a:lnTo>
                    <a:pt x="203" y="211"/>
                  </a:lnTo>
                  <a:lnTo>
                    <a:pt x="245" y="215"/>
                  </a:lnTo>
                  <a:lnTo>
                    <a:pt x="285" y="215"/>
                  </a:lnTo>
                  <a:lnTo>
                    <a:pt x="324" y="209"/>
                  </a:lnTo>
                  <a:lnTo>
                    <a:pt x="357" y="201"/>
                  </a:lnTo>
                  <a:lnTo>
                    <a:pt x="372" y="197"/>
                  </a:lnTo>
                  <a:lnTo>
                    <a:pt x="386" y="191"/>
                  </a:lnTo>
                  <a:lnTo>
                    <a:pt x="397" y="185"/>
                  </a:lnTo>
                  <a:lnTo>
                    <a:pt x="408" y="178"/>
                  </a:lnTo>
                  <a:lnTo>
                    <a:pt x="426" y="161"/>
                  </a:lnTo>
                  <a:lnTo>
                    <a:pt x="444" y="141"/>
                  </a:lnTo>
                  <a:lnTo>
                    <a:pt x="459" y="117"/>
                  </a:lnTo>
                  <a:lnTo>
                    <a:pt x="471" y="92"/>
                  </a:lnTo>
                  <a:lnTo>
                    <a:pt x="484" y="70"/>
                  </a:lnTo>
                  <a:lnTo>
                    <a:pt x="492" y="52"/>
                  </a:lnTo>
                  <a:lnTo>
                    <a:pt x="499" y="35"/>
                  </a:lnTo>
                  <a:lnTo>
                    <a:pt x="0" y="0"/>
                  </a:lnTo>
                  <a:lnTo>
                    <a:pt x="0" y="0"/>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27" name="Freeform 205"/>
            <p:cNvSpPr>
              <a:spLocks/>
            </p:cNvSpPr>
            <p:nvPr/>
          </p:nvSpPr>
          <p:spPr bwMode="auto">
            <a:xfrm>
              <a:off x="2695" y="2673"/>
              <a:ext cx="730" cy="192"/>
            </a:xfrm>
            <a:custGeom>
              <a:avLst/>
              <a:gdLst/>
              <a:ahLst/>
              <a:cxnLst>
                <a:cxn ang="0">
                  <a:pos x="42" y="266"/>
                </a:cxn>
                <a:cxn ang="0">
                  <a:pos x="57" y="252"/>
                </a:cxn>
                <a:cxn ang="0">
                  <a:pos x="71" y="245"/>
                </a:cxn>
                <a:cxn ang="0">
                  <a:pos x="95" y="237"/>
                </a:cxn>
                <a:cxn ang="0">
                  <a:pos x="135" y="240"/>
                </a:cxn>
                <a:cxn ang="0">
                  <a:pos x="166" y="253"/>
                </a:cxn>
                <a:cxn ang="0">
                  <a:pos x="206" y="284"/>
                </a:cxn>
                <a:cxn ang="0">
                  <a:pos x="232" y="335"/>
                </a:cxn>
                <a:cxn ang="0">
                  <a:pos x="244" y="438"/>
                </a:cxn>
                <a:cxn ang="0">
                  <a:pos x="269" y="406"/>
                </a:cxn>
                <a:cxn ang="0">
                  <a:pos x="284" y="341"/>
                </a:cxn>
                <a:cxn ang="0">
                  <a:pos x="273" y="307"/>
                </a:cxn>
                <a:cxn ang="0">
                  <a:pos x="257" y="278"/>
                </a:cxn>
                <a:cxn ang="0">
                  <a:pos x="239" y="252"/>
                </a:cxn>
                <a:cxn ang="0">
                  <a:pos x="210" y="229"/>
                </a:cxn>
                <a:cxn ang="0">
                  <a:pos x="184" y="218"/>
                </a:cxn>
                <a:cxn ang="0">
                  <a:pos x="146" y="205"/>
                </a:cxn>
                <a:cxn ang="0">
                  <a:pos x="149" y="200"/>
                </a:cxn>
                <a:cxn ang="0">
                  <a:pos x="221" y="193"/>
                </a:cxn>
                <a:cxn ang="0">
                  <a:pos x="287" y="208"/>
                </a:cxn>
                <a:cxn ang="0">
                  <a:pos x="317" y="224"/>
                </a:cxn>
                <a:cxn ang="0">
                  <a:pos x="345" y="249"/>
                </a:cxn>
                <a:cxn ang="0">
                  <a:pos x="357" y="241"/>
                </a:cxn>
                <a:cxn ang="0">
                  <a:pos x="378" y="227"/>
                </a:cxn>
                <a:cxn ang="0">
                  <a:pos x="400" y="215"/>
                </a:cxn>
                <a:cxn ang="0">
                  <a:pos x="418" y="205"/>
                </a:cxn>
                <a:cxn ang="0">
                  <a:pos x="437" y="197"/>
                </a:cxn>
                <a:cxn ang="0">
                  <a:pos x="458" y="190"/>
                </a:cxn>
                <a:cxn ang="0">
                  <a:pos x="492" y="178"/>
                </a:cxn>
                <a:cxn ang="0">
                  <a:pos x="545" y="167"/>
                </a:cxn>
                <a:cxn ang="0">
                  <a:pos x="630" y="163"/>
                </a:cxn>
                <a:cxn ang="0">
                  <a:pos x="831" y="185"/>
                </a:cxn>
                <a:cxn ang="0">
                  <a:pos x="866" y="198"/>
                </a:cxn>
                <a:cxn ang="0">
                  <a:pos x="884" y="208"/>
                </a:cxn>
                <a:cxn ang="0">
                  <a:pos x="904" y="219"/>
                </a:cxn>
                <a:cxn ang="0">
                  <a:pos x="926" y="231"/>
                </a:cxn>
                <a:cxn ang="0">
                  <a:pos x="953" y="246"/>
                </a:cxn>
                <a:cxn ang="0">
                  <a:pos x="973" y="260"/>
                </a:cxn>
                <a:cxn ang="0">
                  <a:pos x="1006" y="286"/>
                </a:cxn>
                <a:cxn ang="0">
                  <a:pos x="1059" y="335"/>
                </a:cxn>
                <a:cxn ang="0">
                  <a:pos x="1085" y="363"/>
                </a:cxn>
                <a:cxn ang="0">
                  <a:pos x="1110" y="390"/>
                </a:cxn>
                <a:cxn ang="0">
                  <a:pos x="1133" y="419"/>
                </a:cxn>
                <a:cxn ang="0">
                  <a:pos x="1155" y="445"/>
                </a:cxn>
                <a:cxn ang="0">
                  <a:pos x="1176" y="472"/>
                </a:cxn>
                <a:cxn ang="0">
                  <a:pos x="1212" y="518"/>
                </a:cxn>
                <a:cxn ang="0">
                  <a:pos x="1236" y="553"/>
                </a:cxn>
                <a:cxn ang="0">
                  <a:pos x="1253" y="575"/>
                </a:cxn>
                <a:cxn ang="0">
                  <a:pos x="1830" y="502"/>
                </a:cxn>
                <a:cxn ang="0">
                  <a:pos x="1819" y="384"/>
                </a:cxn>
                <a:cxn ang="0">
                  <a:pos x="1837" y="313"/>
                </a:cxn>
                <a:cxn ang="0">
                  <a:pos x="1850" y="289"/>
                </a:cxn>
                <a:cxn ang="0">
                  <a:pos x="1865" y="266"/>
                </a:cxn>
                <a:cxn ang="0">
                  <a:pos x="1903" y="222"/>
                </a:cxn>
                <a:cxn ang="0">
                  <a:pos x="1935" y="189"/>
                </a:cxn>
                <a:cxn ang="0">
                  <a:pos x="1968" y="152"/>
                </a:cxn>
                <a:cxn ang="0">
                  <a:pos x="2000" y="124"/>
                </a:cxn>
                <a:cxn ang="0">
                  <a:pos x="2016" y="116"/>
                </a:cxn>
                <a:cxn ang="0">
                  <a:pos x="2062" y="106"/>
                </a:cxn>
                <a:cxn ang="0">
                  <a:pos x="2156" y="99"/>
                </a:cxn>
                <a:cxn ang="0">
                  <a:pos x="2088" y="0"/>
                </a:cxn>
                <a:cxn ang="0">
                  <a:pos x="0" y="94"/>
                </a:cxn>
                <a:cxn ang="0">
                  <a:pos x="33" y="273"/>
                </a:cxn>
              </a:cxnLst>
              <a:rect l="0" t="0" r="r" b="b"/>
              <a:pathLst>
                <a:path w="2189" h="575">
                  <a:moveTo>
                    <a:pt x="33" y="273"/>
                  </a:moveTo>
                  <a:lnTo>
                    <a:pt x="42" y="266"/>
                  </a:lnTo>
                  <a:lnTo>
                    <a:pt x="51" y="258"/>
                  </a:lnTo>
                  <a:lnTo>
                    <a:pt x="57" y="252"/>
                  </a:lnTo>
                  <a:lnTo>
                    <a:pt x="64" y="249"/>
                  </a:lnTo>
                  <a:lnTo>
                    <a:pt x="71" y="245"/>
                  </a:lnTo>
                  <a:lnTo>
                    <a:pt x="79" y="242"/>
                  </a:lnTo>
                  <a:lnTo>
                    <a:pt x="95" y="237"/>
                  </a:lnTo>
                  <a:lnTo>
                    <a:pt x="115" y="235"/>
                  </a:lnTo>
                  <a:lnTo>
                    <a:pt x="135" y="240"/>
                  </a:lnTo>
                  <a:lnTo>
                    <a:pt x="155" y="248"/>
                  </a:lnTo>
                  <a:lnTo>
                    <a:pt x="166" y="253"/>
                  </a:lnTo>
                  <a:lnTo>
                    <a:pt x="174" y="259"/>
                  </a:lnTo>
                  <a:lnTo>
                    <a:pt x="206" y="284"/>
                  </a:lnTo>
                  <a:lnTo>
                    <a:pt x="225" y="311"/>
                  </a:lnTo>
                  <a:lnTo>
                    <a:pt x="232" y="335"/>
                  </a:lnTo>
                  <a:lnTo>
                    <a:pt x="237" y="396"/>
                  </a:lnTo>
                  <a:lnTo>
                    <a:pt x="244" y="438"/>
                  </a:lnTo>
                  <a:lnTo>
                    <a:pt x="251" y="430"/>
                  </a:lnTo>
                  <a:lnTo>
                    <a:pt x="269" y="406"/>
                  </a:lnTo>
                  <a:lnTo>
                    <a:pt x="281" y="374"/>
                  </a:lnTo>
                  <a:lnTo>
                    <a:pt x="284" y="341"/>
                  </a:lnTo>
                  <a:lnTo>
                    <a:pt x="280" y="324"/>
                  </a:lnTo>
                  <a:lnTo>
                    <a:pt x="273" y="307"/>
                  </a:lnTo>
                  <a:lnTo>
                    <a:pt x="266" y="292"/>
                  </a:lnTo>
                  <a:lnTo>
                    <a:pt x="257" y="278"/>
                  </a:lnTo>
                  <a:lnTo>
                    <a:pt x="248" y="264"/>
                  </a:lnTo>
                  <a:lnTo>
                    <a:pt x="239" y="252"/>
                  </a:lnTo>
                  <a:lnTo>
                    <a:pt x="221" y="235"/>
                  </a:lnTo>
                  <a:lnTo>
                    <a:pt x="210" y="229"/>
                  </a:lnTo>
                  <a:lnTo>
                    <a:pt x="197" y="223"/>
                  </a:lnTo>
                  <a:lnTo>
                    <a:pt x="184" y="218"/>
                  </a:lnTo>
                  <a:lnTo>
                    <a:pt x="170" y="212"/>
                  </a:lnTo>
                  <a:lnTo>
                    <a:pt x="146" y="205"/>
                  </a:lnTo>
                  <a:lnTo>
                    <a:pt x="137" y="204"/>
                  </a:lnTo>
                  <a:lnTo>
                    <a:pt x="149" y="200"/>
                  </a:lnTo>
                  <a:lnTo>
                    <a:pt x="179" y="194"/>
                  </a:lnTo>
                  <a:lnTo>
                    <a:pt x="221" y="193"/>
                  </a:lnTo>
                  <a:lnTo>
                    <a:pt x="266" y="200"/>
                  </a:lnTo>
                  <a:lnTo>
                    <a:pt x="287" y="208"/>
                  </a:lnTo>
                  <a:lnTo>
                    <a:pt x="304" y="216"/>
                  </a:lnTo>
                  <a:lnTo>
                    <a:pt x="317" y="224"/>
                  </a:lnTo>
                  <a:lnTo>
                    <a:pt x="328" y="231"/>
                  </a:lnTo>
                  <a:lnTo>
                    <a:pt x="345" y="249"/>
                  </a:lnTo>
                  <a:lnTo>
                    <a:pt x="350" y="245"/>
                  </a:lnTo>
                  <a:lnTo>
                    <a:pt x="357" y="241"/>
                  </a:lnTo>
                  <a:lnTo>
                    <a:pt x="367" y="234"/>
                  </a:lnTo>
                  <a:lnTo>
                    <a:pt x="378" y="227"/>
                  </a:lnTo>
                  <a:lnTo>
                    <a:pt x="393" y="219"/>
                  </a:lnTo>
                  <a:lnTo>
                    <a:pt x="400" y="215"/>
                  </a:lnTo>
                  <a:lnTo>
                    <a:pt x="410" y="211"/>
                  </a:lnTo>
                  <a:lnTo>
                    <a:pt x="418" y="205"/>
                  </a:lnTo>
                  <a:lnTo>
                    <a:pt x="428" y="202"/>
                  </a:lnTo>
                  <a:lnTo>
                    <a:pt x="437" y="197"/>
                  </a:lnTo>
                  <a:lnTo>
                    <a:pt x="447" y="193"/>
                  </a:lnTo>
                  <a:lnTo>
                    <a:pt x="458" y="190"/>
                  </a:lnTo>
                  <a:lnTo>
                    <a:pt x="470" y="185"/>
                  </a:lnTo>
                  <a:lnTo>
                    <a:pt x="492" y="178"/>
                  </a:lnTo>
                  <a:lnTo>
                    <a:pt x="518" y="172"/>
                  </a:lnTo>
                  <a:lnTo>
                    <a:pt x="545" y="167"/>
                  </a:lnTo>
                  <a:lnTo>
                    <a:pt x="572" y="164"/>
                  </a:lnTo>
                  <a:lnTo>
                    <a:pt x="630" y="163"/>
                  </a:lnTo>
                  <a:lnTo>
                    <a:pt x="800" y="175"/>
                  </a:lnTo>
                  <a:lnTo>
                    <a:pt x="831" y="185"/>
                  </a:lnTo>
                  <a:lnTo>
                    <a:pt x="848" y="190"/>
                  </a:lnTo>
                  <a:lnTo>
                    <a:pt x="866" y="198"/>
                  </a:lnTo>
                  <a:lnTo>
                    <a:pt x="875" y="202"/>
                  </a:lnTo>
                  <a:lnTo>
                    <a:pt x="884" y="208"/>
                  </a:lnTo>
                  <a:lnTo>
                    <a:pt x="895" y="212"/>
                  </a:lnTo>
                  <a:lnTo>
                    <a:pt x="904" y="219"/>
                  </a:lnTo>
                  <a:lnTo>
                    <a:pt x="917" y="224"/>
                  </a:lnTo>
                  <a:lnTo>
                    <a:pt x="926" y="231"/>
                  </a:lnTo>
                  <a:lnTo>
                    <a:pt x="940" y="238"/>
                  </a:lnTo>
                  <a:lnTo>
                    <a:pt x="953" y="246"/>
                  </a:lnTo>
                  <a:lnTo>
                    <a:pt x="966" y="256"/>
                  </a:lnTo>
                  <a:lnTo>
                    <a:pt x="973" y="260"/>
                  </a:lnTo>
                  <a:lnTo>
                    <a:pt x="980" y="266"/>
                  </a:lnTo>
                  <a:lnTo>
                    <a:pt x="1006" y="286"/>
                  </a:lnTo>
                  <a:lnTo>
                    <a:pt x="1032" y="311"/>
                  </a:lnTo>
                  <a:lnTo>
                    <a:pt x="1059" y="335"/>
                  </a:lnTo>
                  <a:lnTo>
                    <a:pt x="1072" y="350"/>
                  </a:lnTo>
                  <a:lnTo>
                    <a:pt x="1085" y="363"/>
                  </a:lnTo>
                  <a:lnTo>
                    <a:pt x="1097" y="376"/>
                  </a:lnTo>
                  <a:lnTo>
                    <a:pt x="1110" y="390"/>
                  </a:lnTo>
                  <a:lnTo>
                    <a:pt x="1122" y="403"/>
                  </a:lnTo>
                  <a:lnTo>
                    <a:pt x="1133" y="419"/>
                  </a:lnTo>
                  <a:lnTo>
                    <a:pt x="1144" y="432"/>
                  </a:lnTo>
                  <a:lnTo>
                    <a:pt x="1155" y="445"/>
                  </a:lnTo>
                  <a:lnTo>
                    <a:pt x="1166" y="458"/>
                  </a:lnTo>
                  <a:lnTo>
                    <a:pt x="1176" y="472"/>
                  </a:lnTo>
                  <a:lnTo>
                    <a:pt x="1195" y="496"/>
                  </a:lnTo>
                  <a:lnTo>
                    <a:pt x="1212" y="518"/>
                  </a:lnTo>
                  <a:lnTo>
                    <a:pt x="1225" y="538"/>
                  </a:lnTo>
                  <a:lnTo>
                    <a:pt x="1236" y="553"/>
                  </a:lnTo>
                  <a:lnTo>
                    <a:pt x="1246" y="566"/>
                  </a:lnTo>
                  <a:lnTo>
                    <a:pt x="1253" y="575"/>
                  </a:lnTo>
                  <a:lnTo>
                    <a:pt x="1839" y="533"/>
                  </a:lnTo>
                  <a:lnTo>
                    <a:pt x="1830" y="502"/>
                  </a:lnTo>
                  <a:lnTo>
                    <a:pt x="1818" y="431"/>
                  </a:lnTo>
                  <a:lnTo>
                    <a:pt x="1819" y="384"/>
                  </a:lnTo>
                  <a:lnTo>
                    <a:pt x="1829" y="336"/>
                  </a:lnTo>
                  <a:lnTo>
                    <a:pt x="1837" y="313"/>
                  </a:lnTo>
                  <a:lnTo>
                    <a:pt x="1843" y="300"/>
                  </a:lnTo>
                  <a:lnTo>
                    <a:pt x="1850" y="289"/>
                  </a:lnTo>
                  <a:lnTo>
                    <a:pt x="1857" y="277"/>
                  </a:lnTo>
                  <a:lnTo>
                    <a:pt x="1865" y="266"/>
                  </a:lnTo>
                  <a:lnTo>
                    <a:pt x="1884" y="244"/>
                  </a:lnTo>
                  <a:lnTo>
                    <a:pt x="1903" y="222"/>
                  </a:lnTo>
                  <a:lnTo>
                    <a:pt x="1920" y="205"/>
                  </a:lnTo>
                  <a:lnTo>
                    <a:pt x="1935" y="189"/>
                  </a:lnTo>
                  <a:lnTo>
                    <a:pt x="1947" y="175"/>
                  </a:lnTo>
                  <a:lnTo>
                    <a:pt x="1968" y="152"/>
                  </a:lnTo>
                  <a:lnTo>
                    <a:pt x="1986" y="135"/>
                  </a:lnTo>
                  <a:lnTo>
                    <a:pt x="2000" y="124"/>
                  </a:lnTo>
                  <a:lnTo>
                    <a:pt x="2008" y="120"/>
                  </a:lnTo>
                  <a:lnTo>
                    <a:pt x="2016" y="116"/>
                  </a:lnTo>
                  <a:lnTo>
                    <a:pt x="2036" y="110"/>
                  </a:lnTo>
                  <a:lnTo>
                    <a:pt x="2062" y="106"/>
                  </a:lnTo>
                  <a:lnTo>
                    <a:pt x="2116" y="102"/>
                  </a:lnTo>
                  <a:lnTo>
                    <a:pt x="2156" y="99"/>
                  </a:lnTo>
                  <a:lnTo>
                    <a:pt x="2189" y="99"/>
                  </a:lnTo>
                  <a:lnTo>
                    <a:pt x="2088" y="0"/>
                  </a:lnTo>
                  <a:lnTo>
                    <a:pt x="1232" y="17"/>
                  </a:lnTo>
                  <a:lnTo>
                    <a:pt x="0" y="94"/>
                  </a:lnTo>
                  <a:lnTo>
                    <a:pt x="33" y="273"/>
                  </a:lnTo>
                  <a:lnTo>
                    <a:pt x="33" y="273"/>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28" name="Freeform 206"/>
            <p:cNvSpPr>
              <a:spLocks/>
            </p:cNvSpPr>
            <p:nvPr/>
          </p:nvSpPr>
          <p:spPr bwMode="auto">
            <a:xfrm>
              <a:off x="2503" y="2744"/>
              <a:ext cx="80" cy="85"/>
            </a:xfrm>
            <a:custGeom>
              <a:avLst/>
              <a:gdLst/>
              <a:ahLst/>
              <a:cxnLst>
                <a:cxn ang="0">
                  <a:pos x="43" y="237"/>
                </a:cxn>
                <a:cxn ang="0">
                  <a:pos x="36" y="229"/>
                </a:cxn>
                <a:cxn ang="0">
                  <a:pos x="21" y="204"/>
                </a:cxn>
                <a:cxn ang="0">
                  <a:pos x="7" y="168"/>
                </a:cxn>
                <a:cxn ang="0">
                  <a:pos x="0" y="121"/>
                </a:cxn>
                <a:cxn ang="0">
                  <a:pos x="4" y="96"/>
                </a:cxn>
                <a:cxn ang="0">
                  <a:pos x="13" y="73"/>
                </a:cxn>
                <a:cxn ang="0">
                  <a:pos x="20" y="62"/>
                </a:cxn>
                <a:cxn ang="0">
                  <a:pos x="25" y="52"/>
                </a:cxn>
                <a:cxn ang="0">
                  <a:pos x="40" y="33"/>
                </a:cxn>
                <a:cxn ang="0">
                  <a:pos x="61" y="18"/>
                </a:cxn>
                <a:cxn ang="0">
                  <a:pos x="71" y="12"/>
                </a:cxn>
                <a:cxn ang="0">
                  <a:pos x="82" y="8"/>
                </a:cxn>
                <a:cxn ang="0">
                  <a:pos x="93" y="3"/>
                </a:cxn>
                <a:cxn ang="0">
                  <a:pos x="105" y="0"/>
                </a:cxn>
                <a:cxn ang="0">
                  <a:pos x="129" y="0"/>
                </a:cxn>
                <a:cxn ang="0">
                  <a:pos x="175" y="8"/>
                </a:cxn>
                <a:cxn ang="0">
                  <a:pos x="193" y="18"/>
                </a:cxn>
                <a:cxn ang="0">
                  <a:pos x="202" y="23"/>
                </a:cxn>
                <a:cxn ang="0">
                  <a:pos x="208" y="29"/>
                </a:cxn>
                <a:cxn ang="0">
                  <a:pos x="230" y="54"/>
                </a:cxn>
                <a:cxn ang="0">
                  <a:pos x="239" y="77"/>
                </a:cxn>
                <a:cxn ang="0">
                  <a:pos x="240" y="149"/>
                </a:cxn>
                <a:cxn ang="0">
                  <a:pos x="239" y="198"/>
                </a:cxn>
                <a:cxn ang="0">
                  <a:pos x="230" y="207"/>
                </a:cxn>
                <a:cxn ang="0">
                  <a:pos x="206" y="224"/>
                </a:cxn>
                <a:cxn ang="0">
                  <a:pos x="197" y="230"/>
                </a:cxn>
                <a:cxn ang="0">
                  <a:pos x="191" y="235"/>
                </a:cxn>
                <a:cxn ang="0">
                  <a:pos x="182" y="240"/>
                </a:cxn>
                <a:cxn ang="0">
                  <a:pos x="175" y="245"/>
                </a:cxn>
                <a:cxn ang="0">
                  <a:pos x="163" y="252"/>
                </a:cxn>
                <a:cxn ang="0">
                  <a:pos x="149" y="255"/>
                </a:cxn>
                <a:cxn ang="0">
                  <a:pos x="102" y="253"/>
                </a:cxn>
                <a:cxn ang="0">
                  <a:pos x="79" y="249"/>
                </a:cxn>
                <a:cxn ang="0">
                  <a:pos x="82" y="224"/>
                </a:cxn>
                <a:cxn ang="0">
                  <a:pos x="166" y="165"/>
                </a:cxn>
                <a:cxn ang="0">
                  <a:pos x="175" y="123"/>
                </a:cxn>
                <a:cxn ang="0">
                  <a:pos x="174" y="84"/>
                </a:cxn>
                <a:cxn ang="0">
                  <a:pos x="168" y="70"/>
                </a:cxn>
                <a:cxn ang="0">
                  <a:pos x="159" y="58"/>
                </a:cxn>
                <a:cxn ang="0">
                  <a:pos x="153" y="54"/>
                </a:cxn>
                <a:cxn ang="0">
                  <a:pos x="148" y="50"/>
                </a:cxn>
                <a:cxn ang="0">
                  <a:pos x="133" y="46"/>
                </a:cxn>
                <a:cxn ang="0">
                  <a:pos x="101" y="43"/>
                </a:cxn>
                <a:cxn ang="0">
                  <a:pos x="75" y="47"/>
                </a:cxn>
                <a:cxn ang="0">
                  <a:pos x="53" y="62"/>
                </a:cxn>
                <a:cxn ang="0">
                  <a:pos x="36" y="84"/>
                </a:cxn>
                <a:cxn ang="0">
                  <a:pos x="33" y="117"/>
                </a:cxn>
                <a:cxn ang="0">
                  <a:pos x="36" y="135"/>
                </a:cxn>
                <a:cxn ang="0">
                  <a:pos x="42" y="153"/>
                </a:cxn>
                <a:cxn ang="0">
                  <a:pos x="49" y="168"/>
                </a:cxn>
                <a:cxn ang="0">
                  <a:pos x="55" y="182"/>
                </a:cxn>
                <a:cxn ang="0">
                  <a:pos x="61" y="193"/>
                </a:cxn>
                <a:cxn ang="0">
                  <a:pos x="43" y="237"/>
                </a:cxn>
                <a:cxn ang="0">
                  <a:pos x="43" y="237"/>
                </a:cxn>
              </a:cxnLst>
              <a:rect l="0" t="0" r="r" b="b"/>
              <a:pathLst>
                <a:path w="240" h="255">
                  <a:moveTo>
                    <a:pt x="43" y="237"/>
                  </a:moveTo>
                  <a:lnTo>
                    <a:pt x="36" y="229"/>
                  </a:lnTo>
                  <a:lnTo>
                    <a:pt x="21" y="204"/>
                  </a:lnTo>
                  <a:lnTo>
                    <a:pt x="7" y="168"/>
                  </a:lnTo>
                  <a:lnTo>
                    <a:pt x="0" y="121"/>
                  </a:lnTo>
                  <a:lnTo>
                    <a:pt x="4" y="96"/>
                  </a:lnTo>
                  <a:lnTo>
                    <a:pt x="13" y="73"/>
                  </a:lnTo>
                  <a:lnTo>
                    <a:pt x="20" y="62"/>
                  </a:lnTo>
                  <a:lnTo>
                    <a:pt x="25" y="52"/>
                  </a:lnTo>
                  <a:lnTo>
                    <a:pt x="40" y="33"/>
                  </a:lnTo>
                  <a:lnTo>
                    <a:pt x="61" y="18"/>
                  </a:lnTo>
                  <a:lnTo>
                    <a:pt x="71" y="12"/>
                  </a:lnTo>
                  <a:lnTo>
                    <a:pt x="82" y="8"/>
                  </a:lnTo>
                  <a:lnTo>
                    <a:pt x="93" y="3"/>
                  </a:lnTo>
                  <a:lnTo>
                    <a:pt x="105" y="0"/>
                  </a:lnTo>
                  <a:lnTo>
                    <a:pt x="129" y="0"/>
                  </a:lnTo>
                  <a:lnTo>
                    <a:pt x="175" y="8"/>
                  </a:lnTo>
                  <a:lnTo>
                    <a:pt x="193" y="18"/>
                  </a:lnTo>
                  <a:lnTo>
                    <a:pt x="202" y="23"/>
                  </a:lnTo>
                  <a:lnTo>
                    <a:pt x="208" y="29"/>
                  </a:lnTo>
                  <a:lnTo>
                    <a:pt x="230" y="54"/>
                  </a:lnTo>
                  <a:lnTo>
                    <a:pt x="239" y="77"/>
                  </a:lnTo>
                  <a:lnTo>
                    <a:pt x="240" y="149"/>
                  </a:lnTo>
                  <a:lnTo>
                    <a:pt x="239" y="198"/>
                  </a:lnTo>
                  <a:lnTo>
                    <a:pt x="230" y="207"/>
                  </a:lnTo>
                  <a:lnTo>
                    <a:pt x="206" y="224"/>
                  </a:lnTo>
                  <a:lnTo>
                    <a:pt x="197" y="230"/>
                  </a:lnTo>
                  <a:lnTo>
                    <a:pt x="191" y="235"/>
                  </a:lnTo>
                  <a:lnTo>
                    <a:pt x="182" y="240"/>
                  </a:lnTo>
                  <a:lnTo>
                    <a:pt x="175" y="245"/>
                  </a:lnTo>
                  <a:lnTo>
                    <a:pt x="163" y="252"/>
                  </a:lnTo>
                  <a:lnTo>
                    <a:pt x="149" y="255"/>
                  </a:lnTo>
                  <a:lnTo>
                    <a:pt x="102" y="253"/>
                  </a:lnTo>
                  <a:lnTo>
                    <a:pt x="79" y="249"/>
                  </a:lnTo>
                  <a:lnTo>
                    <a:pt x="82" y="224"/>
                  </a:lnTo>
                  <a:lnTo>
                    <a:pt x="166" y="165"/>
                  </a:lnTo>
                  <a:lnTo>
                    <a:pt x="175" y="123"/>
                  </a:lnTo>
                  <a:lnTo>
                    <a:pt x="174" y="84"/>
                  </a:lnTo>
                  <a:lnTo>
                    <a:pt x="168" y="70"/>
                  </a:lnTo>
                  <a:lnTo>
                    <a:pt x="159" y="58"/>
                  </a:lnTo>
                  <a:lnTo>
                    <a:pt x="153" y="54"/>
                  </a:lnTo>
                  <a:lnTo>
                    <a:pt x="148" y="50"/>
                  </a:lnTo>
                  <a:lnTo>
                    <a:pt x="133" y="46"/>
                  </a:lnTo>
                  <a:lnTo>
                    <a:pt x="101" y="43"/>
                  </a:lnTo>
                  <a:lnTo>
                    <a:pt x="75" y="47"/>
                  </a:lnTo>
                  <a:lnTo>
                    <a:pt x="53" y="62"/>
                  </a:lnTo>
                  <a:lnTo>
                    <a:pt x="36" y="84"/>
                  </a:lnTo>
                  <a:lnTo>
                    <a:pt x="33" y="117"/>
                  </a:lnTo>
                  <a:lnTo>
                    <a:pt x="36" y="135"/>
                  </a:lnTo>
                  <a:lnTo>
                    <a:pt x="42" y="153"/>
                  </a:lnTo>
                  <a:lnTo>
                    <a:pt x="49" y="168"/>
                  </a:lnTo>
                  <a:lnTo>
                    <a:pt x="55" y="182"/>
                  </a:lnTo>
                  <a:lnTo>
                    <a:pt x="61" y="193"/>
                  </a:lnTo>
                  <a:lnTo>
                    <a:pt x="43" y="237"/>
                  </a:lnTo>
                  <a:lnTo>
                    <a:pt x="43" y="237"/>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29" name="Freeform 207"/>
            <p:cNvSpPr>
              <a:spLocks/>
            </p:cNvSpPr>
            <p:nvPr/>
          </p:nvSpPr>
          <p:spPr bwMode="auto">
            <a:xfrm>
              <a:off x="2514" y="2804"/>
              <a:ext cx="28" cy="26"/>
            </a:xfrm>
            <a:custGeom>
              <a:avLst/>
              <a:gdLst/>
              <a:ahLst/>
              <a:cxnLst>
                <a:cxn ang="0">
                  <a:pos x="5" y="0"/>
                </a:cxn>
                <a:cxn ang="0">
                  <a:pos x="84" y="49"/>
                </a:cxn>
                <a:cxn ang="0">
                  <a:pos x="62" y="79"/>
                </a:cxn>
                <a:cxn ang="0">
                  <a:pos x="0" y="49"/>
                </a:cxn>
                <a:cxn ang="0">
                  <a:pos x="5" y="0"/>
                </a:cxn>
                <a:cxn ang="0">
                  <a:pos x="5" y="0"/>
                </a:cxn>
              </a:cxnLst>
              <a:rect l="0" t="0" r="r" b="b"/>
              <a:pathLst>
                <a:path w="84" h="79">
                  <a:moveTo>
                    <a:pt x="5" y="0"/>
                  </a:moveTo>
                  <a:lnTo>
                    <a:pt x="84" y="49"/>
                  </a:lnTo>
                  <a:lnTo>
                    <a:pt x="62" y="79"/>
                  </a:lnTo>
                  <a:lnTo>
                    <a:pt x="0" y="49"/>
                  </a:lnTo>
                  <a:lnTo>
                    <a:pt x="5" y="0"/>
                  </a:lnTo>
                  <a:lnTo>
                    <a:pt x="5" y="0"/>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30" name="Freeform 208"/>
            <p:cNvSpPr>
              <a:spLocks/>
            </p:cNvSpPr>
            <p:nvPr/>
          </p:nvSpPr>
          <p:spPr bwMode="auto">
            <a:xfrm>
              <a:off x="2862" y="2546"/>
              <a:ext cx="247" cy="117"/>
            </a:xfrm>
            <a:custGeom>
              <a:avLst/>
              <a:gdLst/>
              <a:ahLst/>
              <a:cxnLst>
                <a:cxn ang="0">
                  <a:pos x="0" y="250"/>
                </a:cxn>
                <a:cxn ang="0">
                  <a:pos x="75" y="0"/>
                </a:cxn>
                <a:cxn ang="0">
                  <a:pos x="676" y="32"/>
                </a:cxn>
                <a:cxn ang="0">
                  <a:pos x="689" y="47"/>
                </a:cxn>
                <a:cxn ang="0">
                  <a:pos x="702" y="66"/>
                </a:cxn>
                <a:cxn ang="0">
                  <a:pos x="716" y="88"/>
                </a:cxn>
                <a:cxn ang="0">
                  <a:pos x="738" y="147"/>
                </a:cxn>
                <a:cxn ang="0">
                  <a:pos x="742" y="182"/>
                </a:cxn>
                <a:cxn ang="0">
                  <a:pos x="741" y="215"/>
                </a:cxn>
                <a:cxn ang="0">
                  <a:pos x="733" y="249"/>
                </a:cxn>
                <a:cxn ang="0">
                  <a:pos x="722" y="277"/>
                </a:cxn>
                <a:cxn ang="0">
                  <a:pos x="716" y="289"/>
                </a:cxn>
                <a:cxn ang="0">
                  <a:pos x="711" y="300"/>
                </a:cxn>
                <a:cxn ang="0">
                  <a:pos x="698" y="319"/>
                </a:cxn>
                <a:cxn ang="0">
                  <a:pos x="684" y="334"/>
                </a:cxn>
                <a:cxn ang="0">
                  <a:pos x="678" y="341"/>
                </a:cxn>
                <a:cxn ang="0">
                  <a:pos x="671" y="345"/>
                </a:cxn>
                <a:cxn ang="0">
                  <a:pos x="657" y="351"/>
                </a:cxn>
                <a:cxn ang="0">
                  <a:pos x="642" y="352"/>
                </a:cxn>
                <a:cxn ang="0">
                  <a:pos x="621" y="350"/>
                </a:cxn>
                <a:cxn ang="0">
                  <a:pos x="607" y="344"/>
                </a:cxn>
                <a:cxn ang="0">
                  <a:pos x="591" y="340"/>
                </a:cxn>
                <a:cxn ang="0">
                  <a:pos x="571" y="333"/>
                </a:cxn>
                <a:cxn ang="0">
                  <a:pos x="551" y="326"/>
                </a:cxn>
                <a:cxn ang="0">
                  <a:pos x="529" y="319"/>
                </a:cxn>
                <a:cxn ang="0">
                  <a:pos x="507" y="311"/>
                </a:cxn>
                <a:cxn ang="0">
                  <a:pos x="483" y="304"/>
                </a:cxn>
                <a:cxn ang="0">
                  <a:pos x="458" y="296"/>
                </a:cxn>
                <a:cxn ang="0">
                  <a:pos x="435" y="289"/>
                </a:cxn>
                <a:cxn ang="0">
                  <a:pos x="413" y="282"/>
                </a:cxn>
                <a:cxn ang="0">
                  <a:pos x="388" y="277"/>
                </a:cxn>
                <a:cxn ang="0">
                  <a:pos x="367" y="272"/>
                </a:cxn>
                <a:cxn ang="0">
                  <a:pos x="328" y="268"/>
                </a:cxn>
                <a:cxn ang="0">
                  <a:pos x="235" y="264"/>
                </a:cxn>
                <a:cxn ang="0">
                  <a:pos x="126" y="257"/>
                </a:cxn>
                <a:cxn ang="0">
                  <a:pos x="38" y="252"/>
                </a:cxn>
                <a:cxn ang="0">
                  <a:pos x="0" y="250"/>
                </a:cxn>
                <a:cxn ang="0">
                  <a:pos x="0" y="250"/>
                </a:cxn>
              </a:cxnLst>
              <a:rect l="0" t="0" r="r" b="b"/>
              <a:pathLst>
                <a:path w="742" h="352">
                  <a:moveTo>
                    <a:pt x="0" y="250"/>
                  </a:moveTo>
                  <a:lnTo>
                    <a:pt x="75" y="0"/>
                  </a:lnTo>
                  <a:lnTo>
                    <a:pt x="676" y="32"/>
                  </a:lnTo>
                  <a:lnTo>
                    <a:pt x="689" y="47"/>
                  </a:lnTo>
                  <a:lnTo>
                    <a:pt x="702" y="66"/>
                  </a:lnTo>
                  <a:lnTo>
                    <a:pt x="716" y="88"/>
                  </a:lnTo>
                  <a:lnTo>
                    <a:pt x="738" y="147"/>
                  </a:lnTo>
                  <a:lnTo>
                    <a:pt x="742" y="182"/>
                  </a:lnTo>
                  <a:lnTo>
                    <a:pt x="741" y="215"/>
                  </a:lnTo>
                  <a:lnTo>
                    <a:pt x="733" y="249"/>
                  </a:lnTo>
                  <a:lnTo>
                    <a:pt x="722" y="277"/>
                  </a:lnTo>
                  <a:lnTo>
                    <a:pt x="716" y="289"/>
                  </a:lnTo>
                  <a:lnTo>
                    <a:pt x="711" y="300"/>
                  </a:lnTo>
                  <a:lnTo>
                    <a:pt x="698" y="319"/>
                  </a:lnTo>
                  <a:lnTo>
                    <a:pt x="684" y="334"/>
                  </a:lnTo>
                  <a:lnTo>
                    <a:pt x="678" y="341"/>
                  </a:lnTo>
                  <a:lnTo>
                    <a:pt x="671" y="345"/>
                  </a:lnTo>
                  <a:lnTo>
                    <a:pt x="657" y="351"/>
                  </a:lnTo>
                  <a:lnTo>
                    <a:pt x="642" y="352"/>
                  </a:lnTo>
                  <a:lnTo>
                    <a:pt x="621" y="350"/>
                  </a:lnTo>
                  <a:lnTo>
                    <a:pt x="607" y="344"/>
                  </a:lnTo>
                  <a:lnTo>
                    <a:pt x="591" y="340"/>
                  </a:lnTo>
                  <a:lnTo>
                    <a:pt x="571" y="333"/>
                  </a:lnTo>
                  <a:lnTo>
                    <a:pt x="551" y="326"/>
                  </a:lnTo>
                  <a:lnTo>
                    <a:pt x="529" y="319"/>
                  </a:lnTo>
                  <a:lnTo>
                    <a:pt x="507" y="311"/>
                  </a:lnTo>
                  <a:lnTo>
                    <a:pt x="483" y="304"/>
                  </a:lnTo>
                  <a:lnTo>
                    <a:pt x="458" y="296"/>
                  </a:lnTo>
                  <a:lnTo>
                    <a:pt x="435" y="289"/>
                  </a:lnTo>
                  <a:lnTo>
                    <a:pt x="413" y="282"/>
                  </a:lnTo>
                  <a:lnTo>
                    <a:pt x="388" y="277"/>
                  </a:lnTo>
                  <a:lnTo>
                    <a:pt x="367" y="272"/>
                  </a:lnTo>
                  <a:lnTo>
                    <a:pt x="328" y="268"/>
                  </a:lnTo>
                  <a:lnTo>
                    <a:pt x="235" y="264"/>
                  </a:lnTo>
                  <a:lnTo>
                    <a:pt x="126" y="257"/>
                  </a:lnTo>
                  <a:lnTo>
                    <a:pt x="38" y="252"/>
                  </a:lnTo>
                  <a:lnTo>
                    <a:pt x="0" y="250"/>
                  </a:lnTo>
                  <a:lnTo>
                    <a:pt x="0" y="250"/>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31" name="Freeform 209"/>
            <p:cNvSpPr>
              <a:spLocks/>
            </p:cNvSpPr>
            <p:nvPr/>
          </p:nvSpPr>
          <p:spPr bwMode="auto">
            <a:xfrm>
              <a:off x="2828" y="2496"/>
              <a:ext cx="596" cy="210"/>
            </a:xfrm>
            <a:custGeom>
              <a:avLst/>
              <a:gdLst/>
              <a:ahLst/>
              <a:cxnLst>
                <a:cxn ang="0">
                  <a:pos x="48" y="366"/>
                </a:cxn>
                <a:cxn ang="0">
                  <a:pos x="73" y="308"/>
                </a:cxn>
                <a:cxn ang="0">
                  <a:pos x="89" y="270"/>
                </a:cxn>
                <a:cxn ang="0">
                  <a:pos x="107" y="230"/>
                </a:cxn>
                <a:cxn ang="0">
                  <a:pos x="126" y="191"/>
                </a:cxn>
                <a:cxn ang="0">
                  <a:pos x="157" y="131"/>
                </a:cxn>
                <a:cxn ang="0">
                  <a:pos x="180" y="105"/>
                </a:cxn>
                <a:cxn ang="0">
                  <a:pos x="223" y="92"/>
                </a:cxn>
                <a:cxn ang="0">
                  <a:pos x="343" y="74"/>
                </a:cxn>
                <a:cxn ang="0">
                  <a:pos x="1526" y="102"/>
                </a:cxn>
                <a:cxn ang="0">
                  <a:pos x="1577" y="122"/>
                </a:cxn>
                <a:cxn ang="0">
                  <a:pos x="1604" y="140"/>
                </a:cxn>
                <a:cxn ang="0">
                  <a:pos x="1667" y="198"/>
                </a:cxn>
                <a:cxn ang="0">
                  <a:pos x="1701" y="244"/>
                </a:cxn>
                <a:cxn ang="0">
                  <a:pos x="1722" y="334"/>
                </a:cxn>
                <a:cxn ang="0">
                  <a:pos x="1703" y="380"/>
                </a:cxn>
                <a:cxn ang="0">
                  <a:pos x="1688" y="345"/>
                </a:cxn>
                <a:cxn ang="0">
                  <a:pos x="1660" y="303"/>
                </a:cxn>
                <a:cxn ang="0">
                  <a:pos x="1620" y="257"/>
                </a:cxn>
                <a:cxn ang="0">
                  <a:pos x="1575" y="223"/>
                </a:cxn>
                <a:cxn ang="0">
                  <a:pos x="1544" y="205"/>
                </a:cxn>
                <a:cxn ang="0">
                  <a:pos x="1496" y="187"/>
                </a:cxn>
                <a:cxn ang="0">
                  <a:pos x="1408" y="171"/>
                </a:cxn>
                <a:cxn ang="0">
                  <a:pos x="1277" y="155"/>
                </a:cxn>
                <a:cxn ang="0">
                  <a:pos x="1063" y="155"/>
                </a:cxn>
                <a:cxn ang="0">
                  <a:pos x="974" y="173"/>
                </a:cxn>
                <a:cxn ang="0">
                  <a:pos x="901" y="190"/>
                </a:cxn>
                <a:cxn ang="0">
                  <a:pos x="975" y="246"/>
                </a:cxn>
                <a:cxn ang="0">
                  <a:pos x="1110" y="233"/>
                </a:cxn>
                <a:cxn ang="0">
                  <a:pos x="1364" y="230"/>
                </a:cxn>
                <a:cxn ang="0">
                  <a:pos x="1480" y="255"/>
                </a:cxn>
                <a:cxn ang="0">
                  <a:pos x="1508" y="274"/>
                </a:cxn>
                <a:cxn ang="0">
                  <a:pos x="1554" y="308"/>
                </a:cxn>
                <a:cxn ang="0">
                  <a:pos x="1604" y="391"/>
                </a:cxn>
                <a:cxn ang="0">
                  <a:pos x="1594" y="577"/>
                </a:cxn>
                <a:cxn ang="0">
                  <a:pos x="1787" y="377"/>
                </a:cxn>
                <a:cxn ang="0">
                  <a:pos x="1765" y="266"/>
                </a:cxn>
                <a:cxn ang="0">
                  <a:pos x="1733" y="213"/>
                </a:cxn>
                <a:cxn ang="0">
                  <a:pos x="1689" y="167"/>
                </a:cxn>
                <a:cxn ang="0">
                  <a:pos x="1646" y="133"/>
                </a:cxn>
                <a:cxn ang="0">
                  <a:pos x="1620" y="114"/>
                </a:cxn>
                <a:cxn ang="0">
                  <a:pos x="1594" y="99"/>
                </a:cxn>
                <a:cxn ang="0">
                  <a:pos x="1568" y="87"/>
                </a:cxn>
                <a:cxn ang="0">
                  <a:pos x="1517" y="67"/>
                </a:cxn>
                <a:cxn ang="0">
                  <a:pos x="1411" y="50"/>
                </a:cxn>
                <a:cxn ang="0">
                  <a:pos x="1255" y="32"/>
                </a:cxn>
                <a:cxn ang="0">
                  <a:pos x="1077" y="14"/>
                </a:cxn>
                <a:cxn ang="0">
                  <a:pos x="858" y="1"/>
                </a:cxn>
                <a:cxn ang="0">
                  <a:pos x="456" y="17"/>
                </a:cxn>
                <a:cxn ang="0">
                  <a:pos x="250" y="37"/>
                </a:cxn>
                <a:cxn ang="0">
                  <a:pos x="177" y="58"/>
                </a:cxn>
                <a:cxn ang="0">
                  <a:pos x="126" y="91"/>
                </a:cxn>
                <a:cxn ang="0">
                  <a:pos x="84" y="140"/>
                </a:cxn>
                <a:cxn ang="0">
                  <a:pos x="31" y="407"/>
                </a:cxn>
              </a:cxnLst>
              <a:rect l="0" t="0" r="r" b="b"/>
              <a:pathLst>
                <a:path w="1788" h="629">
                  <a:moveTo>
                    <a:pt x="31" y="407"/>
                  </a:moveTo>
                  <a:lnTo>
                    <a:pt x="35" y="396"/>
                  </a:lnTo>
                  <a:lnTo>
                    <a:pt x="48" y="366"/>
                  </a:lnTo>
                  <a:lnTo>
                    <a:pt x="57" y="345"/>
                  </a:lnTo>
                  <a:lnTo>
                    <a:pt x="67" y="322"/>
                  </a:lnTo>
                  <a:lnTo>
                    <a:pt x="73" y="308"/>
                  </a:lnTo>
                  <a:lnTo>
                    <a:pt x="78" y="296"/>
                  </a:lnTo>
                  <a:lnTo>
                    <a:pt x="84" y="283"/>
                  </a:lnTo>
                  <a:lnTo>
                    <a:pt x="89" y="270"/>
                  </a:lnTo>
                  <a:lnTo>
                    <a:pt x="96" y="256"/>
                  </a:lnTo>
                  <a:lnTo>
                    <a:pt x="102" y="242"/>
                  </a:lnTo>
                  <a:lnTo>
                    <a:pt x="107" y="230"/>
                  </a:lnTo>
                  <a:lnTo>
                    <a:pt x="113" y="217"/>
                  </a:lnTo>
                  <a:lnTo>
                    <a:pt x="119" y="204"/>
                  </a:lnTo>
                  <a:lnTo>
                    <a:pt x="126" y="191"/>
                  </a:lnTo>
                  <a:lnTo>
                    <a:pt x="137" y="169"/>
                  </a:lnTo>
                  <a:lnTo>
                    <a:pt x="147" y="149"/>
                  </a:lnTo>
                  <a:lnTo>
                    <a:pt x="157" y="131"/>
                  </a:lnTo>
                  <a:lnTo>
                    <a:pt x="166" y="118"/>
                  </a:lnTo>
                  <a:lnTo>
                    <a:pt x="173" y="110"/>
                  </a:lnTo>
                  <a:lnTo>
                    <a:pt x="180" y="105"/>
                  </a:lnTo>
                  <a:lnTo>
                    <a:pt x="193" y="100"/>
                  </a:lnTo>
                  <a:lnTo>
                    <a:pt x="206" y="95"/>
                  </a:lnTo>
                  <a:lnTo>
                    <a:pt x="223" y="92"/>
                  </a:lnTo>
                  <a:lnTo>
                    <a:pt x="261" y="85"/>
                  </a:lnTo>
                  <a:lnTo>
                    <a:pt x="301" y="80"/>
                  </a:lnTo>
                  <a:lnTo>
                    <a:pt x="343" y="74"/>
                  </a:lnTo>
                  <a:lnTo>
                    <a:pt x="376" y="72"/>
                  </a:lnTo>
                  <a:lnTo>
                    <a:pt x="409" y="69"/>
                  </a:lnTo>
                  <a:lnTo>
                    <a:pt x="1526" y="102"/>
                  </a:lnTo>
                  <a:lnTo>
                    <a:pt x="1547" y="109"/>
                  </a:lnTo>
                  <a:lnTo>
                    <a:pt x="1566" y="118"/>
                  </a:lnTo>
                  <a:lnTo>
                    <a:pt x="1577" y="122"/>
                  </a:lnTo>
                  <a:lnTo>
                    <a:pt x="1587" y="128"/>
                  </a:lnTo>
                  <a:lnTo>
                    <a:pt x="1595" y="133"/>
                  </a:lnTo>
                  <a:lnTo>
                    <a:pt x="1604" y="140"/>
                  </a:lnTo>
                  <a:lnTo>
                    <a:pt x="1638" y="168"/>
                  </a:lnTo>
                  <a:lnTo>
                    <a:pt x="1653" y="183"/>
                  </a:lnTo>
                  <a:lnTo>
                    <a:pt x="1667" y="198"/>
                  </a:lnTo>
                  <a:lnTo>
                    <a:pt x="1679" y="213"/>
                  </a:lnTo>
                  <a:lnTo>
                    <a:pt x="1690" y="228"/>
                  </a:lnTo>
                  <a:lnTo>
                    <a:pt x="1701" y="244"/>
                  </a:lnTo>
                  <a:lnTo>
                    <a:pt x="1708" y="259"/>
                  </a:lnTo>
                  <a:lnTo>
                    <a:pt x="1725" y="304"/>
                  </a:lnTo>
                  <a:lnTo>
                    <a:pt x="1722" y="334"/>
                  </a:lnTo>
                  <a:lnTo>
                    <a:pt x="1715" y="359"/>
                  </a:lnTo>
                  <a:lnTo>
                    <a:pt x="1707" y="374"/>
                  </a:lnTo>
                  <a:lnTo>
                    <a:pt x="1703" y="380"/>
                  </a:lnTo>
                  <a:lnTo>
                    <a:pt x="1701" y="373"/>
                  </a:lnTo>
                  <a:lnTo>
                    <a:pt x="1693" y="356"/>
                  </a:lnTo>
                  <a:lnTo>
                    <a:pt x="1688" y="345"/>
                  </a:lnTo>
                  <a:lnTo>
                    <a:pt x="1679" y="332"/>
                  </a:lnTo>
                  <a:lnTo>
                    <a:pt x="1670" y="318"/>
                  </a:lnTo>
                  <a:lnTo>
                    <a:pt x="1660" y="303"/>
                  </a:lnTo>
                  <a:lnTo>
                    <a:pt x="1648" y="288"/>
                  </a:lnTo>
                  <a:lnTo>
                    <a:pt x="1634" y="272"/>
                  </a:lnTo>
                  <a:lnTo>
                    <a:pt x="1620" y="257"/>
                  </a:lnTo>
                  <a:lnTo>
                    <a:pt x="1602" y="242"/>
                  </a:lnTo>
                  <a:lnTo>
                    <a:pt x="1586" y="228"/>
                  </a:lnTo>
                  <a:lnTo>
                    <a:pt x="1575" y="223"/>
                  </a:lnTo>
                  <a:lnTo>
                    <a:pt x="1565" y="216"/>
                  </a:lnTo>
                  <a:lnTo>
                    <a:pt x="1554" y="209"/>
                  </a:lnTo>
                  <a:lnTo>
                    <a:pt x="1544" y="205"/>
                  </a:lnTo>
                  <a:lnTo>
                    <a:pt x="1533" y="201"/>
                  </a:lnTo>
                  <a:lnTo>
                    <a:pt x="1521" y="195"/>
                  </a:lnTo>
                  <a:lnTo>
                    <a:pt x="1496" y="187"/>
                  </a:lnTo>
                  <a:lnTo>
                    <a:pt x="1469" y="182"/>
                  </a:lnTo>
                  <a:lnTo>
                    <a:pt x="1438" y="175"/>
                  </a:lnTo>
                  <a:lnTo>
                    <a:pt x="1408" y="171"/>
                  </a:lnTo>
                  <a:lnTo>
                    <a:pt x="1378" y="165"/>
                  </a:lnTo>
                  <a:lnTo>
                    <a:pt x="1345" y="161"/>
                  </a:lnTo>
                  <a:lnTo>
                    <a:pt x="1277" y="155"/>
                  </a:lnTo>
                  <a:lnTo>
                    <a:pt x="1214" y="151"/>
                  </a:lnTo>
                  <a:lnTo>
                    <a:pt x="1156" y="150"/>
                  </a:lnTo>
                  <a:lnTo>
                    <a:pt x="1063" y="155"/>
                  </a:lnTo>
                  <a:lnTo>
                    <a:pt x="1032" y="162"/>
                  </a:lnTo>
                  <a:lnTo>
                    <a:pt x="1001" y="168"/>
                  </a:lnTo>
                  <a:lnTo>
                    <a:pt x="974" y="173"/>
                  </a:lnTo>
                  <a:lnTo>
                    <a:pt x="949" y="179"/>
                  </a:lnTo>
                  <a:lnTo>
                    <a:pt x="915" y="187"/>
                  </a:lnTo>
                  <a:lnTo>
                    <a:pt x="901" y="190"/>
                  </a:lnTo>
                  <a:lnTo>
                    <a:pt x="884" y="590"/>
                  </a:lnTo>
                  <a:lnTo>
                    <a:pt x="970" y="578"/>
                  </a:lnTo>
                  <a:lnTo>
                    <a:pt x="975" y="246"/>
                  </a:lnTo>
                  <a:lnTo>
                    <a:pt x="993" y="244"/>
                  </a:lnTo>
                  <a:lnTo>
                    <a:pt x="1040" y="238"/>
                  </a:lnTo>
                  <a:lnTo>
                    <a:pt x="1110" y="233"/>
                  </a:lnTo>
                  <a:lnTo>
                    <a:pt x="1193" y="227"/>
                  </a:lnTo>
                  <a:lnTo>
                    <a:pt x="1280" y="226"/>
                  </a:lnTo>
                  <a:lnTo>
                    <a:pt x="1364" y="230"/>
                  </a:lnTo>
                  <a:lnTo>
                    <a:pt x="1437" y="241"/>
                  </a:lnTo>
                  <a:lnTo>
                    <a:pt x="1466" y="249"/>
                  </a:lnTo>
                  <a:lnTo>
                    <a:pt x="1480" y="255"/>
                  </a:lnTo>
                  <a:lnTo>
                    <a:pt x="1491" y="263"/>
                  </a:lnTo>
                  <a:lnTo>
                    <a:pt x="1499" y="268"/>
                  </a:lnTo>
                  <a:lnTo>
                    <a:pt x="1508" y="274"/>
                  </a:lnTo>
                  <a:lnTo>
                    <a:pt x="1518" y="281"/>
                  </a:lnTo>
                  <a:lnTo>
                    <a:pt x="1526" y="286"/>
                  </a:lnTo>
                  <a:lnTo>
                    <a:pt x="1554" y="308"/>
                  </a:lnTo>
                  <a:lnTo>
                    <a:pt x="1575" y="330"/>
                  </a:lnTo>
                  <a:lnTo>
                    <a:pt x="1588" y="350"/>
                  </a:lnTo>
                  <a:lnTo>
                    <a:pt x="1604" y="391"/>
                  </a:lnTo>
                  <a:lnTo>
                    <a:pt x="1606" y="439"/>
                  </a:lnTo>
                  <a:lnTo>
                    <a:pt x="1599" y="534"/>
                  </a:lnTo>
                  <a:lnTo>
                    <a:pt x="1594" y="577"/>
                  </a:lnTo>
                  <a:lnTo>
                    <a:pt x="1780" y="629"/>
                  </a:lnTo>
                  <a:lnTo>
                    <a:pt x="1788" y="491"/>
                  </a:lnTo>
                  <a:lnTo>
                    <a:pt x="1787" y="377"/>
                  </a:lnTo>
                  <a:lnTo>
                    <a:pt x="1781" y="325"/>
                  </a:lnTo>
                  <a:lnTo>
                    <a:pt x="1772" y="283"/>
                  </a:lnTo>
                  <a:lnTo>
                    <a:pt x="1765" y="266"/>
                  </a:lnTo>
                  <a:lnTo>
                    <a:pt x="1757" y="248"/>
                  </a:lnTo>
                  <a:lnTo>
                    <a:pt x="1746" y="231"/>
                  </a:lnTo>
                  <a:lnTo>
                    <a:pt x="1733" y="213"/>
                  </a:lnTo>
                  <a:lnTo>
                    <a:pt x="1719" y="197"/>
                  </a:lnTo>
                  <a:lnTo>
                    <a:pt x="1704" y="182"/>
                  </a:lnTo>
                  <a:lnTo>
                    <a:pt x="1689" y="167"/>
                  </a:lnTo>
                  <a:lnTo>
                    <a:pt x="1671" y="153"/>
                  </a:lnTo>
                  <a:lnTo>
                    <a:pt x="1655" y="139"/>
                  </a:lnTo>
                  <a:lnTo>
                    <a:pt x="1646" y="133"/>
                  </a:lnTo>
                  <a:lnTo>
                    <a:pt x="1637" y="125"/>
                  </a:lnTo>
                  <a:lnTo>
                    <a:pt x="1628" y="120"/>
                  </a:lnTo>
                  <a:lnTo>
                    <a:pt x="1620" y="114"/>
                  </a:lnTo>
                  <a:lnTo>
                    <a:pt x="1610" y="110"/>
                  </a:lnTo>
                  <a:lnTo>
                    <a:pt x="1601" y="103"/>
                  </a:lnTo>
                  <a:lnTo>
                    <a:pt x="1594" y="99"/>
                  </a:lnTo>
                  <a:lnTo>
                    <a:pt x="1584" y="95"/>
                  </a:lnTo>
                  <a:lnTo>
                    <a:pt x="1576" y="89"/>
                  </a:lnTo>
                  <a:lnTo>
                    <a:pt x="1568" y="87"/>
                  </a:lnTo>
                  <a:lnTo>
                    <a:pt x="1553" y="80"/>
                  </a:lnTo>
                  <a:lnTo>
                    <a:pt x="1536" y="73"/>
                  </a:lnTo>
                  <a:lnTo>
                    <a:pt x="1517" y="67"/>
                  </a:lnTo>
                  <a:lnTo>
                    <a:pt x="1489" y="62"/>
                  </a:lnTo>
                  <a:lnTo>
                    <a:pt x="1452" y="56"/>
                  </a:lnTo>
                  <a:lnTo>
                    <a:pt x="1411" y="50"/>
                  </a:lnTo>
                  <a:lnTo>
                    <a:pt x="1362" y="43"/>
                  </a:lnTo>
                  <a:lnTo>
                    <a:pt x="1310" y="37"/>
                  </a:lnTo>
                  <a:lnTo>
                    <a:pt x="1255" y="32"/>
                  </a:lnTo>
                  <a:lnTo>
                    <a:pt x="1196" y="25"/>
                  </a:lnTo>
                  <a:lnTo>
                    <a:pt x="1136" y="19"/>
                  </a:lnTo>
                  <a:lnTo>
                    <a:pt x="1077" y="14"/>
                  </a:lnTo>
                  <a:lnTo>
                    <a:pt x="1019" y="10"/>
                  </a:lnTo>
                  <a:lnTo>
                    <a:pt x="961" y="6"/>
                  </a:lnTo>
                  <a:lnTo>
                    <a:pt x="858" y="1"/>
                  </a:lnTo>
                  <a:lnTo>
                    <a:pt x="775" y="0"/>
                  </a:lnTo>
                  <a:lnTo>
                    <a:pt x="621" y="6"/>
                  </a:lnTo>
                  <a:lnTo>
                    <a:pt x="456" y="17"/>
                  </a:lnTo>
                  <a:lnTo>
                    <a:pt x="377" y="22"/>
                  </a:lnTo>
                  <a:lnTo>
                    <a:pt x="308" y="29"/>
                  </a:lnTo>
                  <a:lnTo>
                    <a:pt x="250" y="37"/>
                  </a:lnTo>
                  <a:lnTo>
                    <a:pt x="208" y="47"/>
                  </a:lnTo>
                  <a:lnTo>
                    <a:pt x="193" y="51"/>
                  </a:lnTo>
                  <a:lnTo>
                    <a:pt x="177" y="58"/>
                  </a:lnTo>
                  <a:lnTo>
                    <a:pt x="164" y="65"/>
                  </a:lnTo>
                  <a:lnTo>
                    <a:pt x="150" y="73"/>
                  </a:lnTo>
                  <a:lnTo>
                    <a:pt x="126" y="91"/>
                  </a:lnTo>
                  <a:lnTo>
                    <a:pt x="108" y="110"/>
                  </a:lnTo>
                  <a:lnTo>
                    <a:pt x="93" y="125"/>
                  </a:lnTo>
                  <a:lnTo>
                    <a:pt x="84" y="140"/>
                  </a:lnTo>
                  <a:lnTo>
                    <a:pt x="75" y="154"/>
                  </a:lnTo>
                  <a:lnTo>
                    <a:pt x="0" y="416"/>
                  </a:lnTo>
                  <a:lnTo>
                    <a:pt x="31" y="407"/>
                  </a:lnTo>
                  <a:lnTo>
                    <a:pt x="31" y="407"/>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32" name="Freeform 210"/>
            <p:cNvSpPr>
              <a:spLocks/>
            </p:cNvSpPr>
            <p:nvPr/>
          </p:nvSpPr>
          <p:spPr bwMode="auto">
            <a:xfrm>
              <a:off x="3229" y="2550"/>
              <a:ext cx="33" cy="137"/>
            </a:xfrm>
            <a:custGeom>
              <a:avLst/>
              <a:gdLst/>
              <a:ahLst/>
              <a:cxnLst>
                <a:cxn ang="0">
                  <a:pos x="0" y="7"/>
                </a:cxn>
                <a:cxn ang="0">
                  <a:pos x="34" y="406"/>
                </a:cxn>
                <a:cxn ang="0">
                  <a:pos x="99" y="410"/>
                </a:cxn>
                <a:cxn ang="0">
                  <a:pos x="75" y="0"/>
                </a:cxn>
                <a:cxn ang="0">
                  <a:pos x="0" y="7"/>
                </a:cxn>
                <a:cxn ang="0">
                  <a:pos x="0" y="7"/>
                </a:cxn>
              </a:cxnLst>
              <a:rect l="0" t="0" r="r" b="b"/>
              <a:pathLst>
                <a:path w="99" h="410">
                  <a:moveTo>
                    <a:pt x="0" y="7"/>
                  </a:moveTo>
                  <a:lnTo>
                    <a:pt x="34" y="406"/>
                  </a:lnTo>
                  <a:lnTo>
                    <a:pt x="99" y="410"/>
                  </a:lnTo>
                  <a:lnTo>
                    <a:pt x="75" y="0"/>
                  </a:lnTo>
                  <a:lnTo>
                    <a:pt x="0" y="7"/>
                  </a:lnTo>
                  <a:lnTo>
                    <a:pt x="0" y="7"/>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33" name="Freeform 211"/>
            <p:cNvSpPr>
              <a:spLocks/>
            </p:cNvSpPr>
            <p:nvPr/>
          </p:nvSpPr>
          <p:spPr bwMode="auto">
            <a:xfrm>
              <a:off x="3317" y="2739"/>
              <a:ext cx="235" cy="157"/>
            </a:xfrm>
            <a:custGeom>
              <a:avLst/>
              <a:gdLst/>
              <a:ahLst/>
              <a:cxnLst>
                <a:cxn ang="0">
                  <a:pos x="31" y="373"/>
                </a:cxn>
                <a:cxn ang="0">
                  <a:pos x="41" y="260"/>
                </a:cxn>
                <a:cxn ang="0">
                  <a:pos x="54" y="193"/>
                </a:cxn>
                <a:cxn ang="0">
                  <a:pos x="71" y="131"/>
                </a:cxn>
                <a:cxn ang="0">
                  <a:pos x="84" y="105"/>
                </a:cxn>
                <a:cxn ang="0">
                  <a:pos x="98" y="80"/>
                </a:cxn>
                <a:cxn ang="0">
                  <a:pos x="133" y="47"/>
                </a:cxn>
                <a:cxn ang="0">
                  <a:pos x="154" y="34"/>
                </a:cxn>
                <a:cxn ang="0">
                  <a:pos x="175" y="25"/>
                </a:cxn>
                <a:cxn ang="0">
                  <a:pos x="197" y="16"/>
                </a:cxn>
                <a:cxn ang="0">
                  <a:pos x="242" y="7"/>
                </a:cxn>
                <a:cxn ang="0">
                  <a:pos x="311" y="0"/>
                </a:cxn>
                <a:cxn ang="0">
                  <a:pos x="398" y="18"/>
                </a:cxn>
                <a:cxn ang="0">
                  <a:pos x="427" y="32"/>
                </a:cxn>
                <a:cxn ang="0">
                  <a:pos x="470" y="63"/>
                </a:cxn>
                <a:cxn ang="0">
                  <a:pos x="500" y="95"/>
                </a:cxn>
                <a:cxn ang="0">
                  <a:pos x="530" y="131"/>
                </a:cxn>
                <a:cxn ang="0">
                  <a:pos x="561" y="168"/>
                </a:cxn>
                <a:cxn ang="0">
                  <a:pos x="585" y="204"/>
                </a:cxn>
                <a:cxn ang="0">
                  <a:pos x="607" y="235"/>
                </a:cxn>
                <a:cxn ang="0">
                  <a:pos x="641" y="283"/>
                </a:cxn>
                <a:cxn ang="0">
                  <a:pos x="707" y="377"/>
                </a:cxn>
                <a:cxn ang="0">
                  <a:pos x="475" y="400"/>
                </a:cxn>
                <a:cxn ang="0">
                  <a:pos x="459" y="316"/>
                </a:cxn>
                <a:cxn ang="0">
                  <a:pos x="443" y="270"/>
                </a:cxn>
                <a:cxn ang="0">
                  <a:pos x="423" y="227"/>
                </a:cxn>
                <a:cxn ang="0">
                  <a:pos x="393" y="193"/>
                </a:cxn>
                <a:cxn ang="0">
                  <a:pos x="376" y="182"/>
                </a:cxn>
                <a:cxn ang="0">
                  <a:pos x="357" y="173"/>
                </a:cxn>
                <a:cxn ang="0">
                  <a:pos x="317" y="169"/>
                </a:cxn>
                <a:cxn ang="0">
                  <a:pos x="260" y="186"/>
                </a:cxn>
                <a:cxn ang="0">
                  <a:pos x="242" y="197"/>
                </a:cxn>
                <a:cxn ang="0">
                  <a:pos x="227" y="206"/>
                </a:cxn>
                <a:cxn ang="0">
                  <a:pos x="184" y="248"/>
                </a:cxn>
                <a:cxn ang="0">
                  <a:pos x="162" y="277"/>
                </a:cxn>
                <a:cxn ang="0">
                  <a:pos x="136" y="327"/>
                </a:cxn>
                <a:cxn ang="0">
                  <a:pos x="128" y="418"/>
                </a:cxn>
                <a:cxn ang="0">
                  <a:pos x="0" y="464"/>
                </a:cxn>
                <a:cxn ang="0">
                  <a:pos x="30" y="424"/>
                </a:cxn>
              </a:cxnLst>
              <a:rect l="0" t="0" r="r" b="b"/>
              <a:pathLst>
                <a:path w="707" h="472">
                  <a:moveTo>
                    <a:pt x="30" y="424"/>
                  </a:moveTo>
                  <a:lnTo>
                    <a:pt x="31" y="373"/>
                  </a:lnTo>
                  <a:lnTo>
                    <a:pt x="34" y="321"/>
                  </a:lnTo>
                  <a:lnTo>
                    <a:pt x="41" y="260"/>
                  </a:lnTo>
                  <a:lnTo>
                    <a:pt x="47" y="227"/>
                  </a:lnTo>
                  <a:lnTo>
                    <a:pt x="54" y="193"/>
                  </a:lnTo>
                  <a:lnTo>
                    <a:pt x="60" y="161"/>
                  </a:lnTo>
                  <a:lnTo>
                    <a:pt x="71" y="131"/>
                  </a:lnTo>
                  <a:lnTo>
                    <a:pt x="77" y="118"/>
                  </a:lnTo>
                  <a:lnTo>
                    <a:pt x="84" y="105"/>
                  </a:lnTo>
                  <a:lnTo>
                    <a:pt x="91" y="92"/>
                  </a:lnTo>
                  <a:lnTo>
                    <a:pt x="98" y="80"/>
                  </a:lnTo>
                  <a:lnTo>
                    <a:pt x="114" y="61"/>
                  </a:lnTo>
                  <a:lnTo>
                    <a:pt x="133" y="47"/>
                  </a:lnTo>
                  <a:lnTo>
                    <a:pt x="143" y="40"/>
                  </a:lnTo>
                  <a:lnTo>
                    <a:pt x="154" y="34"/>
                  </a:lnTo>
                  <a:lnTo>
                    <a:pt x="165" y="30"/>
                  </a:lnTo>
                  <a:lnTo>
                    <a:pt x="175" y="25"/>
                  </a:lnTo>
                  <a:lnTo>
                    <a:pt x="187" y="22"/>
                  </a:lnTo>
                  <a:lnTo>
                    <a:pt x="197" y="16"/>
                  </a:lnTo>
                  <a:lnTo>
                    <a:pt x="220" y="11"/>
                  </a:lnTo>
                  <a:lnTo>
                    <a:pt x="242" y="7"/>
                  </a:lnTo>
                  <a:lnTo>
                    <a:pt x="266" y="3"/>
                  </a:lnTo>
                  <a:lnTo>
                    <a:pt x="311" y="0"/>
                  </a:lnTo>
                  <a:lnTo>
                    <a:pt x="357" y="7"/>
                  </a:lnTo>
                  <a:lnTo>
                    <a:pt x="398" y="18"/>
                  </a:lnTo>
                  <a:lnTo>
                    <a:pt x="419" y="26"/>
                  </a:lnTo>
                  <a:lnTo>
                    <a:pt x="427" y="32"/>
                  </a:lnTo>
                  <a:lnTo>
                    <a:pt x="437" y="37"/>
                  </a:lnTo>
                  <a:lnTo>
                    <a:pt x="470" y="63"/>
                  </a:lnTo>
                  <a:lnTo>
                    <a:pt x="485" y="78"/>
                  </a:lnTo>
                  <a:lnTo>
                    <a:pt x="500" y="95"/>
                  </a:lnTo>
                  <a:lnTo>
                    <a:pt x="515" y="114"/>
                  </a:lnTo>
                  <a:lnTo>
                    <a:pt x="530" y="131"/>
                  </a:lnTo>
                  <a:lnTo>
                    <a:pt x="545" y="150"/>
                  </a:lnTo>
                  <a:lnTo>
                    <a:pt x="561" y="168"/>
                  </a:lnTo>
                  <a:lnTo>
                    <a:pt x="573" y="186"/>
                  </a:lnTo>
                  <a:lnTo>
                    <a:pt x="585" y="204"/>
                  </a:lnTo>
                  <a:lnTo>
                    <a:pt x="596" y="220"/>
                  </a:lnTo>
                  <a:lnTo>
                    <a:pt x="607" y="235"/>
                  </a:lnTo>
                  <a:lnTo>
                    <a:pt x="625" y="260"/>
                  </a:lnTo>
                  <a:lnTo>
                    <a:pt x="641" y="283"/>
                  </a:lnTo>
                  <a:lnTo>
                    <a:pt x="704" y="305"/>
                  </a:lnTo>
                  <a:lnTo>
                    <a:pt x="707" y="377"/>
                  </a:lnTo>
                  <a:lnTo>
                    <a:pt x="479" y="439"/>
                  </a:lnTo>
                  <a:lnTo>
                    <a:pt x="475" y="400"/>
                  </a:lnTo>
                  <a:lnTo>
                    <a:pt x="470" y="363"/>
                  </a:lnTo>
                  <a:lnTo>
                    <a:pt x="459" y="316"/>
                  </a:lnTo>
                  <a:lnTo>
                    <a:pt x="452" y="293"/>
                  </a:lnTo>
                  <a:lnTo>
                    <a:pt x="443" y="270"/>
                  </a:lnTo>
                  <a:lnTo>
                    <a:pt x="434" y="248"/>
                  </a:lnTo>
                  <a:lnTo>
                    <a:pt x="423" y="227"/>
                  </a:lnTo>
                  <a:lnTo>
                    <a:pt x="409" y="208"/>
                  </a:lnTo>
                  <a:lnTo>
                    <a:pt x="393" y="193"/>
                  </a:lnTo>
                  <a:lnTo>
                    <a:pt x="384" y="187"/>
                  </a:lnTo>
                  <a:lnTo>
                    <a:pt x="376" y="182"/>
                  </a:lnTo>
                  <a:lnTo>
                    <a:pt x="366" y="176"/>
                  </a:lnTo>
                  <a:lnTo>
                    <a:pt x="357" y="173"/>
                  </a:lnTo>
                  <a:lnTo>
                    <a:pt x="337" y="171"/>
                  </a:lnTo>
                  <a:lnTo>
                    <a:pt x="317" y="169"/>
                  </a:lnTo>
                  <a:lnTo>
                    <a:pt x="278" y="177"/>
                  </a:lnTo>
                  <a:lnTo>
                    <a:pt x="260" y="186"/>
                  </a:lnTo>
                  <a:lnTo>
                    <a:pt x="252" y="191"/>
                  </a:lnTo>
                  <a:lnTo>
                    <a:pt x="242" y="197"/>
                  </a:lnTo>
                  <a:lnTo>
                    <a:pt x="235" y="201"/>
                  </a:lnTo>
                  <a:lnTo>
                    <a:pt x="227" y="206"/>
                  </a:lnTo>
                  <a:lnTo>
                    <a:pt x="212" y="220"/>
                  </a:lnTo>
                  <a:lnTo>
                    <a:pt x="184" y="248"/>
                  </a:lnTo>
                  <a:lnTo>
                    <a:pt x="172" y="263"/>
                  </a:lnTo>
                  <a:lnTo>
                    <a:pt x="162" y="277"/>
                  </a:lnTo>
                  <a:lnTo>
                    <a:pt x="146" y="304"/>
                  </a:lnTo>
                  <a:lnTo>
                    <a:pt x="136" y="327"/>
                  </a:lnTo>
                  <a:lnTo>
                    <a:pt x="129" y="370"/>
                  </a:lnTo>
                  <a:lnTo>
                    <a:pt x="128" y="418"/>
                  </a:lnTo>
                  <a:lnTo>
                    <a:pt x="128" y="472"/>
                  </a:lnTo>
                  <a:lnTo>
                    <a:pt x="0" y="464"/>
                  </a:lnTo>
                  <a:lnTo>
                    <a:pt x="30" y="424"/>
                  </a:lnTo>
                  <a:lnTo>
                    <a:pt x="30" y="424"/>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34" name="Freeform 212"/>
            <p:cNvSpPr>
              <a:spLocks/>
            </p:cNvSpPr>
            <p:nvPr/>
          </p:nvSpPr>
          <p:spPr bwMode="auto">
            <a:xfrm>
              <a:off x="3394" y="2701"/>
              <a:ext cx="206" cy="160"/>
            </a:xfrm>
            <a:custGeom>
              <a:avLst/>
              <a:gdLst/>
              <a:ahLst/>
              <a:cxnLst>
                <a:cxn ang="0">
                  <a:pos x="110" y="8"/>
                </a:cxn>
                <a:cxn ang="0">
                  <a:pos x="135" y="20"/>
                </a:cxn>
                <a:cxn ang="0">
                  <a:pos x="165" y="36"/>
                </a:cxn>
                <a:cxn ang="0">
                  <a:pos x="183" y="45"/>
                </a:cxn>
                <a:cxn ang="0">
                  <a:pos x="201" y="55"/>
                </a:cxn>
                <a:cxn ang="0">
                  <a:pos x="219" y="67"/>
                </a:cxn>
                <a:cxn ang="0">
                  <a:pos x="238" y="80"/>
                </a:cxn>
                <a:cxn ang="0">
                  <a:pos x="256" y="93"/>
                </a:cxn>
                <a:cxn ang="0">
                  <a:pos x="293" y="126"/>
                </a:cxn>
                <a:cxn ang="0">
                  <a:pos x="326" y="161"/>
                </a:cxn>
                <a:cxn ang="0">
                  <a:pos x="354" y="194"/>
                </a:cxn>
                <a:cxn ang="0">
                  <a:pos x="377" y="223"/>
                </a:cxn>
                <a:cxn ang="0">
                  <a:pos x="405" y="257"/>
                </a:cxn>
                <a:cxn ang="0">
                  <a:pos x="425" y="286"/>
                </a:cxn>
                <a:cxn ang="0">
                  <a:pos x="450" y="293"/>
                </a:cxn>
                <a:cxn ang="0">
                  <a:pos x="547" y="301"/>
                </a:cxn>
                <a:cxn ang="0">
                  <a:pos x="605" y="359"/>
                </a:cxn>
                <a:cxn ang="0">
                  <a:pos x="617" y="417"/>
                </a:cxn>
                <a:cxn ang="0">
                  <a:pos x="607" y="444"/>
                </a:cxn>
                <a:cxn ang="0">
                  <a:pos x="591" y="459"/>
                </a:cxn>
                <a:cxn ang="0">
                  <a:pos x="565" y="468"/>
                </a:cxn>
                <a:cxn ang="0">
                  <a:pos x="505" y="477"/>
                </a:cxn>
                <a:cxn ang="0">
                  <a:pos x="461" y="455"/>
                </a:cxn>
                <a:cxn ang="0">
                  <a:pos x="507" y="461"/>
                </a:cxn>
                <a:cxn ang="0">
                  <a:pos x="563" y="435"/>
                </a:cxn>
                <a:cxn ang="0">
                  <a:pos x="561" y="386"/>
                </a:cxn>
                <a:cxn ang="0">
                  <a:pos x="541" y="359"/>
                </a:cxn>
                <a:cxn ang="0">
                  <a:pos x="527" y="349"/>
                </a:cxn>
                <a:cxn ang="0">
                  <a:pos x="494" y="344"/>
                </a:cxn>
                <a:cxn ang="0">
                  <a:pos x="449" y="362"/>
                </a:cxn>
                <a:cxn ang="0">
                  <a:pos x="413" y="389"/>
                </a:cxn>
                <a:cxn ang="0">
                  <a:pos x="399" y="345"/>
                </a:cxn>
                <a:cxn ang="0">
                  <a:pos x="384" y="311"/>
                </a:cxn>
                <a:cxn ang="0">
                  <a:pos x="368" y="283"/>
                </a:cxn>
                <a:cxn ang="0">
                  <a:pos x="348" y="252"/>
                </a:cxn>
                <a:cxn ang="0">
                  <a:pos x="325" y="221"/>
                </a:cxn>
                <a:cxn ang="0">
                  <a:pos x="300" y="191"/>
                </a:cxn>
                <a:cxn ang="0">
                  <a:pos x="277" y="162"/>
                </a:cxn>
                <a:cxn ang="0">
                  <a:pos x="242" y="125"/>
                </a:cxn>
                <a:cxn ang="0">
                  <a:pos x="198" y="85"/>
                </a:cxn>
                <a:cxn ang="0">
                  <a:pos x="176" y="70"/>
                </a:cxn>
                <a:cxn ang="0">
                  <a:pos x="154" y="59"/>
                </a:cxn>
                <a:cxn ang="0">
                  <a:pos x="132" y="49"/>
                </a:cxn>
                <a:cxn ang="0">
                  <a:pos x="106" y="40"/>
                </a:cxn>
                <a:cxn ang="0">
                  <a:pos x="80" y="31"/>
                </a:cxn>
                <a:cxn ang="0">
                  <a:pos x="33" y="18"/>
                </a:cxn>
                <a:cxn ang="0">
                  <a:pos x="0" y="9"/>
                </a:cxn>
                <a:cxn ang="0">
                  <a:pos x="86" y="0"/>
                </a:cxn>
              </a:cxnLst>
              <a:rect l="0" t="0" r="r" b="b"/>
              <a:pathLst>
                <a:path w="617" h="480">
                  <a:moveTo>
                    <a:pt x="86" y="0"/>
                  </a:moveTo>
                  <a:lnTo>
                    <a:pt x="110" y="8"/>
                  </a:lnTo>
                  <a:lnTo>
                    <a:pt x="121" y="15"/>
                  </a:lnTo>
                  <a:lnTo>
                    <a:pt x="135" y="20"/>
                  </a:lnTo>
                  <a:lnTo>
                    <a:pt x="150" y="27"/>
                  </a:lnTo>
                  <a:lnTo>
                    <a:pt x="165" y="36"/>
                  </a:lnTo>
                  <a:lnTo>
                    <a:pt x="173" y="40"/>
                  </a:lnTo>
                  <a:lnTo>
                    <a:pt x="183" y="45"/>
                  </a:lnTo>
                  <a:lnTo>
                    <a:pt x="193" y="49"/>
                  </a:lnTo>
                  <a:lnTo>
                    <a:pt x="201" y="55"/>
                  </a:lnTo>
                  <a:lnTo>
                    <a:pt x="210" y="60"/>
                  </a:lnTo>
                  <a:lnTo>
                    <a:pt x="219" y="67"/>
                  </a:lnTo>
                  <a:lnTo>
                    <a:pt x="228" y="73"/>
                  </a:lnTo>
                  <a:lnTo>
                    <a:pt x="238" y="80"/>
                  </a:lnTo>
                  <a:lnTo>
                    <a:pt x="248" y="86"/>
                  </a:lnTo>
                  <a:lnTo>
                    <a:pt x="256" y="93"/>
                  </a:lnTo>
                  <a:lnTo>
                    <a:pt x="275" y="110"/>
                  </a:lnTo>
                  <a:lnTo>
                    <a:pt x="293" y="126"/>
                  </a:lnTo>
                  <a:lnTo>
                    <a:pt x="310" y="144"/>
                  </a:lnTo>
                  <a:lnTo>
                    <a:pt x="326" y="161"/>
                  </a:lnTo>
                  <a:lnTo>
                    <a:pt x="340" y="179"/>
                  </a:lnTo>
                  <a:lnTo>
                    <a:pt x="354" y="194"/>
                  </a:lnTo>
                  <a:lnTo>
                    <a:pt x="368" y="209"/>
                  </a:lnTo>
                  <a:lnTo>
                    <a:pt x="377" y="223"/>
                  </a:lnTo>
                  <a:lnTo>
                    <a:pt x="388" y="235"/>
                  </a:lnTo>
                  <a:lnTo>
                    <a:pt x="405" y="257"/>
                  </a:lnTo>
                  <a:lnTo>
                    <a:pt x="417" y="275"/>
                  </a:lnTo>
                  <a:lnTo>
                    <a:pt x="425" y="286"/>
                  </a:lnTo>
                  <a:lnTo>
                    <a:pt x="432" y="297"/>
                  </a:lnTo>
                  <a:lnTo>
                    <a:pt x="450" y="293"/>
                  </a:lnTo>
                  <a:lnTo>
                    <a:pt x="496" y="290"/>
                  </a:lnTo>
                  <a:lnTo>
                    <a:pt x="547" y="301"/>
                  </a:lnTo>
                  <a:lnTo>
                    <a:pt x="591" y="336"/>
                  </a:lnTo>
                  <a:lnTo>
                    <a:pt x="605" y="359"/>
                  </a:lnTo>
                  <a:lnTo>
                    <a:pt x="613" y="380"/>
                  </a:lnTo>
                  <a:lnTo>
                    <a:pt x="617" y="417"/>
                  </a:lnTo>
                  <a:lnTo>
                    <a:pt x="614" y="432"/>
                  </a:lnTo>
                  <a:lnTo>
                    <a:pt x="607" y="444"/>
                  </a:lnTo>
                  <a:lnTo>
                    <a:pt x="596" y="455"/>
                  </a:lnTo>
                  <a:lnTo>
                    <a:pt x="591" y="459"/>
                  </a:lnTo>
                  <a:lnTo>
                    <a:pt x="583" y="463"/>
                  </a:lnTo>
                  <a:lnTo>
                    <a:pt x="565" y="468"/>
                  </a:lnTo>
                  <a:lnTo>
                    <a:pt x="545" y="473"/>
                  </a:lnTo>
                  <a:lnTo>
                    <a:pt x="505" y="477"/>
                  </a:lnTo>
                  <a:lnTo>
                    <a:pt x="461" y="480"/>
                  </a:lnTo>
                  <a:lnTo>
                    <a:pt x="461" y="455"/>
                  </a:lnTo>
                  <a:lnTo>
                    <a:pt x="475" y="458"/>
                  </a:lnTo>
                  <a:lnTo>
                    <a:pt x="507" y="461"/>
                  </a:lnTo>
                  <a:lnTo>
                    <a:pt x="541" y="457"/>
                  </a:lnTo>
                  <a:lnTo>
                    <a:pt x="563" y="435"/>
                  </a:lnTo>
                  <a:lnTo>
                    <a:pt x="565" y="403"/>
                  </a:lnTo>
                  <a:lnTo>
                    <a:pt x="561" y="386"/>
                  </a:lnTo>
                  <a:lnTo>
                    <a:pt x="551" y="371"/>
                  </a:lnTo>
                  <a:lnTo>
                    <a:pt x="541" y="359"/>
                  </a:lnTo>
                  <a:lnTo>
                    <a:pt x="534" y="352"/>
                  </a:lnTo>
                  <a:lnTo>
                    <a:pt x="527" y="349"/>
                  </a:lnTo>
                  <a:lnTo>
                    <a:pt x="511" y="344"/>
                  </a:lnTo>
                  <a:lnTo>
                    <a:pt x="494" y="344"/>
                  </a:lnTo>
                  <a:lnTo>
                    <a:pt x="463" y="353"/>
                  </a:lnTo>
                  <a:lnTo>
                    <a:pt x="449" y="362"/>
                  </a:lnTo>
                  <a:lnTo>
                    <a:pt x="435" y="370"/>
                  </a:lnTo>
                  <a:lnTo>
                    <a:pt x="413" y="389"/>
                  </a:lnTo>
                  <a:lnTo>
                    <a:pt x="410" y="378"/>
                  </a:lnTo>
                  <a:lnTo>
                    <a:pt x="399" y="345"/>
                  </a:lnTo>
                  <a:lnTo>
                    <a:pt x="390" y="323"/>
                  </a:lnTo>
                  <a:lnTo>
                    <a:pt x="384" y="311"/>
                  </a:lnTo>
                  <a:lnTo>
                    <a:pt x="376" y="297"/>
                  </a:lnTo>
                  <a:lnTo>
                    <a:pt x="368" y="283"/>
                  </a:lnTo>
                  <a:lnTo>
                    <a:pt x="359" y="268"/>
                  </a:lnTo>
                  <a:lnTo>
                    <a:pt x="348" y="252"/>
                  </a:lnTo>
                  <a:lnTo>
                    <a:pt x="337" y="236"/>
                  </a:lnTo>
                  <a:lnTo>
                    <a:pt x="325" y="221"/>
                  </a:lnTo>
                  <a:lnTo>
                    <a:pt x="312" y="206"/>
                  </a:lnTo>
                  <a:lnTo>
                    <a:pt x="300" y="191"/>
                  </a:lnTo>
                  <a:lnTo>
                    <a:pt x="289" y="176"/>
                  </a:lnTo>
                  <a:lnTo>
                    <a:pt x="277" y="162"/>
                  </a:lnTo>
                  <a:lnTo>
                    <a:pt x="266" y="148"/>
                  </a:lnTo>
                  <a:lnTo>
                    <a:pt x="242" y="125"/>
                  </a:lnTo>
                  <a:lnTo>
                    <a:pt x="220" y="103"/>
                  </a:lnTo>
                  <a:lnTo>
                    <a:pt x="198" y="85"/>
                  </a:lnTo>
                  <a:lnTo>
                    <a:pt x="187" y="77"/>
                  </a:lnTo>
                  <a:lnTo>
                    <a:pt x="176" y="70"/>
                  </a:lnTo>
                  <a:lnTo>
                    <a:pt x="165" y="63"/>
                  </a:lnTo>
                  <a:lnTo>
                    <a:pt x="154" y="59"/>
                  </a:lnTo>
                  <a:lnTo>
                    <a:pt x="143" y="53"/>
                  </a:lnTo>
                  <a:lnTo>
                    <a:pt x="132" y="49"/>
                  </a:lnTo>
                  <a:lnTo>
                    <a:pt x="118" y="45"/>
                  </a:lnTo>
                  <a:lnTo>
                    <a:pt x="106" y="40"/>
                  </a:lnTo>
                  <a:lnTo>
                    <a:pt x="92" y="36"/>
                  </a:lnTo>
                  <a:lnTo>
                    <a:pt x="80" y="31"/>
                  </a:lnTo>
                  <a:lnTo>
                    <a:pt x="55" y="23"/>
                  </a:lnTo>
                  <a:lnTo>
                    <a:pt x="33" y="18"/>
                  </a:lnTo>
                  <a:lnTo>
                    <a:pt x="16" y="14"/>
                  </a:lnTo>
                  <a:lnTo>
                    <a:pt x="0" y="9"/>
                  </a:lnTo>
                  <a:lnTo>
                    <a:pt x="86" y="0"/>
                  </a:lnTo>
                  <a:lnTo>
                    <a:pt x="86" y="0"/>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35" name="Freeform 213"/>
            <p:cNvSpPr>
              <a:spLocks/>
            </p:cNvSpPr>
            <p:nvPr/>
          </p:nvSpPr>
          <p:spPr bwMode="auto">
            <a:xfrm>
              <a:off x="3330" y="2835"/>
              <a:ext cx="232" cy="132"/>
            </a:xfrm>
            <a:custGeom>
              <a:avLst/>
              <a:gdLst/>
              <a:ahLst/>
              <a:cxnLst>
                <a:cxn ang="0">
                  <a:pos x="0" y="204"/>
                </a:cxn>
                <a:cxn ang="0">
                  <a:pos x="14" y="258"/>
                </a:cxn>
                <a:cxn ang="0">
                  <a:pos x="33" y="293"/>
                </a:cxn>
                <a:cxn ang="0">
                  <a:pos x="59" y="329"/>
                </a:cxn>
                <a:cxn ang="0">
                  <a:pos x="87" y="353"/>
                </a:cxn>
                <a:cxn ang="0">
                  <a:pos x="108" y="365"/>
                </a:cxn>
                <a:cxn ang="0">
                  <a:pos x="128" y="375"/>
                </a:cxn>
                <a:cxn ang="0">
                  <a:pos x="160" y="386"/>
                </a:cxn>
                <a:cxn ang="0">
                  <a:pos x="201" y="394"/>
                </a:cxn>
                <a:cxn ang="0">
                  <a:pos x="281" y="393"/>
                </a:cxn>
                <a:cxn ang="0">
                  <a:pos x="329" y="379"/>
                </a:cxn>
                <a:cxn ang="0">
                  <a:pos x="356" y="366"/>
                </a:cxn>
                <a:cxn ang="0">
                  <a:pos x="375" y="354"/>
                </a:cxn>
                <a:cxn ang="0">
                  <a:pos x="400" y="333"/>
                </a:cxn>
                <a:cxn ang="0">
                  <a:pos x="431" y="307"/>
                </a:cxn>
                <a:cxn ang="0">
                  <a:pos x="462" y="280"/>
                </a:cxn>
                <a:cxn ang="0">
                  <a:pos x="493" y="288"/>
                </a:cxn>
                <a:cxn ang="0">
                  <a:pos x="565" y="295"/>
                </a:cxn>
                <a:cxn ang="0">
                  <a:pos x="633" y="278"/>
                </a:cxn>
                <a:cxn ang="0">
                  <a:pos x="651" y="263"/>
                </a:cxn>
                <a:cxn ang="0">
                  <a:pos x="692" y="208"/>
                </a:cxn>
                <a:cxn ang="0">
                  <a:pos x="470" y="189"/>
                </a:cxn>
                <a:cxn ang="0">
                  <a:pos x="419" y="0"/>
                </a:cxn>
                <a:cxn ang="0">
                  <a:pos x="411" y="160"/>
                </a:cxn>
                <a:cxn ang="0">
                  <a:pos x="394" y="225"/>
                </a:cxn>
                <a:cxn ang="0">
                  <a:pos x="378" y="260"/>
                </a:cxn>
                <a:cxn ang="0">
                  <a:pos x="354" y="285"/>
                </a:cxn>
                <a:cxn ang="0">
                  <a:pos x="334" y="302"/>
                </a:cxn>
                <a:cxn ang="0">
                  <a:pos x="318" y="311"/>
                </a:cxn>
                <a:cxn ang="0">
                  <a:pos x="303" y="320"/>
                </a:cxn>
                <a:cxn ang="0">
                  <a:pos x="280" y="331"/>
                </a:cxn>
                <a:cxn ang="0">
                  <a:pos x="248" y="339"/>
                </a:cxn>
                <a:cxn ang="0">
                  <a:pos x="188" y="336"/>
                </a:cxn>
                <a:cxn ang="0">
                  <a:pos x="161" y="321"/>
                </a:cxn>
                <a:cxn ang="0">
                  <a:pos x="134" y="280"/>
                </a:cxn>
                <a:cxn ang="0">
                  <a:pos x="119" y="249"/>
                </a:cxn>
                <a:cxn ang="0">
                  <a:pos x="105" y="222"/>
                </a:cxn>
                <a:cxn ang="0">
                  <a:pos x="90" y="186"/>
                </a:cxn>
                <a:cxn ang="0">
                  <a:pos x="70" y="141"/>
                </a:cxn>
                <a:cxn ang="0">
                  <a:pos x="1" y="124"/>
                </a:cxn>
              </a:cxnLst>
              <a:rect l="0" t="0" r="r" b="b"/>
              <a:pathLst>
                <a:path w="696" h="395">
                  <a:moveTo>
                    <a:pt x="1" y="124"/>
                  </a:moveTo>
                  <a:lnTo>
                    <a:pt x="0" y="204"/>
                  </a:lnTo>
                  <a:lnTo>
                    <a:pt x="7" y="240"/>
                  </a:lnTo>
                  <a:lnTo>
                    <a:pt x="14" y="258"/>
                  </a:lnTo>
                  <a:lnTo>
                    <a:pt x="22" y="277"/>
                  </a:lnTo>
                  <a:lnTo>
                    <a:pt x="33" y="293"/>
                  </a:lnTo>
                  <a:lnTo>
                    <a:pt x="44" y="313"/>
                  </a:lnTo>
                  <a:lnTo>
                    <a:pt x="59" y="329"/>
                  </a:lnTo>
                  <a:lnTo>
                    <a:pt x="79" y="346"/>
                  </a:lnTo>
                  <a:lnTo>
                    <a:pt x="87" y="353"/>
                  </a:lnTo>
                  <a:lnTo>
                    <a:pt x="98" y="359"/>
                  </a:lnTo>
                  <a:lnTo>
                    <a:pt x="108" y="365"/>
                  </a:lnTo>
                  <a:lnTo>
                    <a:pt x="119" y="370"/>
                  </a:lnTo>
                  <a:lnTo>
                    <a:pt x="128" y="375"/>
                  </a:lnTo>
                  <a:lnTo>
                    <a:pt x="139" y="379"/>
                  </a:lnTo>
                  <a:lnTo>
                    <a:pt x="160" y="386"/>
                  </a:lnTo>
                  <a:lnTo>
                    <a:pt x="182" y="391"/>
                  </a:lnTo>
                  <a:lnTo>
                    <a:pt x="201" y="394"/>
                  </a:lnTo>
                  <a:lnTo>
                    <a:pt x="243" y="395"/>
                  </a:lnTo>
                  <a:lnTo>
                    <a:pt x="281" y="393"/>
                  </a:lnTo>
                  <a:lnTo>
                    <a:pt x="316" y="384"/>
                  </a:lnTo>
                  <a:lnTo>
                    <a:pt x="329" y="379"/>
                  </a:lnTo>
                  <a:lnTo>
                    <a:pt x="343" y="373"/>
                  </a:lnTo>
                  <a:lnTo>
                    <a:pt x="356" y="366"/>
                  </a:lnTo>
                  <a:lnTo>
                    <a:pt x="365" y="361"/>
                  </a:lnTo>
                  <a:lnTo>
                    <a:pt x="375" y="354"/>
                  </a:lnTo>
                  <a:lnTo>
                    <a:pt x="383" y="347"/>
                  </a:lnTo>
                  <a:lnTo>
                    <a:pt x="400" y="333"/>
                  </a:lnTo>
                  <a:lnTo>
                    <a:pt x="416" y="320"/>
                  </a:lnTo>
                  <a:lnTo>
                    <a:pt x="431" y="307"/>
                  </a:lnTo>
                  <a:lnTo>
                    <a:pt x="452" y="288"/>
                  </a:lnTo>
                  <a:lnTo>
                    <a:pt x="462" y="280"/>
                  </a:lnTo>
                  <a:lnTo>
                    <a:pt x="477" y="285"/>
                  </a:lnTo>
                  <a:lnTo>
                    <a:pt x="493" y="288"/>
                  </a:lnTo>
                  <a:lnTo>
                    <a:pt x="515" y="292"/>
                  </a:lnTo>
                  <a:lnTo>
                    <a:pt x="565" y="295"/>
                  </a:lnTo>
                  <a:lnTo>
                    <a:pt x="613" y="287"/>
                  </a:lnTo>
                  <a:lnTo>
                    <a:pt x="633" y="278"/>
                  </a:lnTo>
                  <a:lnTo>
                    <a:pt x="641" y="270"/>
                  </a:lnTo>
                  <a:lnTo>
                    <a:pt x="651" y="263"/>
                  </a:lnTo>
                  <a:lnTo>
                    <a:pt x="675" y="233"/>
                  </a:lnTo>
                  <a:lnTo>
                    <a:pt x="692" y="208"/>
                  </a:lnTo>
                  <a:lnTo>
                    <a:pt x="696" y="196"/>
                  </a:lnTo>
                  <a:lnTo>
                    <a:pt x="470" y="189"/>
                  </a:lnTo>
                  <a:lnTo>
                    <a:pt x="487" y="93"/>
                  </a:lnTo>
                  <a:lnTo>
                    <a:pt x="419" y="0"/>
                  </a:lnTo>
                  <a:lnTo>
                    <a:pt x="416" y="113"/>
                  </a:lnTo>
                  <a:lnTo>
                    <a:pt x="411" y="160"/>
                  </a:lnTo>
                  <a:lnTo>
                    <a:pt x="401" y="204"/>
                  </a:lnTo>
                  <a:lnTo>
                    <a:pt x="394" y="225"/>
                  </a:lnTo>
                  <a:lnTo>
                    <a:pt x="386" y="244"/>
                  </a:lnTo>
                  <a:lnTo>
                    <a:pt x="378" y="260"/>
                  </a:lnTo>
                  <a:lnTo>
                    <a:pt x="367" y="273"/>
                  </a:lnTo>
                  <a:lnTo>
                    <a:pt x="354" y="285"/>
                  </a:lnTo>
                  <a:lnTo>
                    <a:pt x="340" y="296"/>
                  </a:lnTo>
                  <a:lnTo>
                    <a:pt x="334" y="302"/>
                  </a:lnTo>
                  <a:lnTo>
                    <a:pt x="327" y="306"/>
                  </a:lnTo>
                  <a:lnTo>
                    <a:pt x="318" y="311"/>
                  </a:lnTo>
                  <a:lnTo>
                    <a:pt x="312" y="315"/>
                  </a:lnTo>
                  <a:lnTo>
                    <a:pt x="303" y="320"/>
                  </a:lnTo>
                  <a:lnTo>
                    <a:pt x="296" y="324"/>
                  </a:lnTo>
                  <a:lnTo>
                    <a:pt x="280" y="331"/>
                  </a:lnTo>
                  <a:lnTo>
                    <a:pt x="263" y="335"/>
                  </a:lnTo>
                  <a:lnTo>
                    <a:pt x="248" y="339"/>
                  </a:lnTo>
                  <a:lnTo>
                    <a:pt x="216" y="342"/>
                  </a:lnTo>
                  <a:lnTo>
                    <a:pt x="188" y="336"/>
                  </a:lnTo>
                  <a:lnTo>
                    <a:pt x="175" y="329"/>
                  </a:lnTo>
                  <a:lnTo>
                    <a:pt x="161" y="321"/>
                  </a:lnTo>
                  <a:lnTo>
                    <a:pt x="141" y="295"/>
                  </a:lnTo>
                  <a:lnTo>
                    <a:pt x="134" y="280"/>
                  </a:lnTo>
                  <a:lnTo>
                    <a:pt x="126" y="265"/>
                  </a:lnTo>
                  <a:lnTo>
                    <a:pt x="119" y="249"/>
                  </a:lnTo>
                  <a:lnTo>
                    <a:pt x="112" y="236"/>
                  </a:lnTo>
                  <a:lnTo>
                    <a:pt x="105" y="222"/>
                  </a:lnTo>
                  <a:lnTo>
                    <a:pt x="99" y="209"/>
                  </a:lnTo>
                  <a:lnTo>
                    <a:pt x="90" y="186"/>
                  </a:lnTo>
                  <a:lnTo>
                    <a:pt x="76" y="153"/>
                  </a:lnTo>
                  <a:lnTo>
                    <a:pt x="70" y="141"/>
                  </a:lnTo>
                  <a:lnTo>
                    <a:pt x="1" y="124"/>
                  </a:lnTo>
                  <a:lnTo>
                    <a:pt x="1" y="124"/>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36" name="Freeform 214"/>
            <p:cNvSpPr>
              <a:spLocks/>
            </p:cNvSpPr>
            <p:nvPr/>
          </p:nvSpPr>
          <p:spPr bwMode="auto">
            <a:xfrm>
              <a:off x="3397" y="2838"/>
              <a:ext cx="48" cy="72"/>
            </a:xfrm>
            <a:custGeom>
              <a:avLst/>
              <a:gdLst/>
              <a:ahLst/>
              <a:cxnLst>
                <a:cxn ang="0">
                  <a:pos x="41" y="8"/>
                </a:cxn>
                <a:cxn ang="0">
                  <a:pos x="0" y="61"/>
                </a:cxn>
                <a:cxn ang="0">
                  <a:pos x="1" y="147"/>
                </a:cxn>
                <a:cxn ang="0">
                  <a:pos x="40" y="218"/>
                </a:cxn>
                <a:cxn ang="0">
                  <a:pos x="96" y="211"/>
                </a:cxn>
                <a:cxn ang="0">
                  <a:pos x="131" y="164"/>
                </a:cxn>
                <a:cxn ang="0">
                  <a:pos x="145" y="92"/>
                </a:cxn>
                <a:cxn ang="0">
                  <a:pos x="123" y="35"/>
                </a:cxn>
                <a:cxn ang="0">
                  <a:pos x="88" y="0"/>
                </a:cxn>
                <a:cxn ang="0">
                  <a:pos x="41" y="8"/>
                </a:cxn>
                <a:cxn ang="0">
                  <a:pos x="41" y="8"/>
                </a:cxn>
              </a:cxnLst>
              <a:rect l="0" t="0" r="r" b="b"/>
              <a:pathLst>
                <a:path w="145" h="218">
                  <a:moveTo>
                    <a:pt x="41" y="8"/>
                  </a:moveTo>
                  <a:lnTo>
                    <a:pt x="0" y="61"/>
                  </a:lnTo>
                  <a:lnTo>
                    <a:pt x="1" y="147"/>
                  </a:lnTo>
                  <a:lnTo>
                    <a:pt x="40" y="218"/>
                  </a:lnTo>
                  <a:lnTo>
                    <a:pt x="96" y="211"/>
                  </a:lnTo>
                  <a:lnTo>
                    <a:pt x="131" y="164"/>
                  </a:lnTo>
                  <a:lnTo>
                    <a:pt x="145" y="92"/>
                  </a:lnTo>
                  <a:lnTo>
                    <a:pt x="123" y="35"/>
                  </a:lnTo>
                  <a:lnTo>
                    <a:pt x="88" y="0"/>
                  </a:lnTo>
                  <a:lnTo>
                    <a:pt x="41" y="8"/>
                  </a:lnTo>
                  <a:lnTo>
                    <a:pt x="41" y="8"/>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37" name="Freeform 215"/>
            <p:cNvSpPr>
              <a:spLocks/>
            </p:cNvSpPr>
            <p:nvPr/>
          </p:nvSpPr>
          <p:spPr bwMode="auto">
            <a:xfrm>
              <a:off x="2815" y="2841"/>
              <a:ext cx="534" cy="194"/>
            </a:xfrm>
            <a:custGeom>
              <a:avLst/>
              <a:gdLst/>
              <a:ahLst/>
              <a:cxnLst>
                <a:cxn ang="0">
                  <a:pos x="2" y="303"/>
                </a:cxn>
                <a:cxn ang="0">
                  <a:pos x="13" y="369"/>
                </a:cxn>
                <a:cxn ang="0">
                  <a:pos x="28" y="410"/>
                </a:cxn>
                <a:cxn ang="0">
                  <a:pos x="51" y="451"/>
                </a:cxn>
                <a:cxn ang="0">
                  <a:pos x="84" y="490"/>
                </a:cxn>
                <a:cxn ang="0">
                  <a:pos x="112" y="510"/>
                </a:cxn>
                <a:cxn ang="0">
                  <a:pos x="130" y="521"/>
                </a:cxn>
                <a:cxn ang="0">
                  <a:pos x="157" y="537"/>
                </a:cxn>
                <a:cxn ang="0">
                  <a:pos x="182" y="546"/>
                </a:cxn>
                <a:cxn ang="0">
                  <a:pos x="206" y="557"/>
                </a:cxn>
                <a:cxn ang="0">
                  <a:pos x="231" y="565"/>
                </a:cxn>
                <a:cxn ang="0">
                  <a:pos x="275" y="575"/>
                </a:cxn>
                <a:cxn ang="0">
                  <a:pos x="355" y="581"/>
                </a:cxn>
                <a:cxn ang="0">
                  <a:pos x="423" y="567"/>
                </a:cxn>
                <a:cxn ang="0">
                  <a:pos x="454" y="554"/>
                </a:cxn>
                <a:cxn ang="0">
                  <a:pos x="481" y="539"/>
                </a:cxn>
                <a:cxn ang="0">
                  <a:pos x="502" y="526"/>
                </a:cxn>
                <a:cxn ang="0">
                  <a:pos x="531" y="502"/>
                </a:cxn>
                <a:cxn ang="0">
                  <a:pos x="568" y="465"/>
                </a:cxn>
                <a:cxn ang="0">
                  <a:pos x="592" y="437"/>
                </a:cxn>
                <a:cxn ang="0">
                  <a:pos x="1602" y="279"/>
                </a:cxn>
                <a:cxn ang="0">
                  <a:pos x="612" y="294"/>
                </a:cxn>
                <a:cxn ang="0">
                  <a:pos x="579" y="91"/>
                </a:cxn>
                <a:cxn ang="0">
                  <a:pos x="575" y="281"/>
                </a:cxn>
                <a:cxn ang="0">
                  <a:pos x="561" y="360"/>
                </a:cxn>
                <a:cxn ang="0">
                  <a:pos x="545" y="406"/>
                </a:cxn>
                <a:cxn ang="0">
                  <a:pos x="521" y="440"/>
                </a:cxn>
                <a:cxn ang="0">
                  <a:pos x="495" y="468"/>
                </a:cxn>
                <a:cxn ang="0">
                  <a:pos x="473" y="483"/>
                </a:cxn>
                <a:cxn ang="0">
                  <a:pos x="458" y="492"/>
                </a:cxn>
                <a:cxn ang="0">
                  <a:pos x="434" y="505"/>
                </a:cxn>
                <a:cxn ang="0">
                  <a:pos x="401" y="513"/>
                </a:cxn>
                <a:cxn ang="0">
                  <a:pos x="353" y="517"/>
                </a:cxn>
                <a:cxn ang="0">
                  <a:pos x="293" y="499"/>
                </a:cxn>
                <a:cxn ang="0">
                  <a:pos x="265" y="487"/>
                </a:cxn>
                <a:cxn ang="0">
                  <a:pos x="242" y="477"/>
                </a:cxn>
                <a:cxn ang="0">
                  <a:pos x="204" y="459"/>
                </a:cxn>
                <a:cxn ang="0">
                  <a:pos x="157" y="376"/>
                </a:cxn>
                <a:cxn ang="0">
                  <a:pos x="142" y="303"/>
                </a:cxn>
                <a:cxn ang="0">
                  <a:pos x="130" y="169"/>
                </a:cxn>
                <a:cxn ang="0">
                  <a:pos x="149" y="80"/>
                </a:cxn>
                <a:cxn ang="0">
                  <a:pos x="171" y="0"/>
                </a:cxn>
                <a:cxn ang="0">
                  <a:pos x="0" y="275"/>
                </a:cxn>
              </a:cxnLst>
              <a:rect l="0" t="0" r="r" b="b"/>
              <a:pathLst>
                <a:path w="1602" h="581">
                  <a:moveTo>
                    <a:pt x="0" y="275"/>
                  </a:moveTo>
                  <a:lnTo>
                    <a:pt x="2" y="303"/>
                  </a:lnTo>
                  <a:lnTo>
                    <a:pt x="5" y="333"/>
                  </a:lnTo>
                  <a:lnTo>
                    <a:pt x="13" y="369"/>
                  </a:lnTo>
                  <a:lnTo>
                    <a:pt x="20" y="389"/>
                  </a:lnTo>
                  <a:lnTo>
                    <a:pt x="28" y="410"/>
                  </a:lnTo>
                  <a:lnTo>
                    <a:pt x="38" y="431"/>
                  </a:lnTo>
                  <a:lnTo>
                    <a:pt x="51" y="451"/>
                  </a:lnTo>
                  <a:lnTo>
                    <a:pt x="67" y="470"/>
                  </a:lnTo>
                  <a:lnTo>
                    <a:pt x="84" y="490"/>
                  </a:lnTo>
                  <a:lnTo>
                    <a:pt x="106" y="506"/>
                  </a:lnTo>
                  <a:lnTo>
                    <a:pt x="112" y="510"/>
                  </a:lnTo>
                  <a:lnTo>
                    <a:pt x="118" y="514"/>
                  </a:lnTo>
                  <a:lnTo>
                    <a:pt x="130" y="521"/>
                  </a:lnTo>
                  <a:lnTo>
                    <a:pt x="144" y="528"/>
                  </a:lnTo>
                  <a:lnTo>
                    <a:pt x="157" y="537"/>
                  </a:lnTo>
                  <a:lnTo>
                    <a:pt x="170" y="542"/>
                  </a:lnTo>
                  <a:lnTo>
                    <a:pt x="182" y="546"/>
                  </a:lnTo>
                  <a:lnTo>
                    <a:pt x="195" y="552"/>
                  </a:lnTo>
                  <a:lnTo>
                    <a:pt x="206" y="557"/>
                  </a:lnTo>
                  <a:lnTo>
                    <a:pt x="218" y="560"/>
                  </a:lnTo>
                  <a:lnTo>
                    <a:pt x="231" y="565"/>
                  </a:lnTo>
                  <a:lnTo>
                    <a:pt x="253" y="571"/>
                  </a:lnTo>
                  <a:lnTo>
                    <a:pt x="275" y="575"/>
                  </a:lnTo>
                  <a:lnTo>
                    <a:pt x="317" y="581"/>
                  </a:lnTo>
                  <a:lnTo>
                    <a:pt x="355" y="581"/>
                  </a:lnTo>
                  <a:lnTo>
                    <a:pt x="392" y="575"/>
                  </a:lnTo>
                  <a:lnTo>
                    <a:pt x="423" y="567"/>
                  </a:lnTo>
                  <a:lnTo>
                    <a:pt x="440" y="561"/>
                  </a:lnTo>
                  <a:lnTo>
                    <a:pt x="454" y="554"/>
                  </a:lnTo>
                  <a:lnTo>
                    <a:pt x="468" y="548"/>
                  </a:lnTo>
                  <a:lnTo>
                    <a:pt x="481" y="539"/>
                  </a:lnTo>
                  <a:lnTo>
                    <a:pt x="495" y="530"/>
                  </a:lnTo>
                  <a:lnTo>
                    <a:pt x="502" y="526"/>
                  </a:lnTo>
                  <a:lnTo>
                    <a:pt x="507" y="521"/>
                  </a:lnTo>
                  <a:lnTo>
                    <a:pt x="531" y="502"/>
                  </a:lnTo>
                  <a:lnTo>
                    <a:pt x="552" y="483"/>
                  </a:lnTo>
                  <a:lnTo>
                    <a:pt x="568" y="465"/>
                  </a:lnTo>
                  <a:lnTo>
                    <a:pt x="581" y="451"/>
                  </a:lnTo>
                  <a:lnTo>
                    <a:pt x="592" y="437"/>
                  </a:lnTo>
                  <a:lnTo>
                    <a:pt x="1180" y="307"/>
                  </a:lnTo>
                  <a:lnTo>
                    <a:pt x="1602" y="279"/>
                  </a:lnTo>
                  <a:lnTo>
                    <a:pt x="1595" y="192"/>
                  </a:lnTo>
                  <a:lnTo>
                    <a:pt x="612" y="294"/>
                  </a:lnTo>
                  <a:lnTo>
                    <a:pt x="619" y="165"/>
                  </a:lnTo>
                  <a:lnTo>
                    <a:pt x="579" y="91"/>
                  </a:lnTo>
                  <a:lnTo>
                    <a:pt x="579" y="224"/>
                  </a:lnTo>
                  <a:lnTo>
                    <a:pt x="575" y="281"/>
                  </a:lnTo>
                  <a:lnTo>
                    <a:pt x="567" y="336"/>
                  </a:lnTo>
                  <a:lnTo>
                    <a:pt x="561" y="360"/>
                  </a:lnTo>
                  <a:lnTo>
                    <a:pt x="554" y="385"/>
                  </a:lnTo>
                  <a:lnTo>
                    <a:pt x="545" y="406"/>
                  </a:lnTo>
                  <a:lnTo>
                    <a:pt x="534" y="424"/>
                  </a:lnTo>
                  <a:lnTo>
                    <a:pt x="521" y="440"/>
                  </a:lnTo>
                  <a:lnTo>
                    <a:pt x="509" y="454"/>
                  </a:lnTo>
                  <a:lnTo>
                    <a:pt x="495" y="468"/>
                  </a:lnTo>
                  <a:lnTo>
                    <a:pt x="481" y="479"/>
                  </a:lnTo>
                  <a:lnTo>
                    <a:pt x="473" y="483"/>
                  </a:lnTo>
                  <a:lnTo>
                    <a:pt x="466" y="488"/>
                  </a:lnTo>
                  <a:lnTo>
                    <a:pt x="458" y="492"/>
                  </a:lnTo>
                  <a:lnTo>
                    <a:pt x="450" y="497"/>
                  </a:lnTo>
                  <a:lnTo>
                    <a:pt x="434" y="505"/>
                  </a:lnTo>
                  <a:lnTo>
                    <a:pt x="418" y="510"/>
                  </a:lnTo>
                  <a:lnTo>
                    <a:pt x="401" y="513"/>
                  </a:lnTo>
                  <a:lnTo>
                    <a:pt x="386" y="516"/>
                  </a:lnTo>
                  <a:lnTo>
                    <a:pt x="353" y="517"/>
                  </a:lnTo>
                  <a:lnTo>
                    <a:pt x="321" y="512"/>
                  </a:lnTo>
                  <a:lnTo>
                    <a:pt x="293" y="499"/>
                  </a:lnTo>
                  <a:lnTo>
                    <a:pt x="277" y="494"/>
                  </a:lnTo>
                  <a:lnTo>
                    <a:pt x="265" y="487"/>
                  </a:lnTo>
                  <a:lnTo>
                    <a:pt x="251" y="483"/>
                  </a:lnTo>
                  <a:lnTo>
                    <a:pt x="242" y="477"/>
                  </a:lnTo>
                  <a:lnTo>
                    <a:pt x="221" y="468"/>
                  </a:lnTo>
                  <a:lnTo>
                    <a:pt x="204" y="459"/>
                  </a:lnTo>
                  <a:lnTo>
                    <a:pt x="178" y="429"/>
                  </a:lnTo>
                  <a:lnTo>
                    <a:pt x="157" y="376"/>
                  </a:lnTo>
                  <a:lnTo>
                    <a:pt x="149" y="340"/>
                  </a:lnTo>
                  <a:lnTo>
                    <a:pt x="142" y="303"/>
                  </a:lnTo>
                  <a:lnTo>
                    <a:pt x="133" y="231"/>
                  </a:lnTo>
                  <a:lnTo>
                    <a:pt x="130" y="169"/>
                  </a:lnTo>
                  <a:lnTo>
                    <a:pt x="137" y="121"/>
                  </a:lnTo>
                  <a:lnTo>
                    <a:pt x="149" y="80"/>
                  </a:lnTo>
                  <a:lnTo>
                    <a:pt x="160" y="41"/>
                  </a:lnTo>
                  <a:lnTo>
                    <a:pt x="171" y="0"/>
                  </a:lnTo>
                  <a:lnTo>
                    <a:pt x="69" y="117"/>
                  </a:lnTo>
                  <a:lnTo>
                    <a:pt x="0" y="275"/>
                  </a:lnTo>
                  <a:lnTo>
                    <a:pt x="0" y="275"/>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38" name="Freeform 216"/>
            <p:cNvSpPr>
              <a:spLocks/>
            </p:cNvSpPr>
            <p:nvPr/>
          </p:nvSpPr>
          <p:spPr bwMode="auto">
            <a:xfrm>
              <a:off x="2897" y="2870"/>
              <a:ext cx="83" cy="113"/>
            </a:xfrm>
            <a:custGeom>
              <a:avLst/>
              <a:gdLst/>
              <a:ahLst/>
              <a:cxnLst>
                <a:cxn ang="0">
                  <a:pos x="4" y="124"/>
                </a:cxn>
                <a:cxn ang="0">
                  <a:pos x="36" y="40"/>
                </a:cxn>
                <a:cxn ang="0">
                  <a:pos x="100" y="0"/>
                </a:cxn>
                <a:cxn ang="0">
                  <a:pos x="183" y="1"/>
                </a:cxn>
                <a:cxn ang="0">
                  <a:pos x="233" y="59"/>
                </a:cxn>
                <a:cxn ang="0">
                  <a:pos x="249" y="135"/>
                </a:cxn>
                <a:cxn ang="0">
                  <a:pos x="238" y="234"/>
                </a:cxn>
                <a:cxn ang="0">
                  <a:pos x="188" y="305"/>
                </a:cxn>
                <a:cxn ang="0">
                  <a:pos x="126" y="337"/>
                </a:cxn>
                <a:cxn ang="0">
                  <a:pos x="62" y="318"/>
                </a:cxn>
                <a:cxn ang="0">
                  <a:pos x="19" y="264"/>
                </a:cxn>
                <a:cxn ang="0">
                  <a:pos x="0" y="180"/>
                </a:cxn>
                <a:cxn ang="0">
                  <a:pos x="4" y="124"/>
                </a:cxn>
                <a:cxn ang="0">
                  <a:pos x="4" y="124"/>
                </a:cxn>
              </a:cxnLst>
              <a:rect l="0" t="0" r="r" b="b"/>
              <a:pathLst>
                <a:path w="249" h="337">
                  <a:moveTo>
                    <a:pt x="4" y="124"/>
                  </a:moveTo>
                  <a:lnTo>
                    <a:pt x="36" y="40"/>
                  </a:lnTo>
                  <a:lnTo>
                    <a:pt x="100" y="0"/>
                  </a:lnTo>
                  <a:lnTo>
                    <a:pt x="183" y="1"/>
                  </a:lnTo>
                  <a:lnTo>
                    <a:pt x="233" y="59"/>
                  </a:lnTo>
                  <a:lnTo>
                    <a:pt x="249" y="135"/>
                  </a:lnTo>
                  <a:lnTo>
                    <a:pt x="238" y="234"/>
                  </a:lnTo>
                  <a:lnTo>
                    <a:pt x="188" y="305"/>
                  </a:lnTo>
                  <a:lnTo>
                    <a:pt x="126" y="337"/>
                  </a:lnTo>
                  <a:lnTo>
                    <a:pt x="62" y="318"/>
                  </a:lnTo>
                  <a:lnTo>
                    <a:pt x="19" y="264"/>
                  </a:lnTo>
                  <a:lnTo>
                    <a:pt x="0" y="180"/>
                  </a:lnTo>
                  <a:lnTo>
                    <a:pt x="4" y="124"/>
                  </a:lnTo>
                  <a:lnTo>
                    <a:pt x="4" y="124"/>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sp>
          <p:nvSpPr>
            <p:cNvPr id="39" name="Freeform 217"/>
            <p:cNvSpPr>
              <a:spLocks/>
            </p:cNvSpPr>
            <p:nvPr/>
          </p:nvSpPr>
          <p:spPr bwMode="auto">
            <a:xfrm>
              <a:off x="2448" y="2968"/>
              <a:ext cx="443" cy="100"/>
            </a:xfrm>
            <a:custGeom>
              <a:avLst/>
              <a:gdLst/>
              <a:ahLst/>
              <a:cxnLst>
                <a:cxn ang="0">
                  <a:pos x="1141" y="0"/>
                </a:cxn>
                <a:cxn ang="0">
                  <a:pos x="606" y="49"/>
                </a:cxn>
                <a:cxn ang="0">
                  <a:pos x="0" y="193"/>
                </a:cxn>
                <a:cxn ang="0">
                  <a:pos x="433" y="155"/>
                </a:cxn>
                <a:cxn ang="0">
                  <a:pos x="134" y="270"/>
                </a:cxn>
                <a:cxn ang="0">
                  <a:pos x="718" y="175"/>
                </a:cxn>
                <a:cxn ang="0">
                  <a:pos x="444" y="299"/>
                </a:cxn>
                <a:cxn ang="0">
                  <a:pos x="945" y="199"/>
                </a:cxn>
                <a:cxn ang="0">
                  <a:pos x="810" y="278"/>
                </a:cxn>
                <a:cxn ang="0">
                  <a:pos x="1330" y="160"/>
                </a:cxn>
                <a:cxn ang="0">
                  <a:pos x="1141" y="0"/>
                </a:cxn>
                <a:cxn ang="0">
                  <a:pos x="1141" y="0"/>
                </a:cxn>
              </a:cxnLst>
              <a:rect l="0" t="0" r="r" b="b"/>
              <a:pathLst>
                <a:path w="1330" h="299">
                  <a:moveTo>
                    <a:pt x="1141" y="0"/>
                  </a:moveTo>
                  <a:lnTo>
                    <a:pt x="606" y="49"/>
                  </a:lnTo>
                  <a:lnTo>
                    <a:pt x="0" y="193"/>
                  </a:lnTo>
                  <a:lnTo>
                    <a:pt x="433" y="155"/>
                  </a:lnTo>
                  <a:lnTo>
                    <a:pt x="134" y="270"/>
                  </a:lnTo>
                  <a:lnTo>
                    <a:pt x="718" y="175"/>
                  </a:lnTo>
                  <a:lnTo>
                    <a:pt x="444" y="299"/>
                  </a:lnTo>
                  <a:lnTo>
                    <a:pt x="945" y="199"/>
                  </a:lnTo>
                  <a:lnTo>
                    <a:pt x="810" y="278"/>
                  </a:lnTo>
                  <a:lnTo>
                    <a:pt x="1330" y="160"/>
                  </a:lnTo>
                  <a:lnTo>
                    <a:pt x="1141" y="0"/>
                  </a:lnTo>
                  <a:lnTo>
                    <a:pt x="1141" y="0"/>
                  </a:lnTo>
                  <a:close/>
                </a:path>
              </a:pathLst>
            </a:custGeom>
            <a:solidFill>
              <a:schemeClr val="accent1"/>
            </a:solidFill>
            <a:ln w="9525">
              <a:solidFill>
                <a:srgbClr val="000000"/>
              </a:solidFill>
              <a:round/>
              <a:headEnd/>
              <a:tailEnd/>
            </a:ln>
          </p:spPr>
          <p:txBody>
            <a:bodyPr>
              <a:prstTxWarp prst="textNoShape">
                <a:avLst/>
              </a:prstTxWarp>
            </a:bodyPr>
            <a:lstStyle/>
            <a:p>
              <a:endParaRPr lang="en-US"/>
            </a:p>
          </p:txBody>
        </p:sp>
      </p:grpSp>
      <p:grpSp>
        <p:nvGrpSpPr>
          <p:cNvPr id="40" name="Group 237"/>
          <p:cNvGrpSpPr>
            <a:grpSpLocks/>
          </p:cNvGrpSpPr>
          <p:nvPr/>
        </p:nvGrpSpPr>
        <p:grpSpPr bwMode="auto">
          <a:xfrm>
            <a:off x="5791200" y="4384675"/>
            <a:ext cx="1828800" cy="908050"/>
            <a:chOff x="3648" y="2256"/>
            <a:chExt cx="1152" cy="572"/>
          </a:xfrm>
        </p:grpSpPr>
        <p:sp>
          <p:nvSpPr>
            <p:cNvPr id="41" name="Freeform 218"/>
            <p:cNvSpPr>
              <a:spLocks/>
            </p:cNvSpPr>
            <p:nvPr/>
          </p:nvSpPr>
          <p:spPr bwMode="auto">
            <a:xfrm>
              <a:off x="3778" y="2377"/>
              <a:ext cx="349" cy="259"/>
            </a:xfrm>
            <a:custGeom>
              <a:avLst/>
              <a:gdLst/>
              <a:ahLst/>
              <a:cxnLst>
                <a:cxn ang="0">
                  <a:pos x="952" y="0"/>
                </a:cxn>
                <a:cxn ang="0">
                  <a:pos x="195" y="70"/>
                </a:cxn>
                <a:cxn ang="0">
                  <a:pos x="0" y="247"/>
                </a:cxn>
                <a:cxn ang="0">
                  <a:pos x="5" y="776"/>
                </a:cxn>
                <a:cxn ang="0">
                  <a:pos x="129" y="774"/>
                </a:cxn>
                <a:cxn ang="0">
                  <a:pos x="148" y="249"/>
                </a:cxn>
                <a:cxn ang="0">
                  <a:pos x="359" y="282"/>
                </a:cxn>
                <a:cxn ang="0">
                  <a:pos x="226" y="121"/>
                </a:cxn>
                <a:cxn ang="0">
                  <a:pos x="1047" y="37"/>
                </a:cxn>
                <a:cxn ang="0">
                  <a:pos x="952" y="0"/>
                </a:cxn>
                <a:cxn ang="0">
                  <a:pos x="952" y="0"/>
                </a:cxn>
              </a:cxnLst>
              <a:rect l="0" t="0" r="r" b="b"/>
              <a:pathLst>
                <a:path w="1047" h="776">
                  <a:moveTo>
                    <a:pt x="952" y="0"/>
                  </a:moveTo>
                  <a:lnTo>
                    <a:pt x="195" y="70"/>
                  </a:lnTo>
                  <a:lnTo>
                    <a:pt x="0" y="247"/>
                  </a:lnTo>
                  <a:lnTo>
                    <a:pt x="5" y="776"/>
                  </a:lnTo>
                  <a:lnTo>
                    <a:pt x="129" y="774"/>
                  </a:lnTo>
                  <a:lnTo>
                    <a:pt x="148" y="249"/>
                  </a:lnTo>
                  <a:lnTo>
                    <a:pt x="359" y="282"/>
                  </a:lnTo>
                  <a:lnTo>
                    <a:pt x="226" y="121"/>
                  </a:lnTo>
                  <a:lnTo>
                    <a:pt x="1047" y="37"/>
                  </a:lnTo>
                  <a:lnTo>
                    <a:pt x="952" y="0"/>
                  </a:lnTo>
                  <a:lnTo>
                    <a:pt x="952" y="0"/>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42" name="Freeform 219"/>
            <p:cNvSpPr>
              <a:spLocks/>
            </p:cNvSpPr>
            <p:nvPr/>
          </p:nvSpPr>
          <p:spPr bwMode="auto">
            <a:xfrm>
              <a:off x="3652" y="2468"/>
              <a:ext cx="878" cy="217"/>
            </a:xfrm>
            <a:custGeom>
              <a:avLst/>
              <a:gdLst/>
              <a:ahLst/>
              <a:cxnLst>
                <a:cxn ang="0">
                  <a:pos x="214" y="40"/>
                </a:cxn>
                <a:cxn ang="0">
                  <a:pos x="169" y="65"/>
                </a:cxn>
                <a:cxn ang="0">
                  <a:pos x="135" y="88"/>
                </a:cxn>
                <a:cxn ang="0">
                  <a:pos x="71" y="152"/>
                </a:cxn>
                <a:cxn ang="0">
                  <a:pos x="25" y="235"/>
                </a:cxn>
                <a:cxn ang="0">
                  <a:pos x="9" y="412"/>
                </a:cxn>
                <a:cxn ang="0">
                  <a:pos x="35" y="478"/>
                </a:cxn>
                <a:cxn ang="0">
                  <a:pos x="86" y="519"/>
                </a:cxn>
                <a:cxn ang="0">
                  <a:pos x="146" y="537"/>
                </a:cxn>
                <a:cxn ang="0">
                  <a:pos x="1122" y="617"/>
                </a:cxn>
                <a:cxn ang="0">
                  <a:pos x="1238" y="500"/>
                </a:cxn>
                <a:cxn ang="0">
                  <a:pos x="1282" y="428"/>
                </a:cxn>
                <a:cxn ang="0">
                  <a:pos x="1332" y="383"/>
                </a:cxn>
                <a:cxn ang="0">
                  <a:pos x="1373" y="363"/>
                </a:cxn>
                <a:cxn ang="0">
                  <a:pos x="1527" y="370"/>
                </a:cxn>
                <a:cxn ang="0">
                  <a:pos x="1592" y="399"/>
                </a:cxn>
                <a:cxn ang="0">
                  <a:pos x="1662" y="485"/>
                </a:cxn>
                <a:cxn ang="0">
                  <a:pos x="1701" y="651"/>
                </a:cxn>
                <a:cxn ang="0">
                  <a:pos x="1917" y="511"/>
                </a:cxn>
                <a:cxn ang="0">
                  <a:pos x="1850" y="446"/>
                </a:cxn>
                <a:cxn ang="0">
                  <a:pos x="1784" y="388"/>
                </a:cxn>
                <a:cxn ang="0">
                  <a:pos x="1716" y="335"/>
                </a:cxn>
                <a:cxn ang="0">
                  <a:pos x="1675" y="306"/>
                </a:cxn>
                <a:cxn ang="0">
                  <a:pos x="1635" y="278"/>
                </a:cxn>
                <a:cxn ang="0">
                  <a:pos x="1593" y="253"/>
                </a:cxn>
                <a:cxn ang="0">
                  <a:pos x="1553" y="235"/>
                </a:cxn>
                <a:cxn ang="0">
                  <a:pos x="1487" y="215"/>
                </a:cxn>
                <a:cxn ang="0">
                  <a:pos x="1392" y="231"/>
                </a:cxn>
                <a:cxn ang="0">
                  <a:pos x="1334" y="259"/>
                </a:cxn>
                <a:cxn ang="0">
                  <a:pos x="1293" y="286"/>
                </a:cxn>
                <a:cxn ang="0">
                  <a:pos x="1267" y="304"/>
                </a:cxn>
                <a:cxn ang="0">
                  <a:pos x="1241" y="322"/>
                </a:cxn>
                <a:cxn ang="0">
                  <a:pos x="1217" y="340"/>
                </a:cxn>
                <a:cxn ang="0">
                  <a:pos x="1184" y="366"/>
                </a:cxn>
                <a:cxn ang="0">
                  <a:pos x="1146" y="390"/>
                </a:cxn>
                <a:cxn ang="0">
                  <a:pos x="1096" y="402"/>
                </a:cxn>
                <a:cxn ang="0">
                  <a:pos x="1075" y="329"/>
                </a:cxn>
                <a:cxn ang="0">
                  <a:pos x="1108" y="267"/>
                </a:cxn>
                <a:cxn ang="0">
                  <a:pos x="1068" y="129"/>
                </a:cxn>
                <a:cxn ang="0">
                  <a:pos x="1045" y="138"/>
                </a:cxn>
                <a:cxn ang="0">
                  <a:pos x="1002" y="201"/>
                </a:cxn>
                <a:cxn ang="0">
                  <a:pos x="964" y="297"/>
                </a:cxn>
                <a:cxn ang="0">
                  <a:pos x="922" y="344"/>
                </a:cxn>
                <a:cxn ang="0">
                  <a:pos x="838" y="352"/>
                </a:cxn>
                <a:cxn ang="0">
                  <a:pos x="773" y="282"/>
                </a:cxn>
                <a:cxn ang="0">
                  <a:pos x="775" y="190"/>
                </a:cxn>
                <a:cxn ang="0">
                  <a:pos x="733" y="0"/>
                </a:cxn>
                <a:cxn ang="0">
                  <a:pos x="383" y="385"/>
                </a:cxn>
                <a:cxn ang="0">
                  <a:pos x="335" y="413"/>
                </a:cxn>
                <a:cxn ang="0">
                  <a:pos x="261" y="438"/>
                </a:cxn>
                <a:cxn ang="0">
                  <a:pos x="140" y="384"/>
                </a:cxn>
                <a:cxn ang="0">
                  <a:pos x="93" y="267"/>
                </a:cxn>
                <a:cxn ang="0">
                  <a:pos x="127" y="145"/>
                </a:cxn>
                <a:cxn ang="0">
                  <a:pos x="214" y="55"/>
                </a:cxn>
              </a:cxnLst>
              <a:rect l="0" t="0" r="r" b="b"/>
              <a:pathLst>
                <a:path w="2634" h="651">
                  <a:moveTo>
                    <a:pt x="248" y="24"/>
                  </a:moveTo>
                  <a:lnTo>
                    <a:pt x="242" y="28"/>
                  </a:lnTo>
                  <a:lnTo>
                    <a:pt x="225" y="35"/>
                  </a:lnTo>
                  <a:lnTo>
                    <a:pt x="214" y="40"/>
                  </a:lnTo>
                  <a:lnTo>
                    <a:pt x="200" y="47"/>
                  </a:lnTo>
                  <a:lnTo>
                    <a:pt x="185" y="55"/>
                  </a:lnTo>
                  <a:lnTo>
                    <a:pt x="177" y="61"/>
                  </a:lnTo>
                  <a:lnTo>
                    <a:pt x="169" y="65"/>
                  </a:lnTo>
                  <a:lnTo>
                    <a:pt x="160" y="69"/>
                  </a:lnTo>
                  <a:lnTo>
                    <a:pt x="153" y="76"/>
                  </a:lnTo>
                  <a:lnTo>
                    <a:pt x="144" y="83"/>
                  </a:lnTo>
                  <a:lnTo>
                    <a:pt x="135" y="88"/>
                  </a:lnTo>
                  <a:lnTo>
                    <a:pt x="119" y="102"/>
                  </a:lnTo>
                  <a:lnTo>
                    <a:pt x="101" y="117"/>
                  </a:lnTo>
                  <a:lnTo>
                    <a:pt x="86" y="134"/>
                  </a:lnTo>
                  <a:lnTo>
                    <a:pt x="71" y="152"/>
                  </a:lnTo>
                  <a:lnTo>
                    <a:pt x="57" y="171"/>
                  </a:lnTo>
                  <a:lnTo>
                    <a:pt x="44" y="191"/>
                  </a:lnTo>
                  <a:lnTo>
                    <a:pt x="33" y="213"/>
                  </a:lnTo>
                  <a:lnTo>
                    <a:pt x="25" y="235"/>
                  </a:lnTo>
                  <a:lnTo>
                    <a:pt x="11" y="274"/>
                  </a:lnTo>
                  <a:lnTo>
                    <a:pt x="0" y="348"/>
                  </a:lnTo>
                  <a:lnTo>
                    <a:pt x="2" y="381"/>
                  </a:lnTo>
                  <a:lnTo>
                    <a:pt x="9" y="412"/>
                  </a:lnTo>
                  <a:lnTo>
                    <a:pt x="17" y="440"/>
                  </a:lnTo>
                  <a:lnTo>
                    <a:pt x="22" y="454"/>
                  </a:lnTo>
                  <a:lnTo>
                    <a:pt x="28" y="467"/>
                  </a:lnTo>
                  <a:lnTo>
                    <a:pt x="35" y="478"/>
                  </a:lnTo>
                  <a:lnTo>
                    <a:pt x="44" y="489"/>
                  </a:lnTo>
                  <a:lnTo>
                    <a:pt x="64" y="507"/>
                  </a:lnTo>
                  <a:lnTo>
                    <a:pt x="73" y="513"/>
                  </a:lnTo>
                  <a:lnTo>
                    <a:pt x="86" y="519"/>
                  </a:lnTo>
                  <a:lnTo>
                    <a:pt x="97" y="523"/>
                  </a:lnTo>
                  <a:lnTo>
                    <a:pt x="108" y="527"/>
                  </a:lnTo>
                  <a:lnTo>
                    <a:pt x="129" y="533"/>
                  </a:lnTo>
                  <a:lnTo>
                    <a:pt x="146" y="537"/>
                  </a:lnTo>
                  <a:lnTo>
                    <a:pt x="162" y="537"/>
                  </a:lnTo>
                  <a:lnTo>
                    <a:pt x="979" y="562"/>
                  </a:lnTo>
                  <a:lnTo>
                    <a:pt x="1118" y="527"/>
                  </a:lnTo>
                  <a:lnTo>
                    <a:pt x="1122" y="617"/>
                  </a:lnTo>
                  <a:lnTo>
                    <a:pt x="1213" y="560"/>
                  </a:lnTo>
                  <a:lnTo>
                    <a:pt x="1224" y="530"/>
                  </a:lnTo>
                  <a:lnTo>
                    <a:pt x="1230" y="515"/>
                  </a:lnTo>
                  <a:lnTo>
                    <a:pt x="1238" y="500"/>
                  </a:lnTo>
                  <a:lnTo>
                    <a:pt x="1247" y="483"/>
                  </a:lnTo>
                  <a:lnTo>
                    <a:pt x="1257" y="464"/>
                  </a:lnTo>
                  <a:lnTo>
                    <a:pt x="1268" y="447"/>
                  </a:lnTo>
                  <a:lnTo>
                    <a:pt x="1282" y="428"/>
                  </a:lnTo>
                  <a:lnTo>
                    <a:pt x="1297" y="412"/>
                  </a:lnTo>
                  <a:lnTo>
                    <a:pt x="1314" y="396"/>
                  </a:lnTo>
                  <a:lnTo>
                    <a:pt x="1322" y="390"/>
                  </a:lnTo>
                  <a:lnTo>
                    <a:pt x="1332" y="383"/>
                  </a:lnTo>
                  <a:lnTo>
                    <a:pt x="1341" y="377"/>
                  </a:lnTo>
                  <a:lnTo>
                    <a:pt x="1351" y="372"/>
                  </a:lnTo>
                  <a:lnTo>
                    <a:pt x="1362" y="366"/>
                  </a:lnTo>
                  <a:lnTo>
                    <a:pt x="1373" y="363"/>
                  </a:lnTo>
                  <a:lnTo>
                    <a:pt x="1395" y="358"/>
                  </a:lnTo>
                  <a:lnTo>
                    <a:pt x="1442" y="357"/>
                  </a:lnTo>
                  <a:lnTo>
                    <a:pt x="1486" y="359"/>
                  </a:lnTo>
                  <a:lnTo>
                    <a:pt x="1527" y="370"/>
                  </a:lnTo>
                  <a:lnTo>
                    <a:pt x="1547" y="377"/>
                  </a:lnTo>
                  <a:lnTo>
                    <a:pt x="1566" y="385"/>
                  </a:lnTo>
                  <a:lnTo>
                    <a:pt x="1584" y="395"/>
                  </a:lnTo>
                  <a:lnTo>
                    <a:pt x="1592" y="399"/>
                  </a:lnTo>
                  <a:lnTo>
                    <a:pt x="1599" y="405"/>
                  </a:lnTo>
                  <a:lnTo>
                    <a:pt x="1626" y="428"/>
                  </a:lnTo>
                  <a:lnTo>
                    <a:pt x="1648" y="454"/>
                  </a:lnTo>
                  <a:lnTo>
                    <a:pt x="1662" y="485"/>
                  </a:lnTo>
                  <a:lnTo>
                    <a:pt x="1673" y="516"/>
                  </a:lnTo>
                  <a:lnTo>
                    <a:pt x="1682" y="545"/>
                  </a:lnTo>
                  <a:lnTo>
                    <a:pt x="1693" y="599"/>
                  </a:lnTo>
                  <a:lnTo>
                    <a:pt x="1701" y="651"/>
                  </a:lnTo>
                  <a:lnTo>
                    <a:pt x="2623" y="560"/>
                  </a:lnTo>
                  <a:lnTo>
                    <a:pt x="2634" y="507"/>
                  </a:lnTo>
                  <a:lnTo>
                    <a:pt x="1931" y="526"/>
                  </a:lnTo>
                  <a:lnTo>
                    <a:pt x="1917" y="511"/>
                  </a:lnTo>
                  <a:lnTo>
                    <a:pt x="1899" y="493"/>
                  </a:lnTo>
                  <a:lnTo>
                    <a:pt x="1877" y="472"/>
                  </a:lnTo>
                  <a:lnTo>
                    <a:pt x="1863" y="460"/>
                  </a:lnTo>
                  <a:lnTo>
                    <a:pt x="1850" y="446"/>
                  </a:lnTo>
                  <a:lnTo>
                    <a:pt x="1833" y="432"/>
                  </a:lnTo>
                  <a:lnTo>
                    <a:pt x="1817" y="418"/>
                  </a:lnTo>
                  <a:lnTo>
                    <a:pt x="1800" y="403"/>
                  </a:lnTo>
                  <a:lnTo>
                    <a:pt x="1784" y="388"/>
                  </a:lnTo>
                  <a:lnTo>
                    <a:pt x="1764" y="373"/>
                  </a:lnTo>
                  <a:lnTo>
                    <a:pt x="1745" y="358"/>
                  </a:lnTo>
                  <a:lnTo>
                    <a:pt x="1726" y="341"/>
                  </a:lnTo>
                  <a:lnTo>
                    <a:pt x="1716" y="335"/>
                  </a:lnTo>
                  <a:lnTo>
                    <a:pt x="1705" y="326"/>
                  </a:lnTo>
                  <a:lnTo>
                    <a:pt x="1695" y="319"/>
                  </a:lnTo>
                  <a:lnTo>
                    <a:pt x="1684" y="313"/>
                  </a:lnTo>
                  <a:lnTo>
                    <a:pt x="1675" y="306"/>
                  </a:lnTo>
                  <a:lnTo>
                    <a:pt x="1664" y="297"/>
                  </a:lnTo>
                  <a:lnTo>
                    <a:pt x="1655" y="290"/>
                  </a:lnTo>
                  <a:lnTo>
                    <a:pt x="1646" y="284"/>
                  </a:lnTo>
                  <a:lnTo>
                    <a:pt x="1635" y="278"/>
                  </a:lnTo>
                  <a:lnTo>
                    <a:pt x="1625" y="271"/>
                  </a:lnTo>
                  <a:lnTo>
                    <a:pt x="1614" y="266"/>
                  </a:lnTo>
                  <a:lnTo>
                    <a:pt x="1604" y="259"/>
                  </a:lnTo>
                  <a:lnTo>
                    <a:pt x="1593" y="253"/>
                  </a:lnTo>
                  <a:lnTo>
                    <a:pt x="1584" y="249"/>
                  </a:lnTo>
                  <a:lnTo>
                    <a:pt x="1573" y="244"/>
                  </a:lnTo>
                  <a:lnTo>
                    <a:pt x="1563" y="240"/>
                  </a:lnTo>
                  <a:lnTo>
                    <a:pt x="1553" y="235"/>
                  </a:lnTo>
                  <a:lnTo>
                    <a:pt x="1544" y="231"/>
                  </a:lnTo>
                  <a:lnTo>
                    <a:pt x="1524" y="224"/>
                  </a:lnTo>
                  <a:lnTo>
                    <a:pt x="1505" y="219"/>
                  </a:lnTo>
                  <a:lnTo>
                    <a:pt x="1487" y="215"/>
                  </a:lnTo>
                  <a:lnTo>
                    <a:pt x="1471" y="213"/>
                  </a:lnTo>
                  <a:lnTo>
                    <a:pt x="1436" y="216"/>
                  </a:lnTo>
                  <a:lnTo>
                    <a:pt x="1407" y="226"/>
                  </a:lnTo>
                  <a:lnTo>
                    <a:pt x="1392" y="231"/>
                  </a:lnTo>
                  <a:lnTo>
                    <a:pt x="1377" y="237"/>
                  </a:lnTo>
                  <a:lnTo>
                    <a:pt x="1362" y="244"/>
                  </a:lnTo>
                  <a:lnTo>
                    <a:pt x="1348" y="252"/>
                  </a:lnTo>
                  <a:lnTo>
                    <a:pt x="1334" y="259"/>
                  </a:lnTo>
                  <a:lnTo>
                    <a:pt x="1321" y="267"/>
                  </a:lnTo>
                  <a:lnTo>
                    <a:pt x="1307" y="277"/>
                  </a:lnTo>
                  <a:lnTo>
                    <a:pt x="1300" y="282"/>
                  </a:lnTo>
                  <a:lnTo>
                    <a:pt x="1293" y="286"/>
                  </a:lnTo>
                  <a:lnTo>
                    <a:pt x="1286" y="290"/>
                  </a:lnTo>
                  <a:lnTo>
                    <a:pt x="1279" y="296"/>
                  </a:lnTo>
                  <a:lnTo>
                    <a:pt x="1272" y="299"/>
                  </a:lnTo>
                  <a:lnTo>
                    <a:pt x="1267" y="304"/>
                  </a:lnTo>
                  <a:lnTo>
                    <a:pt x="1260" y="308"/>
                  </a:lnTo>
                  <a:lnTo>
                    <a:pt x="1254" y="313"/>
                  </a:lnTo>
                  <a:lnTo>
                    <a:pt x="1247" y="318"/>
                  </a:lnTo>
                  <a:lnTo>
                    <a:pt x="1241" y="322"/>
                  </a:lnTo>
                  <a:lnTo>
                    <a:pt x="1234" y="328"/>
                  </a:lnTo>
                  <a:lnTo>
                    <a:pt x="1228" y="332"/>
                  </a:lnTo>
                  <a:lnTo>
                    <a:pt x="1223" y="336"/>
                  </a:lnTo>
                  <a:lnTo>
                    <a:pt x="1217" y="340"/>
                  </a:lnTo>
                  <a:lnTo>
                    <a:pt x="1212" y="344"/>
                  </a:lnTo>
                  <a:lnTo>
                    <a:pt x="1206" y="350"/>
                  </a:lnTo>
                  <a:lnTo>
                    <a:pt x="1194" y="358"/>
                  </a:lnTo>
                  <a:lnTo>
                    <a:pt x="1184" y="366"/>
                  </a:lnTo>
                  <a:lnTo>
                    <a:pt x="1173" y="373"/>
                  </a:lnTo>
                  <a:lnTo>
                    <a:pt x="1163" y="380"/>
                  </a:lnTo>
                  <a:lnTo>
                    <a:pt x="1154" y="385"/>
                  </a:lnTo>
                  <a:lnTo>
                    <a:pt x="1146" y="390"/>
                  </a:lnTo>
                  <a:lnTo>
                    <a:pt x="1137" y="395"/>
                  </a:lnTo>
                  <a:lnTo>
                    <a:pt x="1121" y="402"/>
                  </a:lnTo>
                  <a:lnTo>
                    <a:pt x="1107" y="405"/>
                  </a:lnTo>
                  <a:lnTo>
                    <a:pt x="1096" y="402"/>
                  </a:lnTo>
                  <a:lnTo>
                    <a:pt x="1086" y="395"/>
                  </a:lnTo>
                  <a:lnTo>
                    <a:pt x="1077" y="373"/>
                  </a:lnTo>
                  <a:lnTo>
                    <a:pt x="1072" y="351"/>
                  </a:lnTo>
                  <a:lnTo>
                    <a:pt x="1075" y="329"/>
                  </a:lnTo>
                  <a:lnTo>
                    <a:pt x="1082" y="311"/>
                  </a:lnTo>
                  <a:lnTo>
                    <a:pt x="1092" y="293"/>
                  </a:lnTo>
                  <a:lnTo>
                    <a:pt x="1099" y="281"/>
                  </a:lnTo>
                  <a:lnTo>
                    <a:pt x="1108" y="267"/>
                  </a:lnTo>
                  <a:lnTo>
                    <a:pt x="1112" y="165"/>
                  </a:lnTo>
                  <a:lnTo>
                    <a:pt x="1088" y="145"/>
                  </a:lnTo>
                  <a:lnTo>
                    <a:pt x="1078" y="138"/>
                  </a:lnTo>
                  <a:lnTo>
                    <a:pt x="1068" y="129"/>
                  </a:lnTo>
                  <a:lnTo>
                    <a:pt x="1061" y="124"/>
                  </a:lnTo>
                  <a:lnTo>
                    <a:pt x="1056" y="121"/>
                  </a:lnTo>
                  <a:lnTo>
                    <a:pt x="1050" y="117"/>
                  </a:lnTo>
                  <a:lnTo>
                    <a:pt x="1045" y="138"/>
                  </a:lnTo>
                  <a:lnTo>
                    <a:pt x="1035" y="158"/>
                  </a:lnTo>
                  <a:lnTo>
                    <a:pt x="1028" y="169"/>
                  </a:lnTo>
                  <a:lnTo>
                    <a:pt x="1019" y="182"/>
                  </a:lnTo>
                  <a:lnTo>
                    <a:pt x="1002" y="201"/>
                  </a:lnTo>
                  <a:lnTo>
                    <a:pt x="990" y="212"/>
                  </a:lnTo>
                  <a:lnTo>
                    <a:pt x="977" y="216"/>
                  </a:lnTo>
                  <a:lnTo>
                    <a:pt x="972" y="275"/>
                  </a:lnTo>
                  <a:lnTo>
                    <a:pt x="964" y="297"/>
                  </a:lnTo>
                  <a:lnTo>
                    <a:pt x="958" y="310"/>
                  </a:lnTo>
                  <a:lnTo>
                    <a:pt x="951" y="321"/>
                  </a:lnTo>
                  <a:lnTo>
                    <a:pt x="933" y="337"/>
                  </a:lnTo>
                  <a:lnTo>
                    <a:pt x="922" y="344"/>
                  </a:lnTo>
                  <a:lnTo>
                    <a:pt x="908" y="350"/>
                  </a:lnTo>
                  <a:lnTo>
                    <a:pt x="881" y="355"/>
                  </a:lnTo>
                  <a:lnTo>
                    <a:pt x="858" y="357"/>
                  </a:lnTo>
                  <a:lnTo>
                    <a:pt x="838" y="352"/>
                  </a:lnTo>
                  <a:lnTo>
                    <a:pt x="822" y="346"/>
                  </a:lnTo>
                  <a:lnTo>
                    <a:pt x="796" y="321"/>
                  </a:lnTo>
                  <a:lnTo>
                    <a:pt x="783" y="303"/>
                  </a:lnTo>
                  <a:lnTo>
                    <a:pt x="773" y="282"/>
                  </a:lnTo>
                  <a:lnTo>
                    <a:pt x="768" y="259"/>
                  </a:lnTo>
                  <a:lnTo>
                    <a:pt x="767" y="235"/>
                  </a:lnTo>
                  <a:lnTo>
                    <a:pt x="769" y="212"/>
                  </a:lnTo>
                  <a:lnTo>
                    <a:pt x="775" y="190"/>
                  </a:lnTo>
                  <a:lnTo>
                    <a:pt x="782" y="172"/>
                  </a:lnTo>
                  <a:lnTo>
                    <a:pt x="789" y="157"/>
                  </a:lnTo>
                  <a:lnTo>
                    <a:pt x="796" y="143"/>
                  </a:lnTo>
                  <a:lnTo>
                    <a:pt x="733" y="0"/>
                  </a:lnTo>
                  <a:lnTo>
                    <a:pt x="707" y="500"/>
                  </a:lnTo>
                  <a:lnTo>
                    <a:pt x="426" y="491"/>
                  </a:lnTo>
                  <a:lnTo>
                    <a:pt x="390" y="380"/>
                  </a:lnTo>
                  <a:lnTo>
                    <a:pt x="383" y="385"/>
                  </a:lnTo>
                  <a:lnTo>
                    <a:pt x="375" y="390"/>
                  </a:lnTo>
                  <a:lnTo>
                    <a:pt x="364" y="396"/>
                  </a:lnTo>
                  <a:lnTo>
                    <a:pt x="350" y="405"/>
                  </a:lnTo>
                  <a:lnTo>
                    <a:pt x="335" y="413"/>
                  </a:lnTo>
                  <a:lnTo>
                    <a:pt x="317" y="420"/>
                  </a:lnTo>
                  <a:lnTo>
                    <a:pt x="301" y="427"/>
                  </a:lnTo>
                  <a:lnTo>
                    <a:pt x="282" y="435"/>
                  </a:lnTo>
                  <a:lnTo>
                    <a:pt x="261" y="438"/>
                  </a:lnTo>
                  <a:lnTo>
                    <a:pt x="221" y="440"/>
                  </a:lnTo>
                  <a:lnTo>
                    <a:pt x="184" y="429"/>
                  </a:lnTo>
                  <a:lnTo>
                    <a:pt x="152" y="403"/>
                  </a:lnTo>
                  <a:lnTo>
                    <a:pt x="140" y="384"/>
                  </a:lnTo>
                  <a:lnTo>
                    <a:pt x="127" y="366"/>
                  </a:lnTo>
                  <a:lnTo>
                    <a:pt x="118" y="350"/>
                  </a:lnTo>
                  <a:lnTo>
                    <a:pt x="109" y="332"/>
                  </a:lnTo>
                  <a:lnTo>
                    <a:pt x="93" y="267"/>
                  </a:lnTo>
                  <a:lnTo>
                    <a:pt x="95" y="212"/>
                  </a:lnTo>
                  <a:lnTo>
                    <a:pt x="104" y="187"/>
                  </a:lnTo>
                  <a:lnTo>
                    <a:pt x="113" y="167"/>
                  </a:lnTo>
                  <a:lnTo>
                    <a:pt x="127" y="145"/>
                  </a:lnTo>
                  <a:lnTo>
                    <a:pt x="146" y="123"/>
                  </a:lnTo>
                  <a:lnTo>
                    <a:pt x="170" y="99"/>
                  </a:lnTo>
                  <a:lnTo>
                    <a:pt x="193" y="76"/>
                  </a:lnTo>
                  <a:lnTo>
                    <a:pt x="214" y="55"/>
                  </a:lnTo>
                  <a:lnTo>
                    <a:pt x="232" y="39"/>
                  </a:lnTo>
                  <a:lnTo>
                    <a:pt x="248" y="24"/>
                  </a:lnTo>
                  <a:lnTo>
                    <a:pt x="248" y="24"/>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43" name="Freeform 220"/>
            <p:cNvSpPr>
              <a:spLocks/>
            </p:cNvSpPr>
            <p:nvPr/>
          </p:nvSpPr>
          <p:spPr bwMode="auto">
            <a:xfrm>
              <a:off x="3651" y="2624"/>
              <a:ext cx="389" cy="88"/>
            </a:xfrm>
            <a:custGeom>
              <a:avLst/>
              <a:gdLst/>
              <a:ahLst/>
              <a:cxnLst>
                <a:cxn ang="0">
                  <a:pos x="35" y="16"/>
                </a:cxn>
                <a:cxn ang="0">
                  <a:pos x="10" y="55"/>
                </a:cxn>
                <a:cxn ang="0">
                  <a:pos x="2" y="123"/>
                </a:cxn>
                <a:cxn ang="0">
                  <a:pos x="15" y="154"/>
                </a:cxn>
                <a:cxn ang="0">
                  <a:pos x="33" y="170"/>
                </a:cxn>
                <a:cxn ang="0">
                  <a:pos x="54" y="181"/>
                </a:cxn>
                <a:cxn ang="0">
                  <a:pos x="97" y="195"/>
                </a:cxn>
                <a:cxn ang="0">
                  <a:pos x="153" y="207"/>
                </a:cxn>
                <a:cxn ang="0">
                  <a:pos x="224" y="218"/>
                </a:cxn>
                <a:cxn ang="0">
                  <a:pos x="303" y="229"/>
                </a:cxn>
                <a:cxn ang="0">
                  <a:pos x="392" y="238"/>
                </a:cxn>
                <a:cxn ang="0">
                  <a:pos x="484" y="246"/>
                </a:cxn>
                <a:cxn ang="0">
                  <a:pos x="673" y="258"/>
                </a:cxn>
                <a:cxn ang="0">
                  <a:pos x="930" y="264"/>
                </a:cxn>
                <a:cxn ang="0">
                  <a:pos x="1093" y="254"/>
                </a:cxn>
                <a:cxn ang="0">
                  <a:pos x="1147" y="207"/>
                </a:cxn>
                <a:cxn ang="0">
                  <a:pos x="1169" y="95"/>
                </a:cxn>
                <a:cxn ang="0">
                  <a:pos x="1150" y="110"/>
                </a:cxn>
                <a:cxn ang="0">
                  <a:pos x="1132" y="122"/>
                </a:cxn>
                <a:cxn ang="0">
                  <a:pos x="1107" y="134"/>
                </a:cxn>
                <a:cxn ang="0">
                  <a:pos x="1074" y="147"/>
                </a:cxn>
                <a:cxn ang="0">
                  <a:pos x="1032" y="159"/>
                </a:cxn>
                <a:cxn ang="0">
                  <a:pos x="983" y="169"/>
                </a:cxn>
                <a:cxn ang="0">
                  <a:pos x="875" y="176"/>
                </a:cxn>
                <a:cxn ang="0">
                  <a:pos x="469" y="169"/>
                </a:cxn>
                <a:cxn ang="0">
                  <a:pos x="259" y="154"/>
                </a:cxn>
                <a:cxn ang="0">
                  <a:pos x="148" y="140"/>
                </a:cxn>
                <a:cxn ang="0">
                  <a:pos x="76" y="122"/>
                </a:cxn>
                <a:cxn ang="0">
                  <a:pos x="46" y="89"/>
                </a:cxn>
                <a:cxn ang="0">
                  <a:pos x="44" y="51"/>
                </a:cxn>
                <a:cxn ang="0">
                  <a:pos x="61" y="20"/>
                </a:cxn>
                <a:cxn ang="0">
                  <a:pos x="80" y="1"/>
                </a:cxn>
                <a:cxn ang="0">
                  <a:pos x="48" y="0"/>
                </a:cxn>
              </a:cxnLst>
              <a:rect l="0" t="0" r="r" b="b"/>
              <a:pathLst>
                <a:path w="1169" h="264">
                  <a:moveTo>
                    <a:pt x="48" y="0"/>
                  </a:moveTo>
                  <a:lnTo>
                    <a:pt x="35" y="16"/>
                  </a:lnTo>
                  <a:lnTo>
                    <a:pt x="22" y="33"/>
                  </a:lnTo>
                  <a:lnTo>
                    <a:pt x="10" y="55"/>
                  </a:lnTo>
                  <a:lnTo>
                    <a:pt x="0" y="108"/>
                  </a:lnTo>
                  <a:lnTo>
                    <a:pt x="2" y="123"/>
                  </a:lnTo>
                  <a:lnTo>
                    <a:pt x="9" y="139"/>
                  </a:lnTo>
                  <a:lnTo>
                    <a:pt x="15" y="154"/>
                  </a:lnTo>
                  <a:lnTo>
                    <a:pt x="29" y="168"/>
                  </a:lnTo>
                  <a:lnTo>
                    <a:pt x="33" y="170"/>
                  </a:lnTo>
                  <a:lnTo>
                    <a:pt x="39" y="176"/>
                  </a:lnTo>
                  <a:lnTo>
                    <a:pt x="54" y="181"/>
                  </a:lnTo>
                  <a:lnTo>
                    <a:pt x="72" y="188"/>
                  </a:lnTo>
                  <a:lnTo>
                    <a:pt x="97" y="195"/>
                  </a:lnTo>
                  <a:lnTo>
                    <a:pt x="123" y="201"/>
                  </a:lnTo>
                  <a:lnTo>
                    <a:pt x="153" y="207"/>
                  </a:lnTo>
                  <a:lnTo>
                    <a:pt x="186" y="213"/>
                  </a:lnTo>
                  <a:lnTo>
                    <a:pt x="224" y="218"/>
                  </a:lnTo>
                  <a:lnTo>
                    <a:pt x="262" y="224"/>
                  </a:lnTo>
                  <a:lnTo>
                    <a:pt x="303" y="229"/>
                  </a:lnTo>
                  <a:lnTo>
                    <a:pt x="346" y="234"/>
                  </a:lnTo>
                  <a:lnTo>
                    <a:pt x="392" y="238"/>
                  </a:lnTo>
                  <a:lnTo>
                    <a:pt x="437" y="243"/>
                  </a:lnTo>
                  <a:lnTo>
                    <a:pt x="484" y="246"/>
                  </a:lnTo>
                  <a:lnTo>
                    <a:pt x="579" y="253"/>
                  </a:lnTo>
                  <a:lnTo>
                    <a:pt x="673" y="258"/>
                  </a:lnTo>
                  <a:lnTo>
                    <a:pt x="765" y="261"/>
                  </a:lnTo>
                  <a:lnTo>
                    <a:pt x="930" y="264"/>
                  </a:lnTo>
                  <a:lnTo>
                    <a:pt x="1054" y="261"/>
                  </a:lnTo>
                  <a:lnTo>
                    <a:pt x="1093" y="254"/>
                  </a:lnTo>
                  <a:lnTo>
                    <a:pt x="1114" y="247"/>
                  </a:lnTo>
                  <a:lnTo>
                    <a:pt x="1147" y="207"/>
                  </a:lnTo>
                  <a:lnTo>
                    <a:pt x="1163" y="155"/>
                  </a:lnTo>
                  <a:lnTo>
                    <a:pt x="1169" y="95"/>
                  </a:lnTo>
                  <a:lnTo>
                    <a:pt x="1156" y="104"/>
                  </a:lnTo>
                  <a:lnTo>
                    <a:pt x="1150" y="110"/>
                  </a:lnTo>
                  <a:lnTo>
                    <a:pt x="1143" y="115"/>
                  </a:lnTo>
                  <a:lnTo>
                    <a:pt x="1132" y="122"/>
                  </a:lnTo>
                  <a:lnTo>
                    <a:pt x="1121" y="128"/>
                  </a:lnTo>
                  <a:lnTo>
                    <a:pt x="1107" y="134"/>
                  </a:lnTo>
                  <a:lnTo>
                    <a:pt x="1090" y="141"/>
                  </a:lnTo>
                  <a:lnTo>
                    <a:pt x="1074" y="147"/>
                  </a:lnTo>
                  <a:lnTo>
                    <a:pt x="1054" y="154"/>
                  </a:lnTo>
                  <a:lnTo>
                    <a:pt x="1032" y="159"/>
                  </a:lnTo>
                  <a:lnTo>
                    <a:pt x="1009" y="163"/>
                  </a:lnTo>
                  <a:lnTo>
                    <a:pt x="983" y="169"/>
                  </a:lnTo>
                  <a:lnTo>
                    <a:pt x="955" y="172"/>
                  </a:lnTo>
                  <a:lnTo>
                    <a:pt x="875" y="176"/>
                  </a:lnTo>
                  <a:lnTo>
                    <a:pt x="758" y="177"/>
                  </a:lnTo>
                  <a:lnTo>
                    <a:pt x="469" y="169"/>
                  </a:lnTo>
                  <a:lnTo>
                    <a:pt x="325" y="161"/>
                  </a:lnTo>
                  <a:lnTo>
                    <a:pt x="259" y="154"/>
                  </a:lnTo>
                  <a:lnTo>
                    <a:pt x="199" y="147"/>
                  </a:lnTo>
                  <a:lnTo>
                    <a:pt x="148" y="140"/>
                  </a:lnTo>
                  <a:lnTo>
                    <a:pt x="106" y="132"/>
                  </a:lnTo>
                  <a:lnTo>
                    <a:pt x="76" y="122"/>
                  </a:lnTo>
                  <a:lnTo>
                    <a:pt x="60" y="111"/>
                  </a:lnTo>
                  <a:lnTo>
                    <a:pt x="46" y="89"/>
                  </a:lnTo>
                  <a:lnTo>
                    <a:pt x="43" y="70"/>
                  </a:lnTo>
                  <a:lnTo>
                    <a:pt x="44" y="51"/>
                  </a:lnTo>
                  <a:lnTo>
                    <a:pt x="51" y="34"/>
                  </a:lnTo>
                  <a:lnTo>
                    <a:pt x="61" y="20"/>
                  </a:lnTo>
                  <a:lnTo>
                    <a:pt x="69" y="9"/>
                  </a:lnTo>
                  <a:lnTo>
                    <a:pt x="80" y="1"/>
                  </a:lnTo>
                  <a:lnTo>
                    <a:pt x="48" y="0"/>
                  </a:lnTo>
                  <a:lnTo>
                    <a:pt x="48" y="0"/>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44" name="Freeform 221"/>
            <p:cNvSpPr>
              <a:spLocks/>
            </p:cNvSpPr>
            <p:nvPr/>
          </p:nvSpPr>
          <p:spPr bwMode="auto">
            <a:xfrm>
              <a:off x="3742" y="2690"/>
              <a:ext cx="166" cy="72"/>
            </a:xfrm>
            <a:custGeom>
              <a:avLst/>
              <a:gdLst/>
              <a:ahLst/>
              <a:cxnLst>
                <a:cxn ang="0">
                  <a:pos x="0" y="0"/>
                </a:cxn>
                <a:cxn ang="0">
                  <a:pos x="4" y="19"/>
                </a:cxn>
                <a:cxn ang="0">
                  <a:pos x="8" y="41"/>
                </a:cxn>
                <a:cxn ang="0">
                  <a:pos x="18" y="69"/>
                </a:cxn>
                <a:cxn ang="0">
                  <a:pos x="25" y="84"/>
                </a:cxn>
                <a:cxn ang="0">
                  <a:pos x="33" y="99"/>
                </a:cxn>
                <a:cxn ang="0">
                  <a:pos x="41" y="114"/>
                </a:cxn>
                <a:cxn ang="0">
                  <a:pos x="54" y="130"/>
                </a:cxn>
                <a:cxn ang="0">
                  <a:pos x="66" y="143"/>
                </a:cxn>
                <a:cxn ang="0">
                  <a:pos x="81" y="157"/>
                </a:cxn>
                <a:cxn ang="0">
                  <a:pos x="90" y="164"/>
                </a:cxn>
                <a:cxn ang="0">
                  <a:pos x="99" y="169"/>
                </a:cxn>
                <a:cxn ang="0">
                  <a:pos x="108" y="176"/>
                </a:cxn>
                <a:cxn ang="0">
                  <a:pos x="119" y="182"/>
                </a:cxn>
                <a:cxn ang="0">
                  <a:pos x="128" y="187"/>
                </a:cxn>
                <a:cxn ang="0">
                  <a:pos x="139" y="191"/>
                </a:cxn>
                <a:cxn ang="0">
                  <a:pos x="149" y="196"/>
                </a:cxn>
                <a:cxn ang="0">
                  <a:pos x="160" y="200"/>
                </a:cxn>
                <a:cxn ang="0">
                  <a:pos x="182" y="207"/>
                </a:cxn>
                <a:cxn ang="0">
                  <a:pos x="203" y="211"/>
                </a:cxn>
                <a:cxn ang="0">
                  <a:pos x="245" y="215"/>
                </a:cxn>
                <a:cxn ang="0">
                  <a:pos x="285" y="215"/>
                </a:cxn>
                <a:cxn ang="0">
                  <a:pos x="324" y="209"/>
                </a:cxn>
                <a:cxn ang="0">
                  <a:pos x="357" y="201"/>
                </a:cxn>
                <a:cxn ang="0">
                  <a:pos x="372" y="197"/>
                </a:cxn>
                <a:cxn ang="0">
                  <a:pos x="386" y="191"/>
                </a:cxn>
                <a:cxn ang="0">
                  <a:pos x="397" y="185"/>
                </a:cxn>
                <a:cxn ang="0">
                  <a:pos x="408" y="178"/>
                </a:cxn>
                <a:cxn ang="0">
                  <a:pos x="426" y="161"/>
                </a:cxn>
                <a:cxn ang="0">
                  <a:pos x="444" y="141"/>
                </a:cxn>
                <a:cxn ang="0">
                  <a:pos x="459" y="117"/>
                </a:cxn>
                <a:cxn ang="0">
                  <a:pos x="471" y="92"/>
                </a:cxn>
                <a:cxn ang="0">
                  <a:pos x="484" y="70"/>
                </a:cxn>
                <a:cxn ang="0">
                  <a:pos x="492" y="52"/>
                </a:cxn>
                <a:cxn ang="0">
                  <a:pos x="499" y="35"/>
                </a:cxn>
                <a:cxn ang="0">
                  <a:pos x="0" y="0"/>
                </a:cxn>
                <a:cxn ang="0">
                  <a:pos x="0" y="0"/>
                </a:cxn>
              </a:cxnLst>
              <a:rect l="0" t="0" r="r" b="b"/>
              <a:pathLst>
                <a:path w="499" h="215">
                  <a:moveTo>
                    <a:pt x="0" y="0"/>
                  </a:moveTo>
                  <a:lnTo>
                    <a:pt x="4" y="19"/>
                  </a:lnTo>
                  <a:lnTo>
                    <a:pt x="8" y="41"/>
                  </a:lnTo>
                  <a:lnTo>
                    <a:pt x="18" y="69"/>
                  </a:lnTo>
                  <a:lnTo>
                    <a:pt x="25" y="84"/>
                  </a:lnTo>
                  <a:lnTo>
                    <a:pt x="33" y="99"/>
                  </a:lnTo>
                  <a:lnTo>
                    <a:pt x="41" y="114"/>
                  </a:lnTo>
                  <a:lnTo>
                    <a:pt x="54" y="130"/>
                  </a:lnTo>
                  <a:lnTo>
                    <a:pt x="66" y="143"/>
                  </a:lnTo>
                  <a:lnTo>
                    <a:pt x="81" y="157"/>
                  </a:lnTo>
                  <a:lnTo>
                    <a:pt x="90" y="164"/>
                  </a:lnTo>
                  <a:lnTo>
                    <a:pt x="99" y="169"/>
                  </a:lnTo>
                  <a:lnTo>
                    <a:pt x="108" y="176"/>
                  </a:lnTo>
                  <a:lnTo>
                    <a:pt x="119" y="182"/>
                  </a:lnTo>
                  <a:lnTo>
                    <a:pt x="128" y="187"/>
                  </a:lnTo>
                  <a:lnTo>
                    <a:pt x="139" y="191"/>
                  </a:lnTo>
                  <a:lnTo>
                    <a:pt x="149" y="196"/>
                  </a:lnTo>
                  <a:lnTo>
                    <a:pt x="160" y="200"/>
                  </a:lnTo>
                  <a:lnTo>
                    <a:pt x="182" y="207"/>
                  </a:lnTo>
                  <a:lnTo>
                    <a:pt x="203" y="211"/>
                  </a:lnTo>
                  <a:lnTo>
                    <a:pt x="245" y="215"/>
                  </a:lnTo>
                  <a:lnTo>
                    <a:pt x="285" y="215"/>
                  </a:lnTo>
                  <a:lnTo>
                    <a:pt x="324" y="209"/>
                  </a:lnTo>
                  <a:lnTo>
                    <a:pt x="357" y="201"/>
                  </a:lnTo>
                  <a:lnTo>
                    <a:pt x="372" y="197"/>
                  </a:lnTo>
                  <a:lnTo>
                    <a:pt x="386" y="191"/>
                  </a:lnTo>
                  <a:lnTo>
                    <a:pt x="397" y="185"/>
                  </a:lnTo>
                  <a:lnTo>
                    <a:pt x="408" y="178"/>
                  </a:lnTo>
                  <a:lnTo>
                    <a:pt x="426" y="161"/>
                  </a:lnTo>
                  <a:lnTo>
                    <a:pt x="444" y="141"/>
                  </a:lnTo>
                  <a:lnTo>
                    <a:pt x="459" y="117"/>
                  </a:lnTo>
                  <a:lnTo>
                    <a:pt x="471" y="92"/>
                  </a:lnTo>
                  <a:lnTo>
                    <a:pt x="484" y="70"/>
                  </a:lnTo>
                  <a:lnTo>
                    <a:pt x="492" y="52"/>
                  </a:lnTo>
                  <a:lnTo>
                    <a:pt x="499" y="35"/>
                  </a:lnTo>
                  <a:lnTo>
                    <a:pt x="0" y="0"/>
                  </a:lnTo>
                  <a:lnTo>
                    <a:pt x="0" y="0"/>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45" name="Freeform 222"/>
            <p:cNvSpPr>
              <a:spLocks/>
            </p:cNvSpPr>
            <p:nvPr/>
          </p:nvSpPr>
          <p:spPr bwMode="auto">
            <a:xfrm>
              <a:off x="3895" y="2433"/>
              <a:ext cx="730" cy="192"/>
            </a:xfrm>
            <a:custGeom>
              <a:avLst/>
              <a:gdLst/>
              <a:ahLst/>
              <a:cxnLst>
                <a:cxn ang="0">
                  <a:pos x="42" y="266"/>
                </a:cxn>
                <a:cxn ang="0">
                  <a:pos x="57" y="252"/>
                </a:cxn>
                <a:cxn ang="0">
                  <a:pos x="71" y="245"/>
                </a:cxn>
                <a:cxn ang="0">
                  <a:pos x="95" y="237"/>
                </a:cxn>
                <a:cxn ang="0">
                  <a:pos x="135" y="240"/>
                </a:cxn>
                <a:cxn ang="0">
                  <a:pos x="166" y="253"/>
                </a:cxn>
                <a:cxn ang="0">
                  <a:pos x="206" y="284"/>
                </a:cxn>
                <a:cxn ang="0">
                  <a:pos x="232" y="335"/>
                </a:cxn>
                <a:cxn ang="0">
                  <a:pos x="244" y="438"/>
                </a:cxn>
                <a:cxn ang="0">
                  <a:pos x="269" y="406"/>
                </a:cxn>
                <a:cxn ang="0">
                  <a:pos x="284" y="341"/>
                </a:cxn>
                <a:cxn ang="0">
                  <a:pos x="273" y="307"/>
                </a:cxn>
                <a:cxn ang="0">
                  <a:pos x="257" y="278"/>
                </a:cxn>
                <a:cxn ang="0">
                  <a:pos x="239" y="252"/>
                </a:cxn>
                <a:cxn ang="0">
                  <a:pos x="210" y="229"/>
                </a:cxn>
                <a:cxn ang="0">
                  <a:pos x="184" y="218"/>
                </a:cxn>
                <a:cxn ang="0">
                  <a:pos x="146" y="205"/>
                </a:cxn>
                <a:cxn ang="0">
                  <a:pos x="149" y="200"/>
                </a:cxn>
                <a:cxn ang="0">
                  <a:pos x="221" y="193"/>
                </a:cxn>
                <a:cxn ang="0">
                  <a:pos x="287" y="208"/>
                </a:cxn>
                <a:cxn ang="0">
                  <a:pos x="317" y="224"/>
                </a:cxn>
                <a:cxn ang="0">
                  <a:pos x="345" y="249"/>
                </a:cxn>
                <a:cxn ang="0">
                  <a:pos x="357" y="241"/>
                </a:cxn>
                <a:cxn ang="0">
                  <a:pos x="378" y="227"/>
                </a:cxn>
                <a:cxn ang="0">
                  <a:pos x="400" y="215"/>
                </a:cxn>
                <a:cxn ang="0">
                  <a:pos x="418" y="205"/>
                </a:cxn>
                <a:cxn ang="0">
                  <a:pos x="437" y="197"/>
                </a:cxn>
                <a:cxn ang="0">
                  <a:pos x="458" y="190"/>
                </a:cxn>
                <a:cxn ang="0">
                  <a:pos x="492" y="178"/>
                </a:cxn>
                <a:cxn ang="0">
                  <a:pos x="545" y="167"/>
                </a:cxn>
                <a:cxn ang="0">
                  <a:pos x="630" y="163"/>
                </a:cxn>
                <a:cxn ang="0">
                  <a:pos x="831" y="185"/>
                </a:cxn>
                <a:cxn ang="0">
                  <a:pos x="866" y="198"/>
                </a:cxn>
                <a:cxn ang="0">
                  <a:pos x="884" y="208"/>
                </a:cxn>
                <a:cxn ang="0">
                  <a:pos x="904" y="219"/>
                </a:cxn>
                <a:cxn ang="0">
                  <a:pos x="926" y="231"/>
                </a:cxn>
                <a:cxn ang="0">
                  <a:pos x="953" y="246"/>
                </a:cxn>
                <a:cxn ang="0">
                  <a:pos x="973" y="260"/>
                </a:cxn>
                <a:cxn ang="0">
                  <a:pos x="1006" y="286"/>
                </a:cxn>
                <a:cxn ang="0">
                  <a:pos x="1059" y="335"/>
                </a:cxn>
                <a:cxn ang="0">
                  <a:pos x="1085" y="363"/>
                </a:cxn>
                <a:cxn ang="0">
                  <a:pos x="1110" y="390"/>
                </a:cxn>
                <a:cxn ang="0">
                  <a:pos x="1133" y="419"/>
                </a:cxn>
                <a:cxn ang="0">
                  <a:pos x="1155" y="445"/>
                </a:cxn>
                <a:cxn ang="0">
                  <a:pos x="1176" y="472"/>
                </a:cxn>
                <a:cxn ang="0">
                  <a:pos x="1212" y="518"/>
                </a:cxn>
                <a:cxn ang="0">
                  <a:pos x="1236" y="553"/>
                </a:cxn>
                <a:cxn ang="0">
                  <a:pos x="1253" y="575"/>
                </a:cxn>
                <a:cxn ang="0">
                  <a:pos x="1830" y="502"/>
                </a:cxn>
                <a:cxn ang="0">
                  <a:pos x="1819" y="384"/>
                </a:cxn>
                <a:cxn ang="0">
                  <a:pos x="1837" y="313"/>
                </a:cxn>
                <a:cxn ang="0">
                  <a:pos x="1850" y="289"/>
                </a:cxn>
                <a:cxn ang="0">
                  <a:pos x="1865" y="266"/>
                </a:cxn>
                <a:cxn ang="0">
                  <a:pos x="1903" y="222"/>
                </a:cxn>
                <a:cxn ang="0">
                  <a:pos x="1935" y="189"/>
                </a:cxn>
                <a:cxn ang="0">
                  <a:pos x="1968" y="152"/>
                </a:cxn>
                <a:cxn ang="0">
                  <a:pos x="2000" y="124"/>
                </a:cxn>
                <a:cxn ang="0">
                  <a:pos x="2016" y="116"/>
                </a:cxn>
                <a:cxn ang="0">
                  <a:pos x="2062" y="106"/>
                </a:cxn>
                <a:cxn ang="0">
                  <a:pos x="2156" y="99"/>
                </a:cxn>
                <a:cxn ang="0">
                  <a:pos x="2088" y="0"/>
                </a:cxn>
                <a:cxn ang="0">
                  <a:pos x="0" y="94"/>
                </a:cxn>
                <a:cxn ang="0">
                  <a:pos x="33" y="273"/>
                </a:cxn>
              </a:cxnLst>
              <a:rect l="0" t="0" r="r" b="b"/>
              <a:pathLst>
                <a:path w="2189" h="575">
                  <a:moveTo>
                    <a:pt x="33" y="273"/>
                  </a:moveTo>
                  <a:lnTo>
                    <a:pt x="42" y="266"/>
                  </a:lnTo>
                  <a:lnTo>
                    <a:pt x="51" y="258"/>
                  </a:lnTo>
                  <a:lnTo>
                    <a:pt x="57" y="252"/>
                  </a:lnTo>
                  <a:lnTo>
                    <a:pt x="64" y="249"/>
                  </a:lnTo>
                  <a:lnTo>
                    <a:pt x="71" y="245"/>
                  </a:lnTo>
                  <a:lnTo>
                    <a:pt x="79" y="242"/>
                  </a:lnTo>
                  <a:lnTo>
                    <a:pt x="95" y="237"/>
                  </a:lnTo>
                  <a:lnTo>
                    <a:pt x="115" y="235"/>
                  </a:lnTo>
                  <a:lnTo>
                    <a:pt x="135" y="240"/>
                  </a:lnTo>
                  <a:lnTo>
                    <a:pt x="155" y="248"/>
                  </a:lnTo>
                  <a:lnTo>
                    <a:pt x="166" y="253"/>
                  </a:lnTo>
                  <a:lnTo>
                    <a:pt x="174" y="259"/>
                  </a:lnTo>
                  <a:lnTo>
                    <a:pt x="206" y="284"/>
                  </a:lnTo>
                  <a:lnTo>
                    <a:pt x="225" y="311"/>
                  </a:lnTo>
                  <a:lnTo>
                    <a:pt x="232" y="335"/>
                  </a:lnTo>
                  <a:lnTo>
                    <a:pt x="237" y="396"/>
                  </a:lnTo>
                  <a:lnTo>
                    <a:pt x="244" y="438"/>
                  </a:lnTo>
                  <a:lnTo>
                    <a:pt x="251" y="430"/>
                  </a:lnTo>
                  <a:lnTo>
                    <a:pt x="269" y="406"/>
                  </a:lnTo>
                  <a:lnTo>
                    <a:pt x="281" y="374"/>
                  </a:lnTo>
                  <a:lnTo>
                    <a:pt x="284" y="341"/>
                  </a:lnTo>
                  <a:lnTo>
                    <a:pt x="280" y="324"/>
                  </a:lnTo>
                  <a:lnTo>
                    <a:pt x="273" y="307"/>
                  </a:lnTo>
                  <a:lnTo>
                    <a:pt x="266" y="292"/>
                  </a:lnTo>
                  <a:lnTo>
                    <a:pt x="257" y="278"/>
                  </a:lnTo>
                  <a:lnTo>
                    <a:pt x="248" y="264"/>
                  </a:lnTo>
                  <a:lnTo>
                    <a:pt x="239" y="252"/>
                  </a:lnTo>
                  <a:lnTo>
                    <a:pt x="221" y="235"/>
                  </a:lnTo>
                  <a:lnTo>
                    <a:pt x="210" y="229"/>
                  </a:lnTo>
                  <a:lnTo>
                    <a:pt x="197" y="223"/>
                  </a:lnTo>
                  <a:lnTo>
                    <a:pt x="184" y="218"/>
                  </a:lnTo>
                  <a:lnTo>
                    <a:pt x="170" y="212"/>
                  </a:lnTo>
                  <a:lnTo>
                    <a:pt x="146" y="205"/>
                  </a:lnTo>
                  <a:lnTo>
                    <a:pt x="137" y="204"/>
                  </a:lnTo>
                  <a:lnTo>
                    <a:pt x="149" y="200"/>
                  </a:lnTo>
                  <a:lnTo>
                    <a:pt x="179" y="194"/>
                  </a:lnTo>
                  <a:lnTo>
                    <a:pt x="221" y="193"/>
                  </a:lnTo>
                  <a:lnTo>
                    <a:pt x="266" y="200"/>
                  </a:lnTo>
                  <a:lnTo>
                    <a:pt x="287" y="208"/>
                  </a:lnTo>
                  <a:lnTo>
                    <a:pt x="304" y="216"/>
                  </a:lnTo>
                  <a:lnTo>
                    <a:pt x="317" y="224"/>
                  </a:lnTo>
                  <a:lnTo>
                    <a:pt x="328" y="231"/>
                  </a:lnTo>
                  <a:lnTo>
                    <a:pt x="345" y="249"/>
                  </a:lnTo>
                  <a:lnTo>
                    <a:pt x="350" y="245"/>
                  </a:lnTo>
                  <a:lnTo>
                    <a:pt x="357" y="241"/>
                  </a:lnTo>
                  <a:lnTo>
                    <a:pt x="367" y="234"/>
                  </a:lnTo>
                  <a:lnTo>
                    <a:pt x="378" y="227"/>
                  </a:lnTo>
                  <a:lnTo>
                    <a:pt x="393" y="219"/>
                  </a:lnTo>
                  <a:lnTo>
                    <a:pt x="400" y="215"/>
                  </a:lnTo>
                  <a:lnTo>
                    <a:pt x="410" y="211"/>
                  </a:lnTo>
                  <a:lnTo>
                    <a:pt x="418" y="205"/>
                  </a:lnTo>
                  <a:lnTo>
                    <a:pt x="428" y="202"/>
                  </a:lnTo>
                  <a:lnTo>
                    <a:pt x="437" y="197"/>
                  </a:lnTo>
                  <a:lnTo>
                    <a:pt x="447" y="193"/>
                  </a:lnTo>
                  <a:lnTo>
                    <a:pt x="458" y="190"/>
                  </a:lnTo>
                  <a:lnTo>
                    <a:pt x="470" y="185"/>
                  </a:lnTo>
                  <a:lnTo>
                    <a:pt x="492" y="178"/>
                  </a:lnTo>
                  <a:lnTo>
                    <a:pt x="518" y="172"/>
                  </a:lnTo>
                  <a:lnTo>
                    <a:pt x="545" y="167"/>
                  </a:lnTo>
                  <a:lnTo>
                    <a:pt x="572" y="164"/>
                  </a:lnTo>
                  <a:lnTo>
                    <a:pt x="630" y="163"/>
                  </a:lnTo>
                  <a:lnTo>
                    <a:pt x="800" y="175"/>
                  </a:lnTo>
                  <a:lnTo>
                    <a:pt x="831" y="185"/>
                  </a:lnTo>
                  <a:lnTo>
                    <a:pt x="848" y="190"/>
                  </a:lnTo>
                  <a:lnTo>
                    <a:pt x="866" y="198"/>
                  </a:lnTo>
                  <a:lnTo>
                    <a:pt x="875" y="202"/>
                  </a:lnTo>
                  <a:lnTo>
                    <a:pt x="884" y="208"/>
                  </a:lnTo>
                  <a:lnTo>
                    <a:pt x="895" y="212"/>
                  </a:lnTo>
                  <a:lnTo>
                    <a:pt x="904" y="219"/>
                  </a:lnTo>
                  <a:lnTo>
                    <a:pt x="917" y="224"/>
                  </a:lnTo>
                  <a:lnTo>
                    <a:pt x="926" y="231"/>
                  </a:lnTo>
                  <a:lnTo>
                    <a:pt x="940" y="238"/>
                  </a:lnTo>
                  <a:lnTo>
                    <a:pt x="953" y="246"/>
                  </a:lnTo>
                  <a:lnTo>
                    <a:pt x="966" y="256"/>
                  </a:lnTo>
                  <a:lnTo>
                    <a:pt x="973" y="260"/>
                  </a:lnTo>
                  <a:lnTo>
                    <a:pt x="980" y="266"/>
                  </a:lnTo>
                  <a:lnTo>
                    <a:pt x="1006" y="286"/>
                  </a:lnTo>
                  <a:lnTo>
                    <a:pt x="1032" y="311"/>
                  </a:lnTo>
                  <a:lnTo>
                    <a:pt x="1059" y="335"/>
                  </a:lnTo>
                  <a:lnTo>
                    <a:pt x="1072" y="350"/>
                  </a:lnTo>
                  <a:lnTo>
                    <a:pt x="1085" y="363"/>
                  </a:lnTo>
                  <a:lnTo>
                    <a:pt x="1097" y="376"/>
                  </a:lnTo>
                  <a:lnTo>
                    <a:pt x="1110" y="390"/>
                  </a:lnTo>
                  <a:lnTo>
                    <a:pt x="1122" y="403"/>
                  </a:lnTo>
                  <a:lnTo>
                    <a:pt x="1133" y="419"/>
                  </a:lnTo>
                  <a:lnTo>
                    <a:pt x="1144" y="432"/>
                  </a:lnTo>
                  <a:lnTo>
                    <a:pt x="1155" y="445"/>
                  </a:lnTo>
                  <a:lnTo>
                    <a:pt x="1166" y="458"/>
                  </a:lnTo>
                  <a:lnTo>
                    <a:pt x="1176" y="472"/>
                  </a:lnTo>
                  <a:lnTo>
                    <a:pt x="1195" y="496"/>
                  </a:lnTo>
                  <a:lnTo>
                    <a:pt x="1212" y="518"/>
                  </a:lnTo>
                  <a:lnTo>
                    <a:pt x="1225" y="538"/>
                  </a:lnTo>
                  <a:lnTo>
                    <a:pt x="1236" y="553"/>
                  </a:lnTo>
                  <a:lnTo>
                    <a:pt x="1246" y="566"/>
                  </a:lnTo>
                  <a:lnTo>
                    <a:pt x="1253" y="575"/>
                  </a:lnTo>
                  <a:lnTo>
                    <a:pt x="1839" y="533"/>
                  </a:lnTo>
                  <a:lnTo>
                    <a:pt x="1830" y="502"/>
                  </a:lnTo>
                  <a:lnTo>
                    <a:pt x="1818" y="431"/>
                  </a:lnTo>
                  <a:lnTo>
                    <a:pt x="1819" y="384"/>
                  </a:lnTo>
                  <a:lnTo>
                    <a:pt x="1829" y="336"/>
                  </a:lnTo>
                  <a:lnTo>
                    <a:pt x="1837" y="313"/>
                  </a:lnTo>
                  <a:lnTo>
                    <a:pt x="1843" y="300"/>
                  </a:lnTo>
                  <a:lnTo>
                    <a:pt x="1850" y="289"/>
                  </a:lnTo>
                  <a:lnTo>
                    <a:pt x="1857" y="277"/>
                  </a:lnTo>
                  <a:lnTo>
                    <a:pt x="1865" y="266"/>
                  </a:lnTo>
                  <a:lnTo>
                    <a:pt x="1884" y="244"/>
                  </a:lnTo>
                  <a:lnTo>
                    <a:pt x="1903" y="222"/>
                  </a:lnTo>
                  <a:lnTo>
                    <a:pt x="1920" y="205"/>
                  </a:lnTo>
                  <a:lnTo>
                    <a:pt x="1935" y="189"/>
                  </a:lnTo>
                  <a:lnTo>
                    <a:pt x="1947" y="175"/>
                  </a:lnTo>
                  <a:lnTo>
                    <a:pt x="1968" y="152"/>
                  </a:lnTo>
                  <a:lnTo>
                    <a:pt x="1986" y="135"/>
                  </a:lnTo>
                  <a:lnTo>
                    <a:pt x="2000" y="124"/>
                  </a:lnTo>
                  <a:lnTo>
                    <a:pt x="2008" y="120"/>
                  </a:lnTo>
                  <a:lnTo>
                    <a:pt x="2016" y="116"/>
                  </a:lnTo>
                  <a:lnTo>
                    <a:pt x="2036" y="110"/>
                  </a:lnTo>
                  <a:lnTo>
                    <a:pt x="2062" y="106"/>
                  </a:lnTo>
                  <a:lnTo>
                    <a:pt x="2116" y="102"/>
                  </a:lnTo>
                  <a:lnTo>
                    <a:pt x="2156" y="99"/>
                  </a:lnTo>
                  <a:lnTo>
                    <a:pt x="2189" y="99"/>
                  </a:lnTo>
                  <a:lnTo>
                    <a:pt x="2088" y="0"/>
                  </a:lnTo>
                  <a:lnTo>
                    <a:pt x="1232" y="17"/>
                  </a:lnTo>
                  <a:lnTo>
                    <a:pt x="0" y="94"/>
                  </a:lnTo>
                  <a:lnTo>
                    <a:pt x="33" y="273"/>
                  </a:lnTo>
                  <a:lnTo>
                    <a:pt x="33" y="273"/>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46" name="Freeform 223"/>
            <p:cNvSpPr>
              <a:spLocks/>
            </p:cNvSpPr>
            <p:nvPr/>
          </p:nvSpPr>
          <p:spPr bwMode="auto">
            <a:xfrm>
              <a:off x="3703" y="2504"/>
              <a:ext cx="80" cy="85"/>
            </a:xfrm>
            <a:custGeom>
              <a:avLst/>
              <a:gdLst/>
              <a:ahLst/>
              <a:cxnLst>
                <a:cxn ang="0">
                  <a:pos x="43" y="237"/>
                </a:cxn>
                <a:cxn ang="0">
                  <a:pos x="36" y="229"/>
                </a:cxn>
                <a:cxn ang="0">
                  <a:pos x="21" y="204"/>
                </a:cxn>
                <a:cxn ang="0">
                  <a:pos x="7" y="168"/>
                </a:cxn>
                <a:cxn ang="0">
                  <a:pos x="0" y="121"/>
                </a:cxn>
                <a:cxn ang="0">
                  <a:pos x="4" y="96"/>
                </a:cxn>
                <a:cxn ang="0">
                  <a:pos x="13" y="73"/>
                </a:cxn>
                <a:cxn ang="0">
                  <a:pos x="20" y="62"/>
                </a:cxn>
                <a:cxn ang="0">
                  <a:pos x="25" y="52"/>
                </a:cxn>
                <a:cxn ang="0">
                  <a:pos x="40" y="33"/>
                </a:cxn>
                <a:cxn ang="0">
                  <a:pos x="61" y="18"/>
                </a:cxn>
                <a:cxn ang="0">
                  <a:pos x="71" y="12"/>
                </a:cxn>
                <a:cxn ang="0">
                  <a:pos x="82" y="8"/>
                </a:cxn>
                <a:cxn ang="0">
                  <a:pos x="93" y="3"/>
                </a:cxn>
                <a:cxn ang="0">
                  <a:pos x="105" y="0"/>
                </a:cxn>
                <a:cxn ang="0">
                  <a:pos x="129" y="0"/>
                </a:cxn>
                <a:cxn ang="0">
                  <a:pos x="175" y="8"/>
                </a:cxn>
                <a:cxn ang="0">
                  <a:pos x="193" y="18"/>
                </a:cxn>
                <a:cxn ang="0">
                  <a:pos x="202" y="23"/>
                </a:cxn>
                <a:cxn ang="0">
                  <a:pos x="208" y="29"/>
                </a:cxn>
                <a:cxn ang="0">
                  <a:pos x="230" y="54"/>
                </a:cxn>
                <a:cxn ang="0">
                  <a:pos x="239" y="77"/>
                </a:cxn>
                <a:cxn ang="0">
                  <a:pos x="240" y="149"/>
                </a:cxn>
                <a:cxn ang="0">
                  <a:pos x="239" y="198"/>
                </a:cxn>
                <a:cxn ang="0">
                  <a:pos x="230" y="207"/>
                </a:cxn>
                <a:cxn ang="0">
                  <a:pos x="206" y="224"/>
                </a:cxn>
                <a:cxn ang="0">
                  <a:pos x="197" y="230"/>
                </a:cxn>
                <a:cxn ang="0">
                  <a:pos x="191" y="235"/>
                </a:cxn>
                <a:cxn ang="0">
                  <a:pos x="182" y="240"/>
                </a:cxn>
                <a:cxn ang="0">
                  <a:pos x="175" y="245"/>
                </a:cxn>
                <a:cxn ang="0">
                  <a:pos x="163" y="252"/>
                </a:cxn>
                <a:cxn ang="0">
                  <a:pos x="149" y="255"/>
                </a:cxn>
                <a:cxn ang="0">
                  <a:pos x="102" y="253"/>
                </a:cxn>
                <a:cxn ang="0">
                  <a:pos x="79" y="249"/>
                </a:cxn>
                <a:cxn ang="0">
                  <a:pos x="82" y="224"/>
                </a:cxn>
                <a:cxn ang="0">
                  <a:pos x="166" y="165"/>
                </a:cxn>
                <a:cxn ang="0">
                  <a:pos x="175" y="123"/>
                </a:cxn>
                <a:cxn ang="0">
                  <a:pos x="174" y="84"/>
                </a:cxn>
                <a:cxn ang="0">
                  <a:pos x="168" y="70"/>
                </a:cxn>
                <a:cxn ang="0">
                  <a:pos x="159" y="58"/>
                </a:cxn>
                <a:cxn ang="0">
                  <a:pos x="153" y="54"/>
                </a:cxn>
                <a:cxn ang="0">
                  <a:pos x="148" y="50"/>
                </a:cxn>
                <a:cxn ang="0">
                  <a:pos x="133" y="46"/>
                </a:cxn>
                <a:cxn ang="0">
                  <a:pos x="101" y="43"/>
                </a:cxn>
                <a:cxn ang="0">
                  <a:pos x="75" y="47"/>
                </a:cxn>
                <a:cxn ang="0">
                  <a:pos x="53" y="62"/>
                </a:cxn>
                <a:cxn ang="0">
                  <a:pos x="36" y="84"/>
                </a:cxn>
                <a:cxn ang="0">
                  <a:pos x="33" y="117"/>
                </a:cxn>
                <a:cxn ang="0">
                  <a:pos x="36" y="135"/>
                </a:cxn>
                <a:cxn ang="0">
                  <a:pos x="42" y="153"/>
                </a:cxn>
                <a:cxn ang="0">
                  <a:pos x="49" y="168"/>
                </a:cxn>
                <a:cxn ang="0">
                  <a:pos x="55" y="182"/>
                </a:cxn>
                <a:cxn ang="0">
                  <a:pos x="61" y="193"/>
                </a:cxn>
                <a:cxn ang="0">
                  <a:pos x="43" y="237"/>
                </a:cxn>
                <a:cxn ang="0">
                  <a:pos x="43" y="237"/>
                </a:cxn>
              </a:cxnLst>
              <a:rect l="0" t="0" r="r" b="b"/>
              <a:pathLst>
                <a:path w="240" h="255">
                  <a:moveTo>
                    <a:pt x="43" y="237"/>
                  </a:moveTo>
                  <a:lnTo>
                    <a:pt x="36" y="229"/>
                  </a:lnTo>
                  <a:lnTo>
                    <a:pt x="21" y="204"/>
                  </a:lnTo>
                  <a:lnTo>
                    <a:pt x="7" y="168"/>
                  </a:lnTo>
                  <a:lnTo>
                    <a:pt x="0" y="121"/>
                  </a:lnTo>
                  <a:lnTo>
                    <a:pt x="4" y="96"/>
                  </a:lnTo>
                  <a:lnTo>
                    <a:pt x="13" y="73"/>
                  </a:lnTo>
                  <a:lnTo>
                    <a:pt x="20" y="62"/>
                  </a:lnTo>
                  <a:lnTo>
                    <a:pt x="25" y="52"/>
                  </a:lnTo>
                  <a:lnTo>
                    <a:pt x="40" y="33"/>
                  </a:lnTo>
                  <a:lnTo>
                    <a:pt x="61" y="18"/>
                  </a:lnTo>
                  <a:lnTo>
                    <a:pt x="71" y="12"/>
                  </a:lnTo>
                  <a:lnTo>
                    <a:pt x="82" y="8"/>
                  </a:lnTo>
                  <a:lnTo>
                    <a:pt x="93" y="3"/>
                  </a:lnTo>
                  <a:lnTo>
                    <a:pt x="105" y="0"/>
                  </a:lnTo>
                  <a:lnTo>
                    <a:pt x="129" y="0"/>
                  </a:lnTo>
                  <a:lnTo>
                    <a:pt x="175" y="8"/>
                  </a:lnTo>
                  <a:lnTo>
                    <a:pt x="193" y="18"/>
                  </a:lnTo>
                  <a:lnTo>
                    <a:pt x="202" y="23"/>
                  </a:lnTo>
                  <a:lnTo>
                    <a:pt x="208" y="29"/>
                  </a:lnTo>
                  <a:lnTo>
                    <a:pt x="230" y="54"/>
                  </a:lnTo>
                  <a:lnTo>
                    <a:pt x="239" y="77"/>
                  </a:lnTo>
                  <a:lnTo>
                    <a:pt x="240" y="149"/>
                  </a:lnTo>
                  <a:lnTo>
                    <a:pt x="239" y="198"/>
                  </a:lnTo>
                  <a:lnTo>
                    <a:pt x="230" y="207"/>
                  </a:lnTo>
                  <a:lnTo>
                    <a:pt x="206" y="224"/>
                  </a:lnTo>
                  <a:lnTo>
                    <a:pt x="197" y="230"/>
                  </a:lnTo>
                  <a:lnTo>
                    <a:pt x="191" y="235"/>
                  </a:lnTo>
                  <a:lnTo>
                    <a:pt x="182" y="240"/>
                  </a:lnTo>
                  <a:lnTo>
                    <a:pt x="175" y="245"/>
                  </a:lnTo>
                  <a:lnTo>
                    <a:pt x="163" y="252"/>
                  </a:lnTo>
                  <a:lnTo>
                    <a:pt x="149" y="255"/>
                  </a:lnTo>
                  <a:lnTo>
                    <a:pt x="102" y="253"/>
                  </a:lnTo>
                  <a:lnTo>
                    <a:pt x="79" y="249"/>
                  </a:lnTo>
                  <a:lnTo>
                    <a:pt x="82" y="224"/>
                  </a:lnTo>
                  <a:lnTo>
                    <a:pt x="166" y="165"/>
                  </a:lnTo>
                  <a:lnTo>
                    <a:pt x="175" y="123"/>
                  </a:lnTo>
                  <a:lnTo>
                    <a:pt x="174" y="84"/>
                  </a:lnTo>
                  <a:lnTo>
                    <a:pt x="168" y="70"/>
                  </a:lnTo>
                  <a:lnTo>
                    <a:pt x="159" y="58"/>
                  </a:lnTo>
                  <a:lnTo>
                    <a:pt x="153" y="54"/>
                  </a:lnTo>
                  <a:lnTo>
                    <a:pt x="148" y="50"/>
                  </a:lnTo>
                  <a:lnTo>
                    <a:pt x="133" y="46"/>
                  </a:lnTo>
                  <a:lnTo>
                    <a:pt x="101" y="43"/>
                  </a:lnTo>
                  <a:lnTo>
                    <a:pt x="75" y="47"/>
                  </a:lnTo>
                  <a:lnTo>
                    <a:pt x="53" y="62"/>
                  </a:lnTo>
                  <a:lnTo>
                    <a:pt x="36" y="84"/>
                  </a:lnTo>
                  <a:lnTo>
                    <a:pt x="33" y="117"/>
                  </a:lnTo>
                  <a:lnTo>
                    <a:pt x="36" y="135"/>
                  </a:lnTo>
                  <a:lnTo>
                    <a:pt x="42" y="153"/>
                  </a:lnTo>
                  <a:lnTo>
                    <a:pt x="49" y="168"/>
                  </a:lnTo>
                  <a:lnTo>
                    <a:pt x="55" y="182"/>
                  </a:lnTo>
                  <a:lnTo>
                    <a:pt x="61" y="193"/>
                  </a:lnTo>
                  <a:lnTo>
                    <a:pt x="43" y="237"/>
                  </a:lnTo>
                  <a:lnTo>
                    <a:pt x="43" y="237"/>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47" name="Freeform 224"/>
            <p:cNvSpPr>
              <a:spLocks/>
            </p:cNvSpPr>
            <p:nvPr/>
          </p:nvSpPr>
          <p:spPr bwMode="auto">
            <a:xfrm>
              <a:off x="3714" y="2564"/>
              <a:ext cx="28" cy="26"/>
            </a:xfrm>
            <a:custGeom>
              <a:avLst/>
              <a:gdLst/>
              <a:ahLst/>
              <a:cxnLst>
                <a:cxn ang="0">
                  <a:pos x="5" y="0"/>
                </a:cxn>
                <a:cxn ang="0">
                  <a:pos x="84" y="49"/>
                </a:cxn>
                <a:cxn ang="0">
                  <a:pos x="62" y="79"/>
                </a:cxn>
                <a:cxn ang="0">
                  <a:pos x="0" y="49"/>
                </a:cxn>
                <a:cxn ang="0">
                  <a:pos x="5" y="0"/>
                </a:cxn>
                <a:cxn ang="0">
                  <a:pos x="5" y="0"/>
                </a:cxn>
              </a:cxnLst>
              <a:rect l="0" t="0" r="r" b="b"/>
              <a:pathLst>
                <a:path w="84" h="79">
                  <a:moveTo>
                    <a:pt x="5" y="0"/>
                  </a:moveTo>
                  <a:lnTo>
                    <a:pt x="84" y="49"/>
                  </a:lnTo>
                  <a:lnTo>
                    <a:pt x="62" y="79"/>
                  </a:lnTo>
                  <a:lnTo>
                    <a:pt x="0" y="49"/>
                  </a:lnTo>
                  <a:lnTo>
                    <a:pt x="5" y="0"/>
                  </a:lnTo>
                  <a:lnTo>
                    <a:pt x="5" y="0"/>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48" name="Freeform 225"/>
            <p:cNvSpPr>
              <a:spLocks/>
            </p:cNvSpPr>
            <p:nvPr/>
          </p:nvSpPr>
          <p:spPr bwMode="auto">
            <a:xfrm>
              <a:off x="4062" y="2306"/>
              <a:ext cx="247" cy="117"/>
            </a:xfrm>
            <a:custGeom>
              <a:avLst/>
              <a:gdLst/>
              <a:ahLst/>
              <a:cxnLst>
                <a:cxn ang="0">
                  <a:pos x="0" y="250"/>
                </a:cxn>
                <a:cxn ang="0">
                  <a:pos x="75" y="0"/>
                </a:cxn>
                <a:cxn ang="0">
                  <a:pos x="676" y="32"/>
                </a:cxn>
                <a:cxn ang="0">
                  <a:pos x="689" y="47"/>
                </a:cxn>
                <a:cxn ang="0">
                  <a:pos x="702" y="66"/>
                </a:cxn>
                <a:cxn ang="0">
                  <a:pos x="716" y="88"/>
                </a:cxn>
                <a:cxn ang="0">
                  <a:pos x="738" y="147"/>
                </a:cxn>
                <a:cxn ang="0">
                  <a:pos x="742" y="182"/>
                </a:cxn>
                <a:cxn ang="0">
                  <a:pos x="741" y="215"/>
                </a:cxn>
                <a:cxn ang="0">
                  <a:pos x="733" y="249"/>
                </a:cxn>
                <a:cxn ang="0">
                  <a:pos x="722" y="277"/>
                </a:cxn>
                <a:cxn ang="0">
                  <a:pos x="716" y="289"/>
                </a:cxn>
                <a:cxn ang="0">
                  <a:pos x="711" y="300"/>
                </a:cxn>
                <a:cxn ang="0">
                  <a:pos x="698" y="319"/>
                </a:cxn>
                <a:cxn ang="0">
                  <a:pos x="684" y="334"/>
                </a:cxn>
                <a:cxn ang="0">
                  <a:pos x="678" y="341"/>
                </a:cxn>
                <a:cxn ang="0">
                  <a:pos x="671" y="345"/>
                </a:cxn>
                <a:cxn ang="0">
                  <a:pos x="657" y="351"/>
                </a:cxn>
                <a:cxn ang="0">
                  <a:pos x="642" y="352"/>
                </a:cxn>
                <a:cxn ang="0">
                  <a:pos x="621" y="350"/>
                </a:cxn>
                <a:cxn ang="0">
                  <a:pos x="607" y="344"/>
                </a:cxn>
                <a:cxn ang="0">
                  <a:pos x="591" y="340"/>
                </a:cxn>
                <a:cxn ang="0">
                  <a:pos x="571" y="333"/>
                </a:cxn>
                <a:cxn ang="0">
                  <a:pos x="551" y="326"/>
                </a:cxn>
                <a:cxn ang="0">
                  <a:pos x="529" y="319"/>
                </a:cxn>
                <a:cxn ang="0">
                  <a:pos x="507" y="311"/>
                </a:cxn>
                <a:cxn ang="0">
                  <a:pos x="483" y="304"/>
                </a:cxn>
                <a:cxn ang="0">
                  <a:pos x="458" y="296"/>
                </a:cxn>
                <a:cxn ang="0">
                  <a:pos x="435" y="289"/>
                </a:cxn>
                <a:cxn ang="0">
                  <a:pos x="413" y="282"/>
                </a:cxn>
                <a:cxn ang="0">
                  <a:pos x="388" y="277"/>
                </a:cxn>
                <a:cxn ang="0">
                  <a:pos x="367" y="272"/>
                </a:cxn>
                <a:cxn ang="0">
                  <a:pos x="328" y="268"/>
                </a:cxn>
                <a:cxn ang="0">
                  <a:pos x="235" y="264"/>
                </a:cxn>
                <a:cxn ang="0">
                  <a:pos x="126" y="257"/>
                </a:cxn>
                <a:cxn ang="0">
                  <a:pos x="38" y="252"/>
                </a:cxn>
                <a:cxn ang="0">
                  <a:pos x="0" y="250"/>
                </a:cxn>
                <a:cxn ang="0">
                  <a:pos x="0" y="250"/>
                </a:cxn>
              </a:cxnLst>
              <a:rect l="0" t="0" r="r" b="b"/>
              <a:pathLst>
                <a:path w="742" h="352">
                  <a:moveTo>
                    <a:pt x="0" y="250"/>
                  </a:moveTo>
                  <a:lnTo>
                    <a:pt x="75" y="0"/>
                  </a:lnTo>
                  <a:lnTo>
                    <a:pt x="676" y="32"/>
                  </a:lnTo>
                  <a:lnTo>
                    <a:pt x="689" y="47"/>
                  </a:lnTo>
                  <a:lnTo>
                    <a:pt x="702" y="66"/>
                  </a:lnTo>
                  <a:lnTo>
                    <a:pt x="716" y="88"/>
                  </a:lnTo>
                  <a:lnTo>
                    <a:pt x="738" y="147"/>
                  </a:lnTo>
                  <a:lnTo>
                    <a:pt x="742" y="182"/>
                  </a:lnTo>
                  <a:lnTo>
                    <a:pt x="741" y="215"/>
                  </a:lnTo>
                  <a:lnTo>
                    <a:pt x="733" y="249"/>
                  </a:lnTo>
                  <a:lnTo>
                    <a:pt x="722" y="277"/>
                  </a:lnTo>
                  <a:lnTo>
                    <a:pt x="716" y="289"/>
                  </a:lnTo>
                  <a:lnTo>
                    <a:pt x="711" y="300"/>
                  </a:lnTo>
                  <a:lnTo>
                    <a:pt x="698" y="319"/>
                  </a:lnTo>
                  <a:lnTo>
                    <a:pt x="684" y="334"/>
                  </a:lnTo>
                  <a:lnTo>
                    <a:pt x="678" y="341"/>
                  </a:lnTo>
                  <a:lnTo>
                    <a:pt x="671" y="345"/>
                  </a:lnTo>
                  <a:lnTo>
                    <a:pt x="657" y="351"/>
                  </a:lnTo>
                  <a:lnTo>
                    <a:pt x="642" y="352"/>
                  </a:lnTo>
                  <a:lnTo>
                    <a:pt x="621" y="350"/>
                  </a:lnTo>
                  <a:lnTo>
                    <a:pt x="607" y="344"/>
                  </a:lnTo>
                  <a:lnTo>
                    <a:pt x="591" y="340"/>
                  </a:lnTo>
                  <a:lnTo>
                    <a:pt x="571" y="333"/>
                  </a:lnTo>
                  <a:lnTo>
                    <a:pt x="551" y="326"/>
                  </a:lnTo>
                  <a:lnTo>
                    <a:pt x="529" y="319"/>
                  </a:lnTo>
                  <a:lnTo>
                    <a:pt x="507" y="311"/>
                  </a:lnTo>
                  <a:lnTo>
                    <a:pt x="483" y="304"/>
                  </a:lnTo>
                  <a:lnTo>
                    <a:pt x="458" y="296"/>
                  </a:lnTo>
                  <a:lnTo>
                    <a:pt x="435" y="289"/>
                  </a:lnTo>
                  <a:lnTo>
                    <a:pt x="413" y="282"/>
                  </a:lnTo>
                  <a:lnTo>
                    <a:pt x="388" y="277"/>
                  </a:lnTo>
                  <a:lnTo>
                    <a:pt x="367" y="272"/>
                  </a:lnTo>
                  <a:lnTo>
                    <a:pt x="328" y="268"/>
                  </a:lnTo>
                  <a:lnTo>
                    <a:pt x="235" y="264"/>
                  </a:lnTo>
                  <a:lnTo>
                    <a:pt x="126" y="257"/>
                  </a:lnTo>
                  <a:lnTo>
                    <a:pt x="38" y="252"/>
                  </a:lnTo>
                  <a:lnTo>
                    <a:pt x="0" y="250"/>
                  </a:lnTo>
                  <a:lnTo>
                    <a:pt x="0" y="250"/>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49" name="Freeform 226"/>
            <p:cNvSpPr>
              <a:spLocks/>
            </p:cNvSpPr>
            <p:nvPr/>
          </p:nvSpPr>
          <p:spPr bwMode="auto">
            <a:xfrm>
              <a:off x="4028" y="2256"/>
              <a:ext cx="596" cy="210"/>
            </a:xfrm>
            <a:custGeom>
              <a:avLst/>
              <a:gdLst/>
              <a:ahLst/>
              <a:cxnLst>
                <a:cxn ang="0">
                  <a:pos x="48" y="366"/>
                </a:cxn>
                <a:cxn ang="0">
                  <a:pos x="73" y="308"/>
                </a:cxn>
                <a:cxn ang="0">
                  <a:pos x="89" y="270"/>
                </a:cxn>
                <a:cxn ang="0">
                  <a:pos x="107" y="230"/>
                </a:cxn>
                <a:cxn ang="0">
                  <a:pos x="126" y="191"/>
                </a:cxn>
                <a:cxn ang="0">
                  <a:pos x="157" y="131"/>
                </a:cxn>
                <a:cxn ang="0">
                  <a:pos x="180" y="105"/>
                </a:cxn>
                <a:cxn ang="0">
                  <a:pos x="223" y="92"/>
                </a:cxn>
                <a:cxn ang="0">
                  <a:pos x="343" y="74"/>
                </a:cxn>
                <a:cxn ang="0">
                  <a:pos x="1526" y="102"/>
                </a:cxn>
                <a:cxn ang="0">
                  <a:pos x="1577" y="122"/>
                </a:cxn>
                <a:cxn ang="0">
                  <a:pos x="1604" y="140"/>
                </a:cxn>
                <a:cxn ang="0">
                  <a:pos x="1667" y="198"/>
                </a:cxn>
                <a:cxn ang="0">
                  <a:pos x="1701" y="244"/>
                </a:cxn>
                <a:cxn ang="0">
                  <a:pos x="1722" y="334"/>
                </a:cxn>
                <a:cxn ang="0">
                  <a:pos x="1703" y="380"/>
                </a:cxn>
                <a:cxn ang="0">
                  <a:pos x="1688" y="345"/>
                </a:cxn>
                <a:cxn ang="0">
                  <a:pos x="1660" y="303"/>
                </a:cxn>
                <a:cxn ang="0">
                  <a:pos x="1620" y="257"/>
                </a:cxn>
                <a:cxn ang="0">
                  <a:pos x="1575" y="223"/>
                </a:cxn>
                <a:cxn ang="0">
                  <a:pos x="1544" y="205"/>
                </a:cxn>
                <a:cxn ang="0">
                  <a:pos x="1496" y="187"/>
                </a:cxn>
                <a:cxn ang="0">
                  <a:pos x="1408" y="171"/>
                </a:cxn>
                <a:cxn ang="0">
                  <a:pos x="1277" y="155"/>
                </a:cxn>
                <a:cxn ang="0">
                  <a:pos x="1063" y="155"/>
                </a:cxn>
                <a:cxn ang="0">
                  <a:pos x="974" y="173"/>
                </a:cxn>
                <a:cxn ang="0">
                  <a:pos x="901" y="190"/>
                </a:cxn>
                <a:cxn ang="0">
                  <a:pos x="975" y="246"/>
                </a:cxn>
                <a:cxn ang="0">
                  <a:pos x="1110" y="233"/>
                </a:cxn>
                <a:cxn ang="0">
                  <a:pos x="1364" y="230"/>
                </a:cxn>
                <a:cxn ang="0">
                  <a:pos x="1480" y="255"/>
                </a:cxn>
                <a:cxn ang="0">
                  <a:pos x="1508" y="274"/>
                </a:cxn>
                <a:cxn ang="0">
                  <a:pos x="1554" y="308"/>
                </a:cxn>
                <a:cxn ang="0">
                  <a:pos x="1604" y="391"/>
                </a:cxn>
                <a:cxn ang="0">
                  <a:pos x="1594" y="577"/>
                </a:cxn>
                <a:cxn ang="0">
                  <a:pos x="1787" y="377"/>
                </a:cxn>
                <a:cxn ang="0">
                  <a:pos x="1765" y="266"/>
                </a:cxn>
                <a:cxn ang="0">
                  <a:pos x="1733" y="213"/>
                </a:cxn>
                <a:cxn ang="0">
                  <a:pos x="1689" y="167"/>
                </a:cxn>
                <a:cxn ang="0">
                  <a:pos x="1646" y="133"/>
                </a:cxn>
                <a:cxn ang="0">
                  <a:pos x="1620" y="114"/>
                </a:cxn>
                <a:cxn ang="0">
                  <a:pos x="1594" y="99"/>
                </a:cxn>
                <a:cxn ang="0">
                  <a:pos x="1568" y="87"/>
                </a:cxn>
                <a:cxn ang="0">
                  <a:pos x="1517" y="67"/>
                </a:cxn>
                <a:cxn ang="0">
                  <a:pos x="1411" y="50"/>
                </a:cxn>
                <a:cxn ang="0">
                  <a:pos x="1255" y="32"/>
                </a:cxn>
                <a:cxn ang="0">
                  <a:pos x="1077" y="14"/>
                </a:cxn>
                <a:cxn ang="0">
                  <a:pos x="858" y="1"/>
                </a:cxn>
                <a:cxn ang="0">
                  <a:pos x="456" y="17"/>
                </a:cxn>
                <a:cxn ang="0">
                  <a:pos x="250" y="37"/>
                </a:cxn>
                <a:cxn ang="0">
                  <a:pos x="177" y="58"/>
                </a:cxn>
                <a:cxn ang="0">
                  <a:pos x="126" y="91"/>
                </a:cxn>
                <a:cxn ang="0">
                  <a:pos x="84" y="140"/>
                </a:cxn>
                <a:cxn ang="0">
                  <a:pos x="31" y="407"/>
                </a:cxn>
              </a:cxnLst>
              <a:rect l="0" t="0" r="r" b="b"/>
              <a:pathLst>
                <a:path w="1788" h="629">
                  <a:moveTo>
                    <a:pt x="31" y="407"/>
                  </a:moveTo>
                  <a:lnTo>
                    <a:pt x="35" y="396"/>
                  </a:lnTo>
                  <a:lnTo>
                    <a:pt x="48" y="366"/>
                  </a:lnTo>
                  <a:lnTo>
                    <a:pt x="57" y="345"/>
                  </a:lnTo>
                  <a:lnTo>
                    <a:pt x="67" y="322"/>
                  </a:lnTo>
                  <a:lnTo>
                    <a:pt x="73" y="308"/>
                  </a:lnTo>
                  <a:lnTo>
                    <a:pt x="78" y="296"/>
                  </a:lnTo>
                  <a:lnTo>
                    <a:pt x="84" y="283"/>
                  </a:lnTo>
                  <a:lnTo>
                    <a:pt x="89" y="270"/>
                  </a:lnTo>
                  <a:lnTo>
                    <a:pt x="96" y="256"/>
                  </a:lnTo>
                  <a:lnTo>
                    <a:pt x="102" y="242"/>
                  </a:lnTo>
                  <a:lnTo>
                    <a:pt x="107" y="230"/>
                  </a:lnTo>
                  <a:lnTo>
                    <a:pt x="113" y="217"/>
                  </a:lnTo>
                  <a:lnTo>
                    <a:pt x="119" y="204"/>
                  </a:lnTo>
                  <a:lnTo>
                    <a:pt x="126" y="191"/>
                  </a:lnTo>
                  <a:lnTo>
                    <a:pt x="137" y="169"/>
                  </a:lnTo>
                  <a:lnTo>
                    <a:pt x="147" y="149"/>
                  </a:lnTo>
                  <a:lnTo>
                    <a:pt x="157" y="131"/>
                  </a:lnTo>
                  <a:lnTo>
                    <a:pt x="166" y="118"/>
                  </a:lnTo>
                  <a:lnTo>
                    <a:pt x="173" y="110"/>
                  </a:lnTo>
                  <a:lnTo>
                    <a:pt x="180" y="105"/>
                  </a:lnTo>
                  <a:lnTo>
                    <a:pt x="193" y="100"/>
                  </a:lnTo>
                  <a:lnTo>
                    <a:pt x="206" y="95"/>
                  </a:lnTo>
                  <a:lnTo>
                    <a:pt x="223" y="92"/>
                  </a:lnTo>
                  <a:lnTo>
                    <a:pt x="261" y="85"/>
                  </a:lnTo>
                  <a:lnTo>
                    <a:pt x="301" y="80"/>
                  </a:lnTo>
                  <a:lnTo>
                    <a:pt x="343" y="74"/>
                  </a:lnTo>
                  <a:lnTo>
                    <a:pt x="376" y="72"/>
                  </a:lnTo>
                  <a:lnTo>
                    <a:pt x="409" y="69"/>
                  </a:lnTo>
                  <a:lnTo>
                    <a:pt x="1526" y="102"/>
                  </a:lnTo>
                  <a:lnTo>
                    <a:pt x="1547" y="109"/>
                  </a:lnTo>
                  <a:lnTo>
                    <a:pt x="1566" y="118"/>
                  </a:lnTo>
                  <a:lnTo>
                    <a:pt x="1577" y="122"/>
                  </a:lnTo>
                  <a:lnTo>
                    <a:pt x="1587" y="128"/>
                  </a:lnTo>
                  <a:lnTo>
                    <a:pt x="1595" y="133"/>
                  </a:lnTo>
                  <a:lnTo>
                    <a:pt x="1604" y="140"/>
                  </a:lnTo>
                  <a:lnTo>
                    <a:pt x="1638" y="168"/>
                  </a:lnTo>
                  <a:lnTo>
                    <a:pt x="1653" y="183"/>
                  </a:lnTo>
                  <a:lnTo>
                    <a:pt x="1667" y="198"/>
                  </a:lnTo>
                  <a:lnTo>
                    <a:pt x="1679" y="213"/>
                  </a:lnTo>
                  <a:lnTo>
                    <a:pt x="1690" y="228"/>
                  </a:lnTo>
                  <a:lnTo>
                    <a:pt x="1701" y="244"/>
                  </a:lnTo>
                  <a:lnTo>
                    <a:pt x="1708" y="259"/>
                  </a:lnTo>
                  <a:lnTo>
                    <a:pt x="1725" y="304"/>
                  </a:lnTo>
                  <a:lnTo>
                    <a:pt x="1722" y="334"/>
                  </a:lnTo>
                  <a:lnTo>
                    <a:pt x="1715" y="359"/>
                  </a:lnTo>
                  <a:lnTo>
                    <a:pt x="1707" y="374"/>
                  </a:lnTo>
                  <a:lnTo>
                    <a:pt x="1703" y="380"/>
                  </a:lnTo>
                  <a:lnTo>
                    <a:pt x="1701" y="373"/>
                  </a:lnTo>
                  <a:lnTo>
                    <a:pt x="1693" y="356"/>
                  </a:lnTo>
                  <a:lnTo>
                    <a:pt x="1688" y="345"/>
                  </a:lnTo>
                  <a:lnTo>
                    <a:pt x="1679" y="332"/>
                  </a:lnTo>
                  <a:lnTo>
                    <a:pt x="1670" y="318"/>
                  </a:lnTo>
                  <a:lnTo>
                    <a:pt x="1660" y="303"/>
                  </a:lnTo>
                  <a:lnTo>
                    <a:pt x="1648" y="288"/>
                  </a:lnTo>
                  <a:lnTo>
                    <a:pt x="1634" y="272"/>
                  </a:lnTo>
                  <a:lnTo>
                    <a:pt x="1620" y="257"/>
                  </a:lnTo>
                  <a:lnTo>
                    <a:pt x="1602" y="242"/>
                  </a:lnTo>
                  <a:lnTo>
                    <a:pt x="1586" y="228"/>
                  </a:lnTo>
                  <a:lnTo>
                    <a:pt x="1575" y="223"/>
                  </a:lnTo>
                  <a:lnTo>
                    <a:pt x="1565" y="216"/>
                  </a:lnTo>
                  <a:lnTo>
                    <a:pt x="1554" y="209"/>
                  </a:lnTo>
                  <a:lnTo>
                    <a:pt x="1544" y="205"/>
                  </a:lnTo>
                  <a:lnTo>
                    <a:pt x="1533" y="201"/>
                  </a:lnTo>
                  <a:lnTo>
                    <a:pt x="1521" y="195"/>
                  </a:lnTo>
                  <a:lnTo>
                    <a:pt x="1496" y="187"/>
                  </a:lnTo>
                  <a:lnTo>
                    <a:pt x="1469" y="182"/>
                  </a:lnTo>
                  <a:lnTo>
                    <a:pt x="1438" y="175"/>
                  </a:lnTo>
                  <a:lnTo>
                    <a:pt x="1408" y="171"/>
                  </a:lnTo>
                  <a:lnTo>
                    <a:pt x="1378" y="165"/>
                  </a:lnTo>
                  <a:lnTo>
                    <a:pt x="1345" y="161"/>
                  </a:lnTo>
                  <a:lnTo>
                    <a:pt x="1277" y="155"/>
                  </a:lnTo>
                  <a:lnTo>
                    <a:pt x="1214" y="151"/>
                  </a:lnTo>
                  <a:lnTo>
                    <a:pt x="1156" y="150"/>
                  </a:lnTo>
                  <a:lnTo>
                    <a:pt x="1063" y="155"/>
                  </a:lnTo>
                  <a:lnTo>
                    <a:pt x="1032" y="162"/>
                  </a:lnTo>
                  <a:lnTo>
                    <a:pt x="1001" y="168"/>
                  </a:lnTo>
                  <a:lnTo>
                    <a:pt x="974" y="173"/>
                  </a:lnTo>
                  <a:lnTo>
                    <a:pt x="949" y="179"/>
                  </a:lnTo>
                  <a:lnTo>
                    <a:pt x="915" y="187"/>
                  </a:lnTo>
                  <a:lnTo>
                    <a:pt x="901" y="190"/>
                  </a:lnTo>
                  <a:lnTo>
                    <a:pt x="884" y="590"/>
                  </a:lnTo>
                  <a:lnTo>
                    <a:pt x="970" y="578"/>
                  </a:lnTo>
                  <a:lnTo>
                    <a:pt x="975" y="246"/>
                  </a:lnTo>
                  <a:lnTo>
                    <a:pt x="993" y="244"/>
                  </a:lnTo>
                  <a:lnTo>
                    <a:pt x="1040" y="238"/>
                  </a:lnTo>
                  <a:lnTo>
                    <a:pt x="1110" y="233"/>
                  </a:lnTo>
                  <a:lnTo>
                    <a:pt x="1193" y="227"/>
                  </a:lnTo>
                  <a:lnTo>
                    <a:pt x="1280" y="226"/>
                  </a:lnTo>
                  <a:lnTo>
                    <a:pt x="1364" y="230"/>
                  </a:lnTo>
                  <a:lnTo>
                    <a:pt x="1437" y="241"/>
                  </a:lnTo>
                  <a:lnTo>
                    <a:pt x="1466" y="249"/>
                  </a:lnTo>
                  <a:lnTo>
                    <a:pt x="1480" y="255"/>
                  </a:lnTo>
                  <a:lnTo>
                    <a:pt x="1491" y="263"/>
                  </a:lnTo>
                  <a:lnTo>
                    <a:pt x="1499" y="268"/>
                  </a:lnTo>
                  <a:lnTo>
                    <a:pt x="1508" y="274"/>
                  </a:lnTo>
                  <a:lnTo>
                    <a:pt x="1518" y="281"/>
                  </a:lnTo>
                  <a:lnTo>
                    <a:pt x="1526" y="286"/>
                  </a:lnTo>
                  <a:lnTo>
                    <a:pt x="1554" y="308"/>
                  </a:lnTo>
                  <a:lnTo>
                    <a:pt x="1575" y="330"/>
                  </a:lnTo>
                  <a:lnTo>
                    <a:pt x="1588" y="350"/>
                  </a:lnTo>
                  <a:lnTo>
                    <a:pt x="1604" y="391"/>
                  </a:lnTo>
                  <a:lnTo>
                    <a:pt x="1606" y="439"/>
                  </a:lnTo>
                  <a:lnTo>
                    <a:pt x="1599" y="534"/>
                  </a:lnTo>
                  <a:lnTo>
                    <a:pt x="1594" y="577"/>
                  </a:lnTo>
                  <a:lnTo>
                    <a:pt x="1780" y="629"/>
                  </a:lnTo>
                  <a:lnTo>
                    <a:pt x="1788" y="491"/>
                  </a:lnTo>
                  <a:lnTo>
                    <a:pt x="1787" y="377"/>
                  </a:lnTo>
                  <a:lnTo>
                    <a:pt x="1781" y="325"/>
                  </a:lnTo>
                  <a:lnTo>
                    <a:pt x="1772" y="283"/>
                  </a:lnTo>
                  <a:lnTo>
                    <a:pt x="1765" y="266"/>
                  </a:lnTo>
                  <a:lnTo>
                    <a:pt x="1757" y="248"/>
                  </a:lnTo>
                  <a:lnTo>
                    <a:pt x="1746" y="231"/>
                  </a:lnTo>
                  <a:lnTo>
                    <a:pt x="1733" y="213"/>
                  </a:lnTo>
                  <a:lnTo>
                    <a:pt x="1719" y="197"/>
                  </a:lnTo>
                  <a:lnTo>
                    <a:pt x="1704" y="182"/>
                  </a:lnTo>
                  <a:lnTo>
                    <a:pt x="1689" y="167"/>
                  </a:lnTo>
                  <a:lnTo>
                    <a:pt x="1671" y="153"/>
                  </a:lnTo>
                  <a:lnTo>
                    <a:pt x="1655" y="139"/>
                  </a:lnTo>
                  <a:lnTo>
                    <a:pt x="1646" y="133"/>
                  </a:lnTo>
                  <a:lnTo>
                    <a:pt x="1637" y="125"/>
                  </a:lnTo>
                  <a:lnTo>
                    <a:pt x="1628" y="120"/>
                  </a:lnTo>
                  <a:lnTo>
                    <a:pt x="1620" y="114"/>
                  </a:lnTo>
                  <a:lnTo>
                    <a:pt x="1610" y="110"/>
                  </a:lnTo>
                  <a:lnTo>
                    <a:pt x="1601" y="103"/>
                  </a:lnTo>
                  <a:lnTo>
                    <a:pt x="1594" y="99"/>
                  </a:lnTo>
                  <a:lnTo>
                    <a:pt x="1584" y="95"/>
                  </a:lnTo>
                  <a:lnTo>
                    <a:pt x="1576" y="89"/>
                  </a:lnTo>
                  <a:lnTo>
                    <a:pt x="1568" y="87"/>
                  </a:lnTo>
                  <a:lnTo>
                    <a:pt x="1553" y="80"/>
                  </a:lnTo>
                  <a:lnTo>
                    <a:pt x="1536" y="73"/>
                  </a:lnTo>
                  <a:lnTo>
                    <a:pt x="1517" y="67"/>
                  </a:lnTo>
                  <a:lnTo>
                    <a:pt x="1489" y="62"/>
                  </a:lnTo>
                  <a:lnTo>
                    <a:pt x="1452" y="56"/>
                  </a:lnTo>
                  <a:lnTo>
                    <a:pt x="1411" y="50"/>
                  </a:lnTo>
                  <a:lnTo>
                    <a:pt x="1362" y="43"/>
                  </a:lnTo>
                  <a:lnTo>
                    <a:pt x="1310" y="37"/>
                  </a:lnTo>
                  <a:lnTo>
                    <a:pt x="1255" y="32"/>
                  </a:lnTo>
                  <a:lnTo>
                    <a:pt x="1196" y="25"/>
                  </a:lnTo>
                  <a:lnTo>
                    <a:pt x="1136" y="19"/>
                  </a:lnTo>
                  <a:lnTo>
                    <a:pt x="1077" y="14"/>
                  </a:lnTo>
                  <a:lnTo>
                    <a:pt x="1019" y="10"/>
                  </a:lnTo>
                  <a:lnTo>
                    <a:pt x="961" y="6"/>
                  </a:lnTo>
                  <a:lnTo>
                    <a:pt x="858" y="1"/>
                  </a:lnTo>
                  <a:lnTo>
                    <a:pt x="775" y="0"/>
                  </a:lnTo>
                  <a:lnTo>
                    <a:pt x="621" y="6"/>
                  </a:lnTo>
                  <a:lnTo>
                    <a:pt x="456" y="17"/>
                  </a:lnTo>
                  <a:lnTo>
                    <a:pt x="377" y="22"/>
                  </a:lnTo>
                  <a:lnTo>
                    <a:pt x="308" y="29"/>
                  </a:lnTo>
                  <a:lnTo>
                    <a:pt x="250" y="37"/>
                  </a:lnTo>
                  <a:lnTo>
                    <a:pt x="208" y="47"/>
                  </a:lnTo>
                  <a:lnTo>
                    <a:pt x="193" y="51"/>
                  </a:lnTo>
                  <a:lnTo>
                    <a:pt x="177" y="58"/>
                  </a:lnTo>
                  <a:lnTo>
                    <a:pt x="164" y="65"/>
                  </a:lnTo>
                  <a:lnTo>
                    <a:pt x="150" y="73"/>
                  </a:lnTo>
                  <a:lnTo>
                    <a:pt x="126" y="91"/>
                  </a:lnTo>
                  <a:lnTo>
                    <a:pt x="108" y="110"/>
                  </a:lnTo>
                  <a:lnTo>
                    <a:pt x="93" y="125"/>
                  </a:lnTo>
                  <a:lnTo>
                    <a:pt x="84" y="140"/>
                  </a:lnTo>
                  <a:lnTo>
                    <a:pt x="75" y="154"/>
                  </a:lnTo>
                  <a:lnTo>
                    <a:pt x="0" y="416"/>
                  </a:lnTo>
                  <a:lnTo>
                    <a:pt x="31" y="407"/>
                  </a:lnTo>
                  <a:lnTo>
                    <a:pt x="31" y="407"/>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50" name="Freeform 227"/>
            <p:cNvSpPr>
              <a:spLocks/>
            </p:cNvSpPr>
            <p:nvPr/>
          </p:nvSpPr>
          <p:spPr bwMode="auto">
            <a:xfrm>
              <a:off x="4429" y="2310"/>
              <a:ext cx="33" cy="137"/>
            </a:xfrm>
            <a:custGeom>
              <a:avLst/>
              <a:gdLst/>
              <a:ahLst/>
              <a:cxnLst>
                <a:cxn ang="0">
                  <a:pos x="0" y="7"/>
                </a:cxn>
                <a:cxn ang="0">
                  <a:pos x="34" y="406"/>
                </a:cxn>
                <a:cxn ang="0">
                  <a:pos x="99" y="410"/>
                </a:cxn>
                <a:cxn ang="0">
                  <a:pos x="75" y="0"/>
                </a:cxn>
                <a:cxn ang="0">
                  <a:pos x="0" y="7"/>
                </a:cxn>
                <a:cxn ang="0">
                  <a:pos x="0" y="7"/>
                </a:cxn>
              </a:cxnLst>
              <a:rect l="0" t="0" r="r" b="b"/>
              <a:pathLst>
                <a:path w="99" h="410">
                  <a:moveTo>
                    <a:pt x="0" y="7"/>
                  </a:moveTo>
                  <a:lnTo>
                    <a:pt x="34" y="406"/>
                  </a:lnTo>
                  <a:lnTo>
                    <a:pt x="99" y="410"/>
                  </a:lnTo>
                  <a:lnTo>
                    <a:pt x="75" y="0"/>
                  </a:lnTo>
                  <a:lnTo>
                    <a:pt x="0" y="7"/>
                  </a:lnTo>
                  <a:lnTo>
                    <a:pt x="0" y="7"/>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51" name="Freeform 228"/>
            <p:cNvSpPr>
              <a:spLocks/>
            </p:cNvSpPr>
            <p:nvPr/>
          </p:nvSpPr>
          <p:spPr bwMode="auto">
            <a:xfrm>
              <a:off x="4517" y="2499"/>
              <a:ext cx="235" cy="157"/>
            </a:xfrm>
            <a:custGeom>
              <a:avLst/>
              <a:gdLst/>
              <a:ahLst/>
              <a:cxnLst>
                <a:cxn ang="0">
                  <a:pos x="31" y="373"/>
                </a:cxn>
                <a:cxn ang="0">
                  <a:pos x="41" y="260"/>
                </a:cxn>
                <a:cxn ang="0">
                  <a:pos x="54" y="193"/>
                </a:cxn>
                <a:cxn ang="0">
                  <a:pos x="71" y="131"/>
                </a:cxn>
                <a:cxn ang="0">
                  <a:pos x="84" y="105"/>
                </a:cxn>
                <a:cxn ang="0">
                  <a:pos x="98" y="80"/>
                </a:cxn>
                <a:cxn ang="0">
                  <a:pos x="133" y="47"/>
                </a:cxn>
                <a:cxn ang="0">
                  <a:pos x="154" y="34"/>
                </a:cxn>
                <a:cxn ang="0">
                  <a:pos x="175" y="25"/>
                </a:cxn>
                <a:cxn ang="0">
                  <a:pos x="197" y="16"/>
                </a:cxn>
                <a:cxn ang="0">
                  <a:pos x="242" y="7"/>
                </a:cxn>
                <a:cxn ang="0">
                  <a:pos x="311" y="0"/>
                </a:cxn>
                <a:cxn ang="0">
                  <a:pos x="398" y="18"/>
                </a:cxn>
                <a:cxn ang="0">
                  <a:pos x="427" y="32"/>
                </a:cxn>
                <a:cxn ang="0">
                  <a:pos x="470" y="63"/>
                </a:cxn>
                <a:cxn ang="0">
                  <a:pos x="500" y="95"/>
                </a:cxn>
                <a:cxn ang="0">
                  <a:pos x="530" y="131"/>
                </a:cxn>
                <a:cxn ang="0">
                  <a:pos x="561" y="168"/>
                </a:cxn>
                <a:cxn ang="0">
                  <a:pos x="585" y="204"/>
                </a:cxn>
                <a:cxn ang="0">
                  <a:pos x="607" y="235"/>
                </a:cxn>
                <a:cxn ang="0">
                  <a:pos x="641" y="283"/>
                </a:cxn>
                <a:cxn ang="0">
                  <a:pos x="707" y="377"/>
                </a:cxn>
                <a:cxn ang="0">
                  <a:pos x="475" y="400"/>
                </a:cxn>
                <a:cxn ang="0">
                  <a:pos x="459" y="316"/>
                </a:cxn>
                <a:cxn ang="0">
                  <a:pos x="443" y="270"/>
                </a:cxn>
                <a:cxn ang="0">
                  <a:pos x="423" y="227"/>
                </a:cxn>
                <a:cxn ang="0">
                  <a:pos x="393" y="193"/>
                </a:cxn>
                <a:cxn ang="0">
                  <a:pos x="376" y="182"/>
                </a:cxn>
                <a:cxn ang="0">
                  <a:pos x="357" y="173"/>
                </a:cxn>
                <a:cxn ang="0">
                  <a:pos x="317" y="169"/>
                </a:cxn>
                <a:cxn ang="0">
                  <a:pos x="260" y="186"/>
                </a:cxn>
                <a:cxn ang="0">
                  <a:pos x="242" y="197"/>
                </a:cxn>
                <a:cxn ang="0">
                  <a:pos x="227" y="206"/>
                </a:cxn>
                <a:cxn ang="0">
                  <a:pos x="184" y="248"/>
                </a:cxn>
                <a:cxn ang="0">
                  <a:pos x="162" y="277"/>
                </a:cxn>
                <a:cxn ang="0">
                  <a:pos x="136" y="327"/>
                </a:cxn>
                <a:cxn ang="0">
                  <a:pos x="128" y="418"/>
                </a:cxn>
                <a:cxn ang="0">
                  <a:pos x="0" y="464"/>
                </a:cxn>
                <a:cxn ang="0">
                  <a:pos x="30" y="424"/>
                </a:cxn>
              </a:cxnLst>
              <a:rect l="0" t="0" r="r" b="b"/>
              <a:pathLst>
                <a:path w="707" h="472">
                  <a:moveTo>
                    <a:pt x="30" y="424"/>
                  </a:moveTo>
                  <a:lnTo>
                    <a:pt x="31" y="373"/>
                  </a:lnTo>
                  <a:lnTo>
                    <a:pt x="34" y="321"/>
                  </a:lnTo>
                  <a:lnTo>
                    <a:pt x="41" y="260"/>
                  </a:lnTo>
                  <a:lnTo>
                    <a:pt x="47" y="227"/>
                  </a:lnTo>
                  <a:lnTo>
                    <a:pt x="54" y="193"/>
                  </a:lnTo>
                  <a:lnTo>
                    <a:pt x="60" y="161"/>
                  </a:lnTo>
                  <a:lnTo>
                    <a:pt x="71" y="131"/>
                  </a:lnTo>
                  <a:lnTo>
                    <a:pt x="77" y="118"/>
                  </a:lnTo>
                  <a:lnTo>
                    <a:pt x="84" y="105"/>
                  </a:lnTo>
                  <a:lnTo>
                    <a:pt x="91" y="92"/>
                  </a:lnTo>
                  <a:lnTo>
                    <a:pt x="98" y="80"/>
                  </a:lnTo>
                  <a:lnTo>
                    <a:pt x="114" y="61"/>
                  </a:lnTo>
                  <a:lnTo>
                    <a:pt x="133" y="47"/>
                  </a:lnTo>
                  <a:lnTo>
                    <a:pt x="143" y="40"/>
                  </a:lnTo>
                  <a:lnTo>
                    <a:pt x="154" y="34"/>
                  </a:lnTo>
                  <a:lnTo>
                    <a:pt x="165" y="30"/>
                  </a:lnTo>
                  <a:lnTo>
                    <a:pt x="175" y="25"/>
                  </a:lnTo>
                  <a:lnTo>
                    <a:pt x="187" y="22"/>
                  </a:lnTo>
                  <a:lnTo>
                    <a:pt x="197" y="16"/>
                  </a:lnTo>
                  <a:lnTo>
                    <a:pt x="220" y="11"/>
                  </a:lnTo>
                  <a:lnTo>
                    <a:pt x="242" y="7"/>
                  </a:lnTo>
                  <a:lnTo>
                    <a:pt x="266" y="3"/>
                  </a:lnTo>
                  <a:lnTo>
                    <a:pt x="311" y="0"/>
                  </a:lnTo>
                  <a:lnTo>
                    <a:pt x="357" y="7"/>
                  </a:lnTo>
                  <a:lnTo>
                    <a:pt x="398" y="18"/>
                  </a:lnTo>
                  <a:lnTo>
                    <a:pt x="419" y="26"/>
                  </a:lnTo>
                  <a:lnTo>
                    <a:pt x="427" y="32"/>
                  </a:lnTo>
                  <a:lnTo>
                    <a:pt x="437" y="37"/>
                  </a:lnTo>
                  <a:lnTo>
                    <a:pt x="470" y="63"/>
                  </a:lnTo>
                  <a:lnTo>
                    <a:pt x="485" y="78"/>
                  </a:lnTo>
                  <a:lnTo>
                    <a:pt x="500" y="95"/>
                  </a:lnTo>
                  <a:lnTo>
                    <a:pt x="515" y="114"/>
                  </a:lnTo>
                  <a:lnTo>
                    <a:pt x="530" y="131"/>
                  </a:lnTo>
                  <a:lnTo>
                    <a:pt x="545" y="150"/>
                  </a:lnTo>
                  <a:lnTo>
                    <a:pt x="561" y="168"/>
                  </a:lnTo>
                  <a:lnTo>
                    <a:pt x="573" y="186"/>
                  </a:lnTo>
                  <a:lnTo>
                    <a:pt x="585" y="204"/>
                  </a:lnTo>
                  <a:lnTo>
                    <a:pt x="596" y="220"/>
                  </a:lnTo>
                  <a:lnTo>
                    <a:pt x="607" y="235"/>
                  </a:lnTo>
                  <a:lnTo>
                    <a:pt x="625" y="260"/>
                  </a:lnTo>
                  <a:lnTo>
                    <a:pt x="641" y="283"/>
                  </a:lnTo>
                  <a:lnTo>
                    <a:pt x="704" y="305"/>
                  </a:lnTo>
                  <a:lnTo>
                    <a:pt x="707" y="377"/>
                  </a:lnTo>
                  <a:lnTo>
                    <a:pt x="479" y="439"/>
                  </a:lnTo>
                  <a:lnTo>
                    <a:pt x="475" y="400"/>
                  </a:lnTo>
                  <a:lnTo>
                    <a:pt x="470" y="363"/>
                  </a:lnTo>
                  <a:lnTo>
                    <a:pt x="459" y="316"/>
                  </a:lnTo>
                  <a:lnTo>
                    <a:pt x="452" y="293"/>
                  </a:lnTo>
                  <a:lnTo>
                    <a:pt x="443" y="270"/>
                  </a:lnTo>
                  <a:lnTo>
                    <a:pt x="434" y="248"/>
                  </a:lnTo>
                  <a:lnTo>
                    <a:pt x="423" y="227"/>
                  </a:lnTo>
                  <a:lnTo>
                    <a:pt x="409" y="208"/>
                  </a:lnTo>
                  <a:lnTo>
                    <a:pt x="393" y="193"/>
                  </a:lnTo>
                  <a:lnTo>
                    <a:pt x="384" y="187"/>
                  </a:lnTo>
                  <a:lnTo>
                    <a:pt x="376" y="182"/>
                  </a:lnTo>
                  <a:lnTo>
                    <a:pt x="366" y="176"/>
                  </a:lnTo>
                  <a:lnTo>
                    <a:pt x="357" y="173"/>
                  </a:lnTo>
                  <a:lnTo>
                    <a:pt x="337" y="171"/>
                  </a:lnTo>
                  <a:lnTo>
                    <a:pt x="317" y="169"/>
                  </a:lnTo>
                  <a:lnTo>
                    <a:pt x="278" y="177"/>
                  </a:lnTo>
                  <a:lnTo>
                    <a:pt x="260" y="186"/>
                  </a:lnTo>
                  <a:lnTo>
                    <a:pt x="252" y="191"/>
                  </a:lnTo>
                  <a:lnTo>
                    <a:pt x="242" y="197"/>
                  </a:lnTo>
                  <a:lnTo>
                    <a:pt x="235" y="201"/>
                  </a:lnTo>
                  <a:lnTo>
                    <a:pt x="227" y="206"/>
                  </a:lnTo>
                  <a:lnTo>
                    <a:pt x="212" y="220"/>
                  </a:lnTo>
                  <a:lnTo>
                    <a:pt x="184" y="248"/>
                  </a:lnTo>
                  <a:lnTo>
                    <a:pt x="172" y="263"/>
                  </a:lnTo>
                  <a:lnTo>
                    <a:pt x="162" y="277"/>
                  </a:lnTo>
                  <a:lnTo>
                    <a:pt x="146" y="304"/>
                  </a:lnTo>
                  <a:lnTo>
                    <a:pt x="136" y="327"/>
                  </a:lnTo>
                  <a:lnTo>
                    <a:pt x="129" y="370"/>
                  </a:lnTo>
                  <a:lnTo>
                    <a:pt x="128" y="418"/>
                  </a:lnTo>
                  <a:lnTo>
                    <a:pt x="128" y="472"/>
                  </a:lnTo>
                  <a:lnTo>
                    <a:pt x="0" y="464"/>
                  </a:lnTo>
                  <a:lnTo>
                    <a:pt x="30" y="424"/>
                  </a:lnTo>
                  <a:lnTo>
                    <a:pt x="30" y="424"/>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52" name="Freeform 229"/>
            <p:cNvSpPr>
              <a:spLocks/>
            </p:cNvSpPr>
            <p:nvPr/>
          </p:nvSpPr>
          <p:spPr bwMode="auto">
            <a:xfrm>
              <a:off x="4594" y="2461"/>
              <a:ext cx="206" cy="160"/>
            </a:xfrm>
            <a:custGeom>
              <a:avLst/>
              <a:gdLst/>
              <a:ahLst/>
              <a:cxnLst>
                <a:cxn ang="0">
                  <a:pos x="110" y="8"/>
                </a:cxn>
                <a:cxn ang="0">
                  <a:pos x="135" y="20"/>
                </a:cxn>
                <a:cxn ang="0">
                  <a:pos x="165" y="36"/>
                </a:cxn>
                <a:cxn ang="0">
                  <a:pos x="183" y="45"/>
                </a:cxn>
                <a:cxn ang="0">
                  <a:pos x="201" y="55"/>
                </a:cxn>
                <a:cxn ang="0">
                  <a:pos x="219" y="67"/>
                </a:cxn>
                <a:cxn ang="0">
                  <a:pos x="238" y="80"/>
                </a:cxn>
                <a:cxn ang="0">
                  <a:pos x="256" y="93"/>
                </a:cxn>
                <a:cxn ang="0">
                  <a:pos x="293" y="126"/>
                </a:cxn>
                <a:cxn ang="0">
                  <a:pos x="326" y="161"/>
                </a:cxn>
                <a:cxn ang="0">
                  <a:pos x="354" y="194"/>
                </a:cxn>
                <a:cxn ang="0">
                  <a:pos x="377" y="223"/>
                </a:cxn>
                <a:cxn ang="0">
                  <a:pos x="405" y="257"/>
                </a:cxn>
                <a:cxn ang="0">
                  <a:pos x="425" y="286"/>
                </a:cxn>
                <a:cxn ang="0">
                  <a:pos x="450" y="293"/>
                </a:cxn>
                <a:cxn ang="0">
                  <a:pos x="547" y="301"/>
                </a:cxn>
                <a:cxn ang="0">
                  <a:pos x="605" y="359"/>
                </a:cxn>
                <a:cxn ang="0">
                  <a:pos x="617" y="417"/>
                </a:cxn>
                <a:cxn ang="0">
                  <a:pos x="607" y="444"/>
                </a:cxn>
                <a:cxn ang="0">
                  <a:pos x="591" y="459"/>
                </a:cxn>
                <a:cxn ang="0">
                  <a:pos x="565" y="468"/>
                </a:cxn>
                <a:cxn ang="0">
                  <a:pos x="505" y="477"/>
                </a:cxn>
                <a:cxn ang="0">
                  <a:pos x="461" y="455"/>
                </a:cxn>
                <a:cxn ang="0">
                  <a:pos x="507" y="461"/>
                </a:cxn>
                <a:cxn ang="0">
                  <a:pos x="563" y="435"/>
                </a:cxn>
                <a:cxn ang="0">
                  <a:pos x="561" y="386"/>
                </a:cxn>
                <a:cxn ang="0">
                  <a:pos x="541" y="359"/>
                </a:cxn>
                <a:cxn ang="0">
                  <a:pos x="527" y="349"/>
                </a:cxn>
                <a:cxn ang="0">
                  <a:pos x="494" y="344"/>
                </a:cxn>
                <a:cxn ang="0">
                  <a:pos x="449" y="362"/>
                </a:cxn>
                <a:cxn ang="0">
                  <a:pos x="413" y="389"/>
                </a:cxn>
                <a:cxn ang="0">
                  <a:pos x="399" y="345"/>
                </a:cxn>
                <a:cxn ang="0">
                  <a:pos x="384" y="311"/>
                </a:cxn>
                <a:cxn ang="0">
                  <a:pos x="368" y="283"/>
                </a:cxn>
                <a:cxn ang="0">
                  <a:pos x="348" y="252"/>
                </a:cxn>
                <a:cxn ang="0">
                  <a:pos x="325" y="221"/>
                </a:cxn>
                <a:cxn ang="0">
                  <a:pos x="300" y="191"/>
                </a:cxn>
                <a:cxn ang="0">
                  <a:pos x="277" y="162"/>
                </a:cxn>
                <a:cxn ang="0">
                  <a:pos x="242" y="125"/>
                </a:cxn>
                <a:cxn ang="0">
                  <a:pos x="198" y="85"/>
                </a:cxn>
                <a:cxn ang="0">
                  <a:pos x="176" y="70"/>
                </a:cxn>
                <a:cxn ang="0">
                  <a:pos x="154" y="59"/>
                </a:cxn>
                <a:cxn ang="0">
                  <a:pos x="132" y="49"/>
                </a:cxn>
                <a:cxn ang="0">
                  <a:pos x="106" y="40"/>
                </a:cxn>
                <a:cxn ang="0">
                  <a:pos x="80" y="31"/>
                </a:cxn>
                <a:cxn ang="0">
                  <a:pos x="33" y="18"/>
                </a:cxn>
                <a:cxn ang="0">
                  <a:pos x="0" y="9"/>
                </a:cxn>
                <a:cxn ang="0">
                  <a:pos x="86" y="0"/>
                </a:cxn>
              </a:cxnLst>
              <a:rect l="0" t="0" r="r" b="b"/>
              <a:pathLst>
                <a:path w="617" h="480">
                  <a:moveTo>
                    <a:pt x="86" y="0"/>
                  </a:moveTo>
                  <a:lnTo>
                    <a:pt x="110" y="8"/>
                  </a:lnTo>
                  <a:lnTo>
                    <a:pt x="121" y="15"/>
                  </a:lnTo>
                  <a:lnTo>
                    <a:pt x="135" y="20"/>
                  </a:lnTo>
                  <a:lnTo>
                    <a:pt x="150" y="27"/>
                  </a:lnTo>
                  <a:lnTo>
                    <a:pt x="165" y="36"/>
                  </a:lnTo>
                  <a:lnTo>
                    <a:pt x="173" y="40"/>
                  </a:lnTo>
                  <a:lnTo>
                    <a:pt x="183" y="45"/>
                  </a:lnTo>
                  <a:lnTo>
                    <a:pt x="193" y="49"/>
                  </a:lnTo>
                  <a:lnTo>
                    <a:pt x="201" y="55"/>
                  </a:lnTo>
                  <a:lnTo>
                    <a:pt x="210" y="60"/>
                  </a:lnTo>
                  <a:lnTo>
                    <a:pt x="219" y="67"/>
                  </a:lnTo>
                  <a:lnTo>
                    <a:pt x="228" y="73"/>
                  </a:lnTo>
                  <a:lnTo>
                    <a:pt x="238" y="80"/>
                  </a:lnTo>
                  <a:lnTo>
                    <a:pt x="248" y="86"/>
                  </a:lnTo>
                  <a:lnTo>
                    <a:pt x="256" y="93"/>
                  </a:lnTo>
                  <a:lnTo>
                    <a:pt x="275" y="110"/>
                  </a:lnTo>
                  <a:lnTo>
                    <a:pt x="293" y="126"/>
                  </a:lnTo>
                  <a:lnTo>
                    <a:pt x="310" y="144"/>
                  </a:lnTo>
                  <a:lnTo>
                    <a:pt x="326" y="161"/>
                  </a:lnTo>
                  <a:lnTo>
                    <a:pt x="340" y="179"/>
                  </a:lnTo>
                  <a:lnTo>
                    <a:pt x="354" y="194"/>
                  </a:lnTo>
                  <a:lnTo>
                    <a:pt x="368" y="209"/>
                  </a:lnTo>
                  <a:lnTo>
                    <a:pt x="377" y="223"/>
                  </a:lnTo>
                  <a:lnTo>
                    <a:pt x="388" y="235"/>
                  </a:lnTo>
                  <a:lnTo>
                    <a:pt x="405" y="257"/>
                  </a:lnTo>
                  <a:lnTo>
                    <a:pt x="417" y="275"/>
                  </a:lnTo>
                  <a:lnTo>
                    <a:pt x="425" y="286"/>
                  </a:lnTo>
                  <a:lnTo>
                    <a:pt x="432" y="297"/>
                  </a:lnTo>
                  <a:lnTo>
                    <a:pt x="450" y="293"/>
                  </a:lnTo>
                  <a:lnTo>
                    <a:pt x="496" y="290"/>
                  </a:lnTo>
                  <a:lnTo>
                    <a:pt x="547" y="301"/>
                  </a:lnTo>
                  <a:lnTo>
                    <a:pt x="591" y="336"/>
                  </a:lnTo>
                  <a:lnTo>
                    <a:pt x="605" y="359"/>
                  </a:lnTo>
                  <a:lnTo>
                    <a:pt x="613" y="380"/>
                  </a:lnTo>
                  <a:lnTo>
                    <a:pt x="617" y="417"/>
                  </a:lnTo>
                  <a:lnTo>
                    <a:pt x="614" y="432"/>
                  </a:lnTo>
                  <a:lnTo>
                    <a:pt x="607" y="444"/>
                  </a:lnTo>
                  <a:lnTo>
                    <a:pt x="596" y="455"/>
                  </a:lnTo>
                  <a:lnTo>
                    <a:pt x="591" y="459"/>
                  </a:lnTo>
                  <a:lnTo>
                    <a:pt x="583" y="463"/>
                  </a:lnTo>
                  <a:lnTo>
                    <a:pt x="565" y="468"/>
                  </a:lnTo>
                  <a:lnTo>
                    <a:pt x="545" y="473"/>
                  </a:lnTo>
                  <a:lnTo>
                    <a:pt x="505" y="477"/>
                  </a:lnTo>
                  <a:lnTo>
                    <a:pt x="461" y="480"/>
                  </a:lnTo>
                  <a:lnTo>
                    <a:pt x="461" y="455"/>
                  </a:lnTo>
                  <a:lnTo>
                    <a:pt x="475" y="458"/>
                  </a:lnTo>
                  <a:lnTo>
                    <a:pt x="507" y="461"/>
                  </a:lnTo>
                  <a:lnTo>
                    <a:pt x="541" y="457"/>
                  </a:lnTo>
                  <a:lnTo>
                    <a:pt x="563" y="435"/>
                  </a:lnTo>
                  <a:lnTo>
                    <a:pt x="565" y="403"/>
                  </a:lnTo>
                  <a:lnTo>
                    <a:pt x="561" y="386"/>
                  </a:lnTo>
                  <a:lnTo>
                    <a:pt x="551" y="371"/>
                  </a:lnTo>
                  <a:lnTo>
                    <a:pt x="541" y="359"/>
                  </a:lnTo>
                  <a:lnTo>
                    <a:pt x="534" y="352"/>
                  </a:lnTo>
                  <a:lnTo>
                    <a:pt x="527" y="349"/>
                  </a:lnTo>
                  <a:lnTo>
                    <a:pt x="511" y="344"/>
                  </a:lnTo>
                  <a:lnTo>
                    <a:pt x="494" y="344"/>
                  </a:lnTo>
                  <a:lnTo>
                    <a:pt x="463" y="353"/>
                  </a:lnTo>
                  <a:lnTo>
                    <a:pt x="449" y="362"/>
                  </a:lnTo>
                  <a:lnTo>
                    <a:pt x="435" y="370"/>
                  </a:lnTo>
                  <a:lnTo>
                    <a:pt x="413" y="389"/>
                  </a:lnTo>
                  <a:lnTo>
                    <a:pt x="410" y="378"/>
                  </a:lnTo>
                  <a:lnTo>
                    <a:pt x="399" y="345"/>
                  </a:lnTo>
                  <a:lnTo>
                    <a:pt x="390" y="323"/>
                  </a:lnTo>
                  <a:lnTo>
                    <a:pt x="384" y="311"/>
                  </a:lnTo>
                  <a:lnTo>
                    <a:pt x="376" y="297"/>
                  </a:lnTo>
                  <a:lnTo>
                    <a:pt x="368" y="283"/>
                  </a:lnTo>
                  <a:lnTo>
                    <a:pt x="359" y="268"/>
                  </a:lnTo>
                  <a:lnTo>
                    <a:pt x="348" y="252"/>
                  </a:lnTo>
                  <a:lnTo>
                    <a:pt x="337" y="236"/>
                  </a:lnTo>
                  <a:lnTo>
                    <a:pt x="325" y="221"/>
                  </a:lnTo>
                  <a:lnTo>
                    <a:pt x="312" y="206"/>
                  </a:lnTo>
                  <a:lnTo>
                    <a:pt x="300" y="191"/>
                  </a:lnTo>
                  <a:lnTo>
                    <a:pt x="289" y="176"/>
                  </a:lnTo>
                  <a:lnTo>
                    <a:pt x="277" y="162"/>
                  </a:lnTo>
                  <a:lnTo>
                    <a:pt x="266" y="148"/>
                  </a:lnTo>
                  <a:lnTo>
                    <a:pt x="242" y="125"/>
                  </a:lnTo>
                  <a:lnTo>
                    <a:pt x="220" y="103"/>
                  </a:lnTo>
                  <a:lnTo>
                    <a:pt x="198" y="85"/>
                  </a:lnTo>
                  <a:lnTo>
                    <a:pt x="187" y="77"/>
                  </a:lnTo>
                  <a:lnTo>
                    <a:pt x="176" y="70"/>
                  </a:lnTo>
                  <a:lnTo>
                    <a:pt x="165" y="63"/>
                  </a:lnTo>
                  <a:lnTo>
                    <a:pt x="154" y="59"/>
                  </a:lnTo>
                  <a:lnTo>
                    <a:pt x="143" y="53"/>
                  </a:lnTo>
                  <a:lnTo>
                    <a:pt x="132" y="49"/>
                  </a:lnTo>
                  <a:lnTo>
                    <a:pt x="118" y="45"/>
                  </a:lnTo>
                  <a:lnTo>
                    <a:pt x="106" y="40"/>
                  </a:lnTo>
                  <a:lnTo>
                    <a:pt x="92" y="36"/>
                  </a:lnTo>
                  <a:lnTo>
                    <a:pt x="80" y="31"/>
                  </a:lnTo>
                  <a:lnTo>
                    <a:pt x="55" y="23"/>
                  </a:lnTo>
                  <a:lnTo>
                    <a:pt x="33" y="18"/>
                  </a:lnTo>
                  <a:lnTo>
                    <a:pt x="16" y="14"/>
                  </a:lnTo>
                  <a:lnTo>
                    <a:pt x="0" y="9"/>
                  </a:lnTo>
                  <a:lnTo>
                    <a:pt x="86" y="0"/>
                  </a:lnTo>
                  <a:lnTo>
                    <a:pt x="86" y="0"/>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53" name="Freeform 230"/>
            <p:cNvSpPr>
              <a:spLocks/>
            </p:cNvSpPr>
            <p:nvPr/>
          </p:nvSpPr>
          <p:spPr bwMode="auto">
            <a:xfrm>
              <a:off x="4530" y="2595"/>
              <a:ext cx="232" cy="132"/>
            </a:xfrm>
            <a:custGeom>
              <a:avLst/>
              <a:gdLst/>
              <a:ahLst/>
              <a:cxnLst>
                <a:cxn ang="0">
                  <a:pos x="0" y="204"/>
                </a:cxn>
                <a:cxn ang="0">
                  <a:pos x="14" y="258"/>
                </a:cxn>
                <a:cxn ang="0">
                  <a:pos x="33" y="293"/>
                </a:cxn>
                <a:cxn ang="0">
                  <a:pos x="59" y="329"/>
                </a:cxn>
                <a:cxn ang="0">
                  <a:pos x="87" y="353"/>
                </a:cxn>
                <a:cxn ang="0">
                  <a:pos x="108" y="365"/>
                </a:cxn>
                <a:cxn ang="0">
                  <a:pos x="128" y="375"/>
                </a:cxn>
                <a:cxn ang="0">
                  <a:pos x="160" y="386"/>
                </a:cxn>
                <a:cxn ang="0">
                  <a:pos x="201" y="394"/>
                </a:cxn>
                <a:cxn ang="0">
                  <a:pos x="281" y="393"/>
                </a:cxn>
                <a:cxn ang="0">
                  <a:pos x="329" y="379"/>
                </a:cxn>
                <a:cxn ang="0">
                  <a:pos x="356" y="366"/>
                </a:cxn>
                <a:cxn ang="0">
                  <a:pos x="375" y="354"/>
                </a:cxn>
                <a:cxn ang="0">
                  <a:pos x="400" y="333"/>
                </a:cxn>
                <a:cxn ang="0">
                  <a:pos x="431" y="307"/>
                </a:cxn>
                <a:cxn ang="0">
                  <a:pos x="462" y="280"/>
                </a:cxn>
                <a:cxn ang="0">
                  <a:pos x="493" y="288"/>
                </a:cxn>
                <a:cxn ang="0">
                  <a:pos x="565" y="295"/>
                </a:cxn>
                <a:cxn ang="0">
                  <a:pos x="633" y="278"/>
                </a:cxn>
                <a:cxn ang="0">
                  <a:pos x="651" y="263"/>
                </a:cxn>
                <a:cxn ang="0">
                  <a:pos x="692" y="208"/>
                </a:cxn>
                <a:cxn ang="0">
                  <a:pos x="470" y="189"/>
                </a:cxn>
                <a:cxn ang="0">
                  <a:pos x="419" y="0"/>
                </a:cxn>
                <a:cxn ang="0">
                  <a:pos x="411" y="160"/>
                </a:cxn>
                <a:cxn ang="0">
                  <a:pos x="394" y="225"/>
                </a:cxn>
                <a:cxn ang="0">
                  <a:pos x="378" y="260"/>
                </a:cxn>
                <a:cxn ang="0">
                  <a:pos x="354" y="285"/>
                </a:cxn>
                <a:cxn ang="0">
                  <a:pos x="334" y="302"/>
                </a:cxn>
                <a:cxn ang="0">
                  <a:pos x="318" y="311"/>
                </a:cxn>
                <a:cxn ang="0">
                  <a:pos x="303" y="320"/>
                </a:cxn>
                <a:cxn ang="0">
                  <a:pos x="280" y="331"/>
                </a:cxn>
                <a:cxn ang="0">
                  <a:pos x="248" y="339"/>
                </a:cxn>
                <a:cxn ang="0">
                  <a:pos x="188" y="336"/>
                </a:cxn>
                <a:cxn ang="0">
                  <a:pos x="161" y="321"/>
                </a:cxn>
                <a:cxn ang="0">
                  <a:pos x="134" y="280"/>
                </a:cxn>
                <a:cxn ang="0">
                  <a:pos x="119" y="249"/>
                </a:cxn>
                <a:cxn ang="0">
                  <a:pos x="105" y="222"/>
                </a:cxn>
                <a:cxn ang="0">
                  <a:pos x="90" y="186"/>
                </a:cxn>
                <a:cxn ang="0">
                  <a:pos x="70" y="141"/>
                </a:cxn>
                <a:cxn ang="0">
                  <a:pos x="1" y="124"/>
                </a:cxn>
              </a:cxnLst>
              <a:rect l="0" t="0" r="r" b="b"/>
              <a:pathLst>
                <a:path w="696" h="395">
                  <a:moveTo>
                    <a:pt x="1" y="124"/>
                  </a:moveTo>
                  <a:lnTo>
                    <a:pt x="0" y="204"/>
                  </a:lnTo>
                  <a:lnTo>
                    <a:pt x="7" y="240"/>
                  </a:lnTo>
                  <a:lnTo>
                    <a:pt x="14" y="258"/>
                  </a:lnTo>
                  <a:lnTo>
                    <a:pt x="22" y="277"/>
                  </a:lnTo>
                  <a:lnTo>
                    <a:pt x="33" y="293"/>
                  </a:lnTo>
                  <a:lnTo>
                    <a:pt x="44" y="313"/>
                  </a:lnTo>
                  <a:lnTo>
                    <a:pt x="59" y="329"/>
                  </a:lnTo>
                  <a:lnTo>
                    <a:pt x="79" y="346"/>
                  </a:lnTo>
                  <a:lnTo>
                    <a:pt x="87" y="353"/>
                  </a:lnTo>
                  <a:lnTo>
                    <a:pt x="98" y="359"/>
                  </a:lnTo>
                  <a:lnTo>
                    <a:pt x="108" y="365"/>
                  </a:lnTo>
                  <a:lnTo>
                    <a:pt x="119" y="370"/>
                  </a:lnTo>
                  <a:lnTo>
                    <a:pt x="128" y="375"/>
                  </a:lnTo>
                  <a:lnTo>
                    <a:pt x="139" y="379"/>
                  </a:lnTo>
                  <a:lnTo>
                    <a:pt x="160" y="386"/>
                  </a:lnTo>
                  <a:lnTo>
                    <a:pt x="182" y="391"/>
                  </a:lnTo>
                  <a:lnTo>
                    <a:pt x="201" y="394"/>
                  </a:lnTo>
                  <a:lnTo>
                    <a:pt x="243" y="395"/>
                  </a:lnTo>
                  <a:lnTo>
                    <a:pt x="281" y="393"/>
                  </a:lnTo>
                  <a:lnTo>
                    <a:pt x="316" y="384"/>
                  </a:lnTo>
                  <a:lnTo>
                    <a:pt x="329" y="379"/>
                  </a:lnTo>
                  <a:lnTo>
                    <a:pt x="343" y="373"/>
                  </a:lnTo>
                  <a:lnTo>
                    <a:pt x="356" y="366"/>
                  </a:lnTo>
                  <a:lnTo>
                    <a:pt x="365" y="361"/>
                  </a:lnTo>
                  <a:lnTo>
                    <a:pt x="375" y="354"/>
                  </a:lnTo>
                  <a:lnTo>
                    <a:pt x="383" y="347"/>
                  </a:lnTo>
                  <a:lnTo>
                    <a:pt x="400" y="333"/>
                  </a:lnTo>
                  <a:lnTo>
                    <a:pt x="416" y="320"/>
                  </a:lnTo>
                  <a:lnTo>
                    <a:pt x="431" y="307"/>
                  </a:lnTo>
                  <a:lnTo>
                    <a:pt x="452" y="288"/>
                  </a:lnTo>
                  <a:lnTo>
                    <a:pt x="462" y="280"/>
                  </a:lnTo>
                  <a:lnTo>
                    <a:pt x="477" y="285"/>
                  </a:lnTo>
                  <a:lnTo>
                    <a:pt x="493" y="288"/>
                  </a:lnTo>
                  <a:lnTo>
                    <a:pt x="515" y="292"/>
                  </a:lnTo>
                  <a:lnTo>
                    <a:pt x="565" y="295"/>
                  </a:lnTo>
                  <a:lnTo>
                    <a:pt x="613" y="287"/>
                  </a:lnTo>
                  <a:lnTo>
                    <a:pt x="633" y="278"/>
                  </a:lnTo>
                  <a:lnTo>
                    <a:pt x="641" y="270"/>
                  </a:lnTo>
                  <a:lnTo>
                    <a:pt x="651" y="263"/>
                  </a:lnTo>
                  <a:lnTo>
                    <a:pt x="675" y="233"/>
                  </a:lnTo>
                  <a:lnTo>
                    <a:pt x="692" y="208"/>
                  </a:lnTo>
                  <a:lnTo>
                    <a:pt x="696" y="196"/>
                  </a:lnTo>
                  <a:lnTo>
                    <a:pt x="470" y="189"/>
                  </a:lnTo>
                  <a:lnTo>
                    <a:pt x="487" y="93"/>
                  </a:lnTo>
                  <a:lnTo>
                    <a:pt x="419" y="0"/>
                  </a:lnTo>
                  <a:lnTo>
                    <a:pt x="416" y="113"/>
                  </a:lnTo>
                  <a:lnTo>
                    <a:pt x="411" y="160"/>
                  </a:lnTo>
                  <a:lnTo>
                    <a:pt x="401" y="204"/>
                  </a:lnTo>
                  <a:lnTo>
                    <a:pt x="394" y="225"/>
                  </a:lnTo>
                  <a:lnTo>
                    <a:pt x="386" y="244"/>
                  </a:lnTo>
                  <a:lnTo>
                    <a:pt x="378" y="260"/>
                  </a:lnTo>
                  <a:lnTo>
                    <a:pt x="367" y="273"/>
                  </a:lnTo>
                  <a:lnTo>
                    <a:pt x="354" y="285"/>
                  </a:lnTo>
                  <a:lnTo>
                    <a:pt x="340" y="296"/>
                  </a:lnTo>
                  <a:lnTo>
                    <a:pt x="334" y="302"/>
                  </a:lnTo>
                  <a:lnTo>
                    <a:pt x="327" y="306"/>
                  </a:lnTo>
                  <a:lnTo>
                    <a:pt x="318" y="311"/>
                  </a:lnTo>
                  <a:lnTo>
                    <a:pt x="312" y="315"/>
                  </a:lnTo>
                  <a:lnTo>
                    <a:pt x="303" y="320"/>
                  </a:lnTo>
                  <a:lnTo>
                    <a:pt x="296" y="324"/>
                  </a:lnTo>
                  <a:lnTo>
                    <a:pt x="280" y="331"/>
                  </a:lnTo>
                  <a:lnTo>
                    <a:pt x="263" y="335"/>
                  </a:lnTo>
                  <a:lnTo>
                    <a:pt x="248" y="339"/>
                  </a:lnTo>
                  <a:lnTo>
                    <a:pt x="216" y="342"/>
                  </a:lnTo>
                  <a:lnTo>
                    <a:pt x="188" y="336"/>
                  </a:lnTo>
                  <a:lnTo>
                    <a:pt x="175" y="329"/>
                  </a:lnTo>
                  <a:lnTo>
                    <a:pt x="161" y="321"/>
                  </a:lnTo>
                  <a:lnTo>
                    <a:pt x="141" y="295"/>
                  </a:lnTo>
                  <a:lnTo>
                    <a:pt x="134" y="280"/>
                  </a:lnTo>
                  <a:lnTo>
                    <a:pt x="126" y="265"/>
                  </a:lnTo>
                  <a:lnTo>
                    <a:pt x="119" y="249"/>
                  </a:lnTo>
                  <a:lnTo>
                    <a:pt x="112" y="236"/>
                  </a:lnTo>
                  <a:lnTo>
                    <a:pt x="105" y="222"/>
                  </a:lnTo>
                  <a:lnTo>
                    <a:pt x="99" y="209"/>
                  </a:lnTo>
                  <a:lnTo>
                    <a:pt x="90" y="186"/>
                  </a:lnTo>
                  <a:lnTo>
                    <a:pt x="76" y="153"/>
                  </a:lnTo>
                  <a:lnTo>
                    <a:pt x="70" y="141"/>
                  </a:lnTo>
                  <a:lnTo>
                    <a:pt x="1" y="124"/>
                  </a:lnTo>
                  <a:lnTo>
                    <a:pt x="1" y="124"/>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54" name="Freeform 231"/>
            <p:cNvSpPr>
              <a:spLocks/>
            </p:cNvSpPr>
            <p:nvPr/>
          </p:nvSpPr>
          <p:spPr bwMode="auto">
            <a:xfrm>
              <a:off x="4597" y="2598"/>
              <a:ext cx="48" cy="72"/>
            </a:xfrm>
            <a:custGeom>
              <a:avLst/>
              <a:gdLst/>
              <a:ahLst/>
              <a:cxnLst>
                <a:cxn ang="0">
                  <a:pos x="41" y="8"/>
                </a:cxn>
                <a:cxn ang="0">
                  <a:pos x="0" y="61"/>
                </a:cxn>
                <a:cxn ang="0">
                  <a:pos x="1" y="147"/>
                </a:cxn>
                <a:cxn ang="0">
                  <a:pos x="40" y="218"/>
                </a:cxn>
                <a:cxn ang="0">
                  <a:pos x="96" y="211"/>
                </a:cxn>
                <a:cxn ang="0">
                  <a:pos x="131" y="164"/>
                </a:cxn>
                <a:cxn ang="0">
                  <a:pos x="145" y="92"/>
                </a:cxn>
                <a:cxn ang="0">
                  <a:pos x="123" y="35"/>
                </a:cxn>
                <a:cxn ang="0">
                  <a:pos x="88" y="0"/>
                </a:cxn>
                <a:cxn ang="0">
                  <a:pos x="41" y="8"/>
                </a:cxn>
                <a:cxn ang="0">
                  <a:pos x="41" y="8"/>
                </a:cxn>
              </a:cxnLst>
              <a:rect l="0" t="0" r="r" b="b"/>
              <a:pathLst>
                <a:path w="145" h="218">
                  <a:moveTo>
                    <a:pt x="41" y="8"/>
                  </a:moveTo>
                  <a:lnTo>
                    <a:pt x="0" y="61"/>
                  </a:lnTo>
                  <a:lnTo>
                    <a:pt x="1" y="147"/>
                  </a:lnTo>
                  <a:lnTo>
                    <a:pt x="40" y="218"/>
                  </a:lnTo>
                  <a:lnTo>
                    <a:pt x="96" y="211"/>
                  </a:lnTo>
                  <a:lnTo>
                    <a:pt x="131" y="164"/>
                  </a:lnTo>
                  <a:lnTo>
                    <a:pt x="145" y="92"/>
                  </a:lnTo>
                  <a:lnTo>
                    <a:pt x="123" y="35"/>
                  </a:lnTo>
                  <a:lnTo>
                    <a:pt x="88" y="0"/>
                  </a:lnTo>
                  <a:lnTo>
                    <a:pt x="41" y="8"/>
                  </a:lnTo>
                  <a:lnTo>
                    <a:pt x="41" y="8"/>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55" name="Freeform 232"/>
            <p:cNvSpPr>
              <a:spLocks/>
            </p:cNvSpPr>
            <p:nvPr/>
          </p:nvSpPr>
          <p:spPr bwMode="auto">
            <a:xfrm>
              <a:off x="4015" y="2601"/>
              <a:ext cx="534" cy="194"/>
            </a:xfrm>
            <a:custGeom>
              <a:avLst/>
              <a:gdLst/>
              <a:ahLst/>
              <a:cxnLst>
                <a:cxn ang="0">
                  <a:pos x="2" y="303"/>
                </a:cxn>
                <a:cxn ang="0">
                  <a:pos x="13" y="369"/>
                </a:cxn>
                <a:cxn ang="0">
                  <a:pos x="28" y="410"/>
                </a:cxn>
                <a:cxn ang="0">
                  <a:pos x="51" y="451"/>
                </a:cxn>
                <a:cxn ang="0">
                  <a:pos x="84" y="490"/>
                </a:cxn>
                <a:cxn ang="0">
                  <a:pos x="112" y="510"/>
                </a:cxn>
                <a:cxn ang="0">
                  <a:pos x="130" y="521"/>
                </a:cxn>
                <a:cxn ang="0">
                  <a:pos x="157" y="537"/>
                </a:cxn>
                <a:cxn ang="0">
                  <a:pos x="182" y="546"/>
                </a:cxn>
                <a:cxn ang="0">
                  <a:pos x="206" y="557"/>
                </a:cxn>
                <a:cxn ang="0">
                  <a:pos x="231" y="565"/>
                </a:cxn>
                <a:cxn ang="0">
                  <a:pos x="275" y="575"/>
                </a:cxn>
                <a:cxn ang="0">
                  <a:pos x="355" y="581"/>
                </a:cxn>
                <a:cxn ang="0">
                  <a:pos x="423" y="567"/>
                </a:cxn>
                <a:cxn ang="0">
                  <a:pos x="454" y="554"/>
                </a:cxn>
                <a:cxn ang="0">
                  <a:pos x="481" y="539"/>
                </a:cxn>
                <a:cxn ang="0">
                  <a:pos x="502" y="526"/>
                </a:cxn>
                <a:cxn ang="0">
                  <a:pos x="531" y="502"/>
                </a:cxn>
                <a:cxn ang="0">
                  <a:pos x="568" y="465"/>
                </a:cxn>
                <a:cxn ang="0">
                  <a:pos x="592" y="437"/>
                </a:cxn>
                <a:cxn ang="0">
                  <a:pos x="1602" y="279"/>
                </a:cxn>
                <a:cxn ang="0">
                  <a:pos x="612" y="294"/>
                </a:cxn>
                <a:cxn ang="0">
                  <a:pos x="579" y="91"/>
                </a:cxn>
                <a:cxn ang="0">
                  <a:pos x="575" y="281"/>
                </a:cxn>
                <a:cxn ang="0">
                  <a:pos x="561" y="360"/>
                </a:cxn>
                <a:cxn ang="0">
                  <a:pos x="545" y="406"/>
                </a:cxn>
                <a:cxn ang="0">
                  <a:pos x="521" y="440"/>
                </a:cxn>
                <a:cxn ang="0">
                  <a:pos x="495" y="468"/>
                </a:cxn>
                <a:cxn ang="0">
                  <a:pos x="473" y="483"/>
                </a:cxn>
                <a:cxn ang="0">
                  <a:pos x="458" y="492"/>
                </a:cxn>
                <a:cxn ang="0">
                  <a:pos x="434" y="505"/>
                </a:cxn>
                <a:cxn ang="0">
                  <a:pos x="401" y="513"/>
                </a:cxn>
                <a:cxn ang="0">
                  <a:pos x="353" y="517"/>
                </a:cxn>
                <a:cxn ang="0">
                  <a:pos x="293" y="499"/>
                </a:cxn>
                <a:cxn ang="0">
                  <a:pos x="265" y="487"/>
                </a:cxn>
                <a:cxn ang="0">
                  <a:pos x="242" y="477"/>
                </a:cxn>
                <a:cxn ang="0">
                  <a:pos x="204" y="459"/>
                </a:cxn>
                <a:cxn ang="0">
                  <a:pos x="157" y="376"/>
                </a:cxn>
                <a:cxn ang="0">
                  <a:pos x="142" y="303"/>
                </a:cxn>
                <a:cxn ang="0">
                  <a:pos x="130" y="169"/>
                </a:cxn>
                <a:cxn ang="0">
                  <a:pos x="149" y="80"/>
                </a:cxn>
                <a:cxn ang="0">
                  <a:pos x="171" y="0"/>
                </a:cxn>
                <a:cxn ang="0">
                  <a:pos x="0" y="275"/>
                </a:cxn>
              </a:cxnLst>
              <a:rect l="0" t="0" r="r" b="b"/>
              <a:pathLst>
                <a:path w="1602" h="581">
                  <a:moveTo>
                    <a:pt x="0" y="275"/>
                  </a:moveTo>
                  <a:lnTo>
                    <a:pt x="2" y="303"/>
                  </a:lnTo>
                  <a:lnTo>
                    <a:pt x="5" y="333"/>
                  </a:lnTo>
                  <a:lnTo>
                    <a:pt x="13" y="369"/>
                  </a:lnTo>
                  <a:lnTo>
                    <a:pt x="20" y="389"/>
                  </a:lnTo>
                  <a:lnTo>
                    <a:pt x="28" y="410"/>
                  </a:lnTo>
                  <a:lnTo>
                    <a:pt x="38" y="431"/>
                  </a:lnTo>
                  <a:lnTo>
                    <a:pt x="51" y="451"/>
                  </a:lnTo>
                  <a:lnTo>
                    <a:pt x="67" y="470"/>
                  </a:lnTo>
                  <a:lnTo>
                    <a:pt x="84" y="490"/>
                  </a:lnTo>
                  <a:lnTo>
                    <a:pt x="106" y="506"/>
                  </a:lnTo>
                  <a:lnTo>
                    <a:pt x="112" y="510"/>
                  </a:lnTo>
                  <a:lnTo>
                    <a:pt x="118" y="514"/>
                  </a:lnTo>
                  <a:lnTo>
                    <a:pt x="130" y="521"/>
                  </a:lnTo>
                  <a:lnTo>
                    <a:pt x="144" y="528"/>
                  </a:lnTo>
                  <a:lnTo>
                    <a:pt x="157" y="537"/>
                  </a:lnTo>
                  <a:lnTo>
                    <a:pt x="170" y="542"/>
                  </a:lnTo>
                  <a:lnTo>
                    <a:pt x="182" y="546"/>
                  </a:lnTo>
                  <a:lnTo>
                    <a:pt x="195" y="552"/>
                  </a:lnTo>
                  <a:lnTo>
                    <a:pt x="206" y="557"/>
                  </a:lnTo>
                  <a:lnTo>
                    <a:pt x="218" y="560"/>
                  </a:lnTo>
                  <a:lnTo>
                    <a:pt x="231" y="565"/>
                  </a:lnTo>
                  <a:lnTo>
                    <a:pt x="253" y="571"/>
                  </a:lnTo>
                  <a:lnTo>
                    <a:pt x="275" y="575"/>
                  </a:lnTo>
                  <a:lnTo>
                    <a:pt x="317" y="581"/>
                  </a:lnTo>
                  <a:lnTo>
                    <a:pt x="355" y="581"/>
                  </a:lnTo>
                  <a:lnTo>
                    <a:pt x="392" y="575"/>
                  </a:lnTo>
                  <a:lnTo>
                    <a:pt x="423" y="567"/>
                  </a:lnTo>
                  <a:lnTo>
                    <a:pt x="440" y="561"/>
                  </a:lnTo>
                  <a:lnTo>
                    <a:pt x="454" y="554"/>
                  </a:lnTo>
                  <a:lnTo>
                    <a:pt x="468" y="548"/>
                  </a:lnTo>
                  <a:lnTo>
                    <a:pt x="481" y="539"/>
                  </a:lnTo>
                  <a:lnTo>
                    <a:pt x="495" y="530"/>
                  </a:lnTo>
                  <a:lnTo>
                    <a:pt x="502" y="526"/>
                  </a:lnTo>
                  <a:lnTo>
                    <a:pt x="507" y="521"/>
                  </a:lnTo>
                  <a:lnTo>
                    <a:pt x="531" y="502"/>
                  </a:lnTo>
                  <a:lnTo>
                    <a:pt x="552" y="483"/>
                  </a:lnTo>
                  <a:lnTo>
                    <a:pt x="568" y="465"/>
                  </a:lnTo>
                  <a:lnTo>
                    <a:pt x="581" y="451"/>
                  </a:lnTo>
                  <a:lnTo>
                    <a:pt x="592" y="437"/>
                  </a:lnTo>
                  <a:lnTo>
                    <a:pt x="1180" y="307"/>
                  </a:lnTo>
                  <a:lnTo>
                    <a:pt x="1602" y="279"/>
                  </a:lnTo>
                  <a:lnTo>
                    <a:pt x="1595" y="192"/>
                  </a:lnTo>
                  <a:lnTo>
                    <a:pt x="612" y="294"/>
                  </a:lnTo>
                  <a:lnTo>
                    <a:pt x="619" y="165"/>
                  </a:lnTo>
                  <a:lnTo>
                    <a:pt x="579" y="91"/>
                  </a:lnTo>
                  <a:lnTo>
                    <a:pt x="579" y="224"/>
                  </a:lnTo>
                  <a:lnTo>
                    <a:pt x="575" y="281"/>
                  </a:lnTo>
                  <a:lnTo>
                    <a:pt x="567" y="336"/>
                  </a:lnTo>
                  <a:lnTo>
                    <a:pt x="561" y="360"/>
                  </a:lnTo>
                  <a:lnTo>
                    <a:pt x="554" y="385"/>
                  </a:lnTo>
                  <a:lnTo>
                    <a:pt x="545" y="406"/>
                  </a:lnTo>
                  <a:lnTo>
                    <a:pt x="534" y="424"/>
                  </a:lnTo>
                  <a:lnTo>
                    <a:pt x="521" y="440"/>
                  </a:lnTo>
                  <a:lnTo>
                    <a:pt x="509" y="454"/>
                  </a:lnTo>
                  <a:lnTo>
                    <a:pt x="495" y="468"/>
                  </a:lnTo>
                  <a:lnTo>
                    <a:pt x="481" y="479"/>
                  </a:lnTo>
                  <a:lnTo>
                    <a:pt x="473" y="483"/>
                  </a:lnTo>
                  <a:lnTo>
                    <a:pt x="466" y="488"/>
                  </a:lnTo>
                  <a:lnTo>
                    <a:pt x="458" y="492"/>
                  </a:lnTo>
                  <a:lnTo>
                    <a:pt x="450" y="497"/>
                  </a:lnTo>
                  <a:lnTo>
                    <a:pt x="434" y="505"/>
                  </a:lnTo>
                  <a:lnTo>
                    <a:pt x="418" y="510"/>
                  </a:lnTo>
                  <a:lnTo>
                    <a:pt x="401" y="513"/>
                  </a:lnTo>
                  <a:lnTo>
                    <a:pt x="386" y="516"/>
                  </a:lnTo>
                  <a:lnTo>
                    <a:pt x="353" y="517"/>
                  </a:lnTo>
                  <a:lnTo>
                    <a:pt x="321" y="512"/>
                  </a:lnTo>
                  <a:lnTo>
                    <a:pt x="293" y="499"/>
                  </a:lnTo>
                  <a:lnTo>
                    <a:pt x="277" y="494"/>
                  </a:lnTo>
                  <a:lnTo>
                    <a:pt x="265" y="487"/>
                  </a:lnTo>
                  <a:lnTo>
                    <a:pt x="251" y="483"/>
                  </a:lnTo>
                  <a:lnTo>
                    <a:pt x="242" y="477"/>
                  </a:lnTo>
                  <a:lnTo>
                    <a:pt x="221" y="468"/>
                  </a:lnTo>
                  <a:lnTo>
                    <a:pt x="204" y="459"/>
                  </a:lnTo>
                  <a:lnTo>
                    <a:pt x="178" y="429"/>
                  </a:lnTo>
                  <a:lnTo>
                    <a:pt x="157" y="376"/>
                  </a:lnTo>
                  <a:lnTo>
                    <a:pt x="149" y="340"/>
                  </a:lnTo>
                  <a:lnTo>
                    <a:pt x="142" y="303"/>
                  </a:lnTo>
                  <a:lnTo>
                    <a:pt x="133" y="231"/>
                  </a:lnTo>
                  <a:lnTo>
                    <a:pt x="130" y="169"/>
                  </a:lnTo>
                  <a:lnTo>
                    <a:pt x="137" y="121"/>
                  </a:lnTo>
                  <a:lnTo>
                    <a:pt x="149" y="80"/>
                  </a:lnTo>
                  <a:lnTo>
                    <a:pt x="160" y="41"/>
                  </a:lnTo>
                  <a:lnTo>
                    <a:pt x="171" y="0"/>
                  </a:lnTo>
                  <a:lnTo>
                    <a:pt x="69" y="117"/>
                  </a:lnTo>
                  <a:lnTo>
                    <a:pt x="0" y="275"/>
                  </a:lnTo>
                  <a:lnTo>
                    <a:pt x="0" y="275"/>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56" name="Freeform 233"/>
            <p:cNvSpPr>
              <a:spLocks/>
            </p:cNvSpPr>
            <p:nvPr/>
          </p:nvSpPr>
          <p:spPr bwMode="auto">
            <a:xfrm>
              <a:off x="4097" y="2630"/>
              <a:ext cx="83" cy="113"/>
            </a:xfrm>
            <a:custGeom>
              <a:avLst/>
              <a:gdLst/>
              <a:ahLst/>
              <a:cxnLst>
                <a:cxn ang="0">
                  <a:pos x="4" y="124"/>
                </a:cxn>
                <a:cxn ang="0">
                  <a:pos x="36" y="40"/>
                </a:cxn>
                <a:cxn ang="0">
                  <a:pos x="100" y="0"/>
                </a:cxn>
                <a:cxn ang="0">
                  <a:pos x="183" y="1"/>
                </a:cxn>
                <a:cxn ang="0">
                  <a:pos x="233" y="59"/>
                </a:cxn>
                <a:cxn ang="0">
                  <a:pos x="249" y="135"/>
                </a:cxn>
                <a:cxn ang="0">
                  <a:pos x="238" y="234"/>
                </a:cxn>
                <a:cxn ang="0">
                  <a:pos x="188" y="305"/>
                </a:cxn>
                <a:cxn ang="0">
                  <a:pos x="126" y="337"/>
                </a:cxn>
                <a:cxn ang="0">
                  <a:pos x="62" y="318"/>
                </a:cxn>
                <a:cxn ang="0">
                  <a:pos x="19" y="264"/>
                </a:cxn>
                <a:cxn ang="0">
                  <a:pos x="0" y="180"/>
                </a:cxn>
                <a:cxn ang="0">
                  <a:pos x="4" y="124"/>
                </a:cxn>
                <a:cxn ang="0">
                  <a:pos x="4" y="124"/>
                </a:cxn>
              </a:cxnLst>
              <a:rect l="0" t="0" r="r" b="b"/>
              <a:pathLst>
                <a:path w="249" h="337">
                  <a:moveTo>
                    <a:pt x="4" y="124"/>
                  </a:moveTo>
                  <a:lnTo>
                    <a:pt x="36" y="40"/>
                  </a:lnTo>
                  <a:lnTo>
                    <a:pt x="100" y="0"/>
                  </a:lnTo>
                  <a:lnTo>
                    <a:pt x="183" y="1"/>
                  </a:lnTo>
                  <a:lnTo>
                    <a:pt x="233" y="59"/>
                  </a:lnTo>
                  <a:lnTo>
                    <a:pt x="249" y="135"/>
                  </a:lnTo>
                  <a:lnTo>
                    <a:pt x="238" y="234"/>
                  </a:lnTo>
                  <a:lnTo>
                    <a:pt x="188" y="305"/>
                  </a:lnTo>
                  <a:lnTo>
                    <a:pt x="126" y="337"/>
                  </a:lnTo>
                  <a:lnTo>
                    <a:pt x="62" y="318"/>
                  </a:lnTo>
                  <a:lnTo>
                    <a:pt x="19" y="264"/>
                  </a:lnTo>
                  <a:lnTo>
                    <a:pt x="0" y="180"/>
                  </a:lnTo>
                  <a:lnTo>
                    <a:pt x="4" y="124"/>
                  </a:lnTo>
                  <a:lnTo>
                    <a:pt x="4" y="124"/>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sp>
          <p:nvSpPr>
            <p:cNvPr id="57" name="Freeform 234"/>
            <p:cNvSpPr>
              <a:spLocks/>
            </p:cNvSpPr>
            <p:nvPr/>
          </p:nvSpPr>
          <p:spPr bwMode="auto">
            <a:xfrm>
              <a:off x="3648" y="2728"/>
              <a:ext cx="443" cy="100"/>
            </a:xfrm>
            <a:custGeom>
              <a:avLst/>
              <a:gdLst/>
              <a:ahLst/>
              <a:cxnLst>
                <a:cxn ang="0">
                  <a:pos x="1141" y="0"/>
                </a:cxn>
                <a:cxn ang="0">
                  <a:pos x="606" y="49"/>
                </a:cxn>
                <a:cxn ang="0">
                  <a:pos x="0" y="193"/>
                </a:cxn>
                <a:cxn ang="0">
                  <a:pos x="433" y="155"/>
                </a:cxn>
                <a:cxn ang="0">
                  <a:pos x="134" y="270"/>
                </a:cxn>
                <a:cxn ang="0">
                  <a:pos x="718" y="175"/>
                </a:cxn>
                <a:cxn ang="0">
                  <a:pos x="444" y="299"/>
                </a:cxn>
                <a:cxn ang="0">
                  <a:pos x="945" y="199"/>
                </a:cxn>
                <a:cxn ang="0">
                  <a:pos x="810" y="278"/>
                </a:cxn>
                <a:cxn ang="0">
                  <a:pos x="1330" y="160"/>
                </a:cxn>
                <a:cxn ang="0">
                  <a:pos x="1141" y="0"/>
                </a:cxn>
                <a:cxn ang="0">
                  <a:pos x="1141" y="0"/>
                </a:cxn>
              </a:cxnLst>
              <a:rect l="0" t="0" r="r" b="b"/>
              <a:pathLst>
                <a:path w="1330" h="299">
                  <a:moveTo>
                    <a:pt x="1141" y="0"/>
                  </a:moveTo>
                  <a:lnTo>
                    <a:pt x="606" y="49"/>
                  </a:lnTo>
                  <a:lnTo>
                    <a:pt x="0" y="193"/>
                  </a:lnTo>
                  <a:lnTo>
                    <a:pt x="433" y="155"/>
                  </a:lnTo>
                  <a:lnTo>
                    <a:pt x="134" y="270"/>
                  </a:lnTo>
                  <a:lnTo>
                    <a:pt x="718" y="175"/>
                  </a:lnTo>
                  <a:lnTo>
                    <a:pt x="444" y="299"/>
                  </a:lnTo>
                  <a:lnTo>
                    <a:pt x="945" y="199"/>
                  </a:lnTo>
                  <a:lnTo>
                    <a:pt x="810" y="278"/>
                  </a:lnTo>
                  <a:lnTo>
                    <a:pt x="1330" y="160"/>
                  </a:lnTo>
                  <a:lnTo>
                    <a:pt x="1141" y="0"/>
                  </a:lnTo>
                  <a:lnTo>
                    <a:pt x="1141" y="0"/>
                  </a:lnTo>
                  <a:close/>
                </a:path>
              </a:pathLst>
            </a:custGeom>
            <a:solidFill>
              <a:srgbClr val="8DA888"/>
            </a:solidFill>
            <a:ln w="9525">
              <a:solidFill>
                <a:schemeClr val="accent2"/>
              </a:solidFill>
              <a:round/>
              <a:headEnd/>
              <a:tailEnd/>
            </a:ln>
          </p:spPr>
          <p:txBody>
            <a:bodyPr>
              <a:prstTxWarp prst="textNoShape">
                <a:avLst/>
              </a:prstTxWarp>
            </a:bodyPr>
            <a:lstStyle/>
            <a:p>
              <a:endParaRPr lang="en-US"/>
            </a:p>
          </p:txBody>
        </p:sp>
      </p:grpSp>
    </p:spTree>
    <p:extLst>
      <p:ext uri="{BB962C8B-B14F-4D97-AF65-F5344CB8AC3E}">
        <p14:creationId xmlns:p14="http://schemas.microsoft.com/office/powerpoint/2010/main" val="4095407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457200" y="0"/>
            <a:ext cx="8229600" cy="566447"/>
          </a:xfrm>
        </p:spPr>
        <p:txBody>
          <a:bodyPr/>
          <a:lstStyle/>
          <a:p>
            <a:r>
              <a:rPr lang="en-US" dirty="0"/>
              <a:t>The Queue ADT</a:t>
            </a:r>
            <a:r>
              <a:rPr lang="en-US" dirty="0" smtClean="0"/>
              <a:t> </a:t>
            </a:r>
            <a:endParaRPr lang="en-US" dirty="0"/>
          </a:p>
        </p:txBody>
      </p:sp>
      <p:sp>
        <p:nvSpPr>
          <p:cNvPr id="38915" name="Rectangle 1027" descr="Rectangle: Click to edit Master text styles&#10;Second level&#10;Third level&#10;Fourth level&#10;Fifth level"/>
          <p:cNvSpPr>
            <a:spLocks noGrp="1" noChangeArrowheads="1"/>
          </p:cNvSpPr>
          <p:nvPr>
            <p:ph sz="half" idx="1"/>
          </p:nvPr>
        </p:nvSpPr>
        <p:spPr>
          <a:xfrm>
            <a:off x="457200" y="820060"/>
            <a:ext cx="4191000" cy="4724400"/>
          </a:xfrm>
        </p:spPr>
        <p:txBody>
          <a:bodyPr/>
          <a:lstStyle/>
          <a:p>
            <a:r>
              <a:rPr lang="en-US" sz="2000" dirty="0"/>
              <a:t>The </a:t>
            </a:r>
            <a:r>
              <a:rPr lang="en-US" sz="2000" dirty="0">
                <a:solidFill>
                  <a:schemeClr val="tx2"/>
                </a:solidFill>
              </a:rPr>
              <a:t>Queue</a:t>
            </a:r>
            <a:r>
              <a:rPr lang="en-US" sz="2000" dirty="0"/>
              <a:t> ADT stores arbitrary objects</a:t>
            </a:r>
          </a:p>
          <a:p>
            <a:r>
              <a:rPr lang="en-US" sz="2000" dirty="0"/>
              <a:t>Insertions and deletions follow the first-in first-out </a:t>
            </a:r>
            <a:r>
              <a:rPr lang="en-US" sz="2000" dirty="0" smtClean="0"/>
              <a:t>(FIFO) scheme</a:t>
            </a:r>
            <a:endParaRPr lang="en-US" sz="2000" dirty="0"/>
          </a:p>
          <a:p>
            <a:r>
              <a:rPr lang="en-US" sz="2000" dirty="0"/>
              <a:t>Insertions are at the rear of the queue and removals are at the front of the queue</a:t>
            </a:r>
          </a:p>
          <a:p>
            <a:r>
              <a:rPr lang="en-US" sz="2000" dirty="0"/>
              <a:t>Main queue operations:</a:t>
            </a:r>
          </a:p>
          <a:p>
            <a:pPr lvl="1"/>
            <a:r>
              <a:rPr lang="en-US" sz="1800" dirty="0" err="1">
                <a:solidFill>
                  <a:schemeClr val="tx2"/>
                </a:solidFill>
              </a:rPr>
              <a:t>enqueue</a:t>
            </a:r>
            <a:r>
              <a:rPr lang="en-US" sz="1800" dirty="0" err="1"/>
              <a:t>(object</a:t>
            </a:r>
            <a:r>
              <a:rPr lang="en-US" sz="1800" dirty="0"/>
              <a:t>): inserts an element at the end of the queue</a:t>
            </a:r>
          </a:p>
          <a:p>
            <a:pPr lvl="1"/>
            <a:r>
              <a:rPr lang="en-US" sz="1800" dirty="0"/>
              <a:t>object </a:t>
            </a:r>
            <a:r>
              <a:rPr lang="en-US" sz="1800" dirty="0" err="1">
                <a:solidFill>
                  <a:schemeClr val="tx2"/>
                </a:solidFill>
              </a:rPr>
              <a:t>dequeue</a:t>
            </a:r>
            <a:r>
              <a:rPr lang="en-US" sz="1800" dirty="0"/>
              <a:t>(): removes and returns the element at the front of the queue</a:t>
            </a:r>
          </a:p>
        </p:txBody>
      </p:sp>
      <p:sp>
        <p:nvSpPr>
          <p:cNvPr id="38916" name="Rectangle 1028" descr="Rectangle: Click to edit Master text styles&#10;Second level&#10;Third level&#10;Fourth level&#10;Fifth level"/>
          <p:cNvSpPr>
            <a:spLocks noGrp="1" noChangeArrowheads="1"/>
          </p:cNvSpPr>
          <p:nvPr>
            <p:ph sz="half" idx="2"/>
          </p:nvPr>
        </p:nvSpPr>
        <p:spPr>
          <a:xfrm>
            <a:off x="4724400" y="820060"/>
            <a:ext cx="4114800" cy="4648200"/>
          </a:xfrm>
        </p:spPr>
        <p:txBody>
          <a:bodyPr/>
          <a:lstStyle/>
          <a:p>
            <a:pPr>
              <a:lnSpc>
                <a:spcPct val="90000"/>
              </a:lnSpc>
            </a:pPr>
            <a:r>
              <a:rPr lang="en-US" sz="2000" dirty="0"/>
              <a:t>Auxiliary queue operations:</a:t>
            </a:r>
          </a:p>
          <a:p>
            <a:pPr lvl="1">
              <a:lnSpc>
                <a:spcPct val="90000"/>
              </a:lnSpc>
            </a:pPr>
            <a:r>
              <a:rPr lang="en-US" sz="1800" dirty="0"/>
              <a:t>object </a:t>
            </a:r>
            <a:r>
              <a:rPr lang="en-US" sz="1800" dirty="0">
                <a:solidFill>
                  <a:schemeClr val="tx2"/>
                </a:solidFill>
              </a:rPr>
              <a:t>front</a:t>
            </a:r>
            <a:r>
              <a:rPr lang="en-US" sz="1800" dirty="0"/>
              <a:t>(): returns the element at the front without removing it</a:t>
            </a:r>
          </a:p>
          <a:p>
            <a:pPr lvl="1">
              <a:lnSpc>
                <a:spcPct val="90000"/>
              </a:lnSpc>
            </a:pPr>
            <a:r>
              <a:rPr lang="en-US" sz="1800" dirty="0"/>
              <a:t>integer </a:t>
            </a:r>
            <a:r>
              <a:rPr lang="en-US" sz="1800" dirty="0">
                <a:solidFill>
                  <a:schemeClr val="tx2"/>
                </a:solidFill>
              </a:rPr>
              <a:t>size</a:t>
            </a:r>
            <a:r>
              <a:rPr lang="en-US" sz="1800" dirty="0"/>
              <a:t>(): returns the number of elements stored</a:t>
            </a:r>
          </a:p>
          <a:p>
            <a:pPr lvl="1">
              <a:lnSpc>
                <a:spcPct val="90000"/>
              </a:lnSpc>
            </a:pPr>
            <a:r>
              <a:rPr lang="en-US" sz="1800" dirty="0" err="1"/>
              <a:t>boolean</a:t>
            </a:r>
            <a:r>
              <a:rPr lang="en-US" sz="1800" dirty="0"/>
              <a:t> </a:t>
            </a:r>
            <a:r>
              <a:rPr lang="en-US" sz="1800" dirty="0" err="1">
                <a:solidFill>
                  <a:schemeClr val="tx2"/>
                </a:solidFill>
              </a:rPr>
              <a:t>isEmpty</a:t>
            </a:r>
            <a:r>
              <a:rPr lang="en-US" sz="1800" dirty="0"/>
              <a:t>(): indicates whether no elements are stored</a:t>
            </a:r>
          </a:p>
          <a:p>
            <a:pPr>
              <a:lnSpc>
                <a:spcPct val="90000"/>
              </a:lnSpc>
            </a:pPr>
            <a:r>
              <a:rPr lang="en-US" sz="2000" dirty="0"/>
              <a:t>Exceptions</a:t>
            </a:r>
          </a:p>
          <a:p>
            <a:pPr lvl="1">
              <a:lnSpc>
                <a:spcPct val="90000"/>
              </a:lnSpc>
            </a:pPr>
            <a:r>
              <a:rPr lang="en-US" sz="1800" dirty="0"/>
              <a:t>Attempting the execution of </a:t>
            </a:r>
            <a:r>
              <a:rPr lang="en-US" sz="1800" dirty="0" err="1"/>
              <a:t>dequeue</a:t>
            </a:r>
            <a:r>
              <a:rPr lang="en-US" sz="1800" dirty="0"/>
              <a:t> or front on an empty queue throws an </a:t>
            </a:r>
            <a:r>
              <a:rPr lang="en-US" sz="1800" dirty="0" err="1" smtClean="0">
                <a:solidFill>
                  <a:schemeClr val="tx2"/>
                </a:solidFill>
              </a:rPr>
              <a:t>EmptyQueueException</a:t>
            </a:r>
            <a:endParaRPr lang="en-US" sz="1800" dirty="0" smtClean="0">
              <a:solidFill>
                <a:schemeClr val="tx2"/>
              </a:solidFill>
            </a:endParaRPr>
          </a:p>
          <a:p>
            <a:pPr lvl="1">
              <a:lnSpc>
                <a:spcPct val="90000"/>
              </a:lnSpc>
            </a:pPr>
            <a:r>
              <a:rPr lang="en-US" sz="1800" dirty="0" smtClean="0"/>
              <a:t>Attempting to </a:t>
            </a:r>
            <a:r>
              <a:rPr lang="en-US" sz="1800" dirty="0" err="1" smtClean="0"/>
              <a:t>enqueue</a:t>
            </a:r>
            <a:r>
              <a:rPr lang="en-US" sz="1800" dirty="0" smtClean="0"/>
              <a:t> an element on a queue that is full </a:t>
            </a:r>
            <a:r>
              <a:rPr lang="en-US" sz="1800" b="1" i="1" dirty="0" smtClean="0">
                <a:solidFill>
                  <a:schemeClr val="tx2"/>
                </a:solidFill>
              </a:rPr>
              <a:t>can </a:t>
            </a:r>
            <a:r>
              <a:rPr lang="en-US" sz="1800" dirty="0" smtClean="0"/>
              <a:t>be signaled with a </a:t>
            </a:r>
            <a:r>
              <a:rPr lang="en-US" sz="1800" dirty="0" err="1" smtClean="0">
                <a:solidFill>
                  <a:srgbClr val="800000"/>
                </a:solidFill>
              </a:rPr>
              <a:t>FullQueueException</a:t>
            </a:r>
            <a:r>
              <a:rPr lang="en-US" sz="1800" dirty="0" smtClean="0">
                <a:solidFill>
                  <a:schemeClr val="accent6">
                    <a:lumMod val="50000"/>
                  </a:schemeClr>
                </a:solidFill>
              </a:rPr>
              <a:t>.</a:t>
            </a:r>
            <a:endParaRPr lang="en-US" sz="1800"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16">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91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916">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916">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9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6"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20009"/>
            <a:ext cx="8229600" cy="566447"/>
          </a:xfrm>
        </p:spPr>
        <p:txBody>
          <a:bodyPr/>
          <a:lstStyle/>
          <a:p>
            <a:r>
              <a:rPr lang="en-US" dirty="0"/>
              <a:t>Queue Example</a:t>
            </a:r>
          </a:p>
        </p:txBody>
      </p:sp>
      <p:sp>
        <p:nvSpPr>
          <p:cNvPr id="66563" name="Rectangle 3" descr="Rectangle: Click to edit Master text styles&#10;Second level&#10;Third level&#10;Fourth level&#10;Fifth level"/>
          <p:cNvSpPr>
            <a:spLocks noGrp="1" noChangeArrowheads="1"/>
          </p:cNvSpPr>
          <p:nvPr>
            <p:ph idx="1"/>
          </p:nvPr>
        </p:nvSpPr>
        <p:spPr>
          <a:xfrm>
            <a:off x="2558248" y="830061"/>
            <a:ext cx="4651950" cy="4495800"/>
          </a:xfrm>
        </p:spPr>
        <p:txBody>
          <a:bodyPr/>
          <a:lstStyle/>
          <a:p>
            <a:pPr>
              <a:lnSpc>
                <a:spcPct val="90000"/>
              </a:lnSpc>
              <a:buFont typeface="Wingdings" charset="2"/>
              <a:buNone/>
            </a:pPr>
            <a:r>
              <a:rPr lang="en-US" sz="1600" b="1" i="1" dirty="0">
                <a:solidFill>
                  <a:srgbClr val="000000"/>
                </a:solidFill>
                <a:latin typeface="Times" charset="0"/>
              </a:rPr>
              <a:t>Operation	</a:t>
            </a:r>
            <a:r>
              <a:rPr lang="en-US" sz="1600" b="1" i="1" dirty="0" smtClean="0">
                <a:solidFill>
                  <a:srgbClr val="000000"/>
                </a:solidFill>
                <a:latin typeface="Times" charset="0"/>
              </a:rPr>
              <a:t>	Output</a:t>
            </a:r>
            <a:r>
              <a:rPr lang="en-US" sz="1600" b="1" i="1" dirty="0">
                <a:solidFill>
                  <a:srgbClr val="000000"/>
                </a:solidFill>
                <a:latin typeface="Times" charset="0"/>
              </a:rPr>
              <a:t>	</a:t>
            </a:r>
            <a:r>
              <a:rPr lang="en-US" sz="1600" i="1" dirty="0">
                <a:solidFill>
                  <a:srgbClr val="000000"/>
                </a:solidFill>
                <a:latin typeface="Times" charset="0"/>
              </a:rPr>
              <a:t>Q </a:t>
            </a:r>
            <a:r>
              <a:rPr lang="en-US" sz="1600" i="1" dirty="0">
                <a:solidFill>
                  <a:srgbClr val="000000"/>
                </a:solidFill>
                <a:latin typeface="CMSY10" charset="0"/>
              </a:rPr>
              <a:t>  </a:t>
            </a:r>
            <a:r>
              <a:rPr lang="en-US" sz="1600" i="1" dirty="0">
                <a:solidFill>
                  <a:srgbClr val="000000"/>
                </a:solidFill>
                <a:latin typeface="CMSSI10" charset="0"/>
              </a:rPr>
              <a:t>	</a:t>
            </a:r>
          </a:p>
          <a:p>
            <a:pPr>
              <a:lnSpc>
                <a:spcPct val="90000"/>
              </a:lnSpc>
              <a:buFont typeface="Wingdings" charset="2"/>
              <a:buNone/>
            </a:pPr>
            <a:r>
              <a:rPr lang="en-US" sz="1600" dirty="0">
                <a:solidFill>
                  <a:srgbClr val="000000"/>
                </a:solidFill>
                <a:latin typeface="CMSS10" charset="0"/>
              </a:rPr>
              <a:t>enqueue</a:t>
            </a:r>
            <a:r>
              <a:rPr lang="en-US" sz="1600" dirty="0">
                <a:solidFill>
                  <a:srgbClr val="000000"/>
                </a:solidFill>
                <a:latin typeface="CMR10" charset="0"/>
              </a:rPr>
              <a:t>(</a:t>
            </a:r>
            <a:r>
              <a:rPr lang="en-US" sz="1600" dirty="0">
                <a:solidFill>
                  <a:srgbClr val="000000"/>
                </a:solidFill>
                <a:latin typeface="Times" charset="0"/>
              </a:rPr>
              <a:t>5</a:t>
            </a:r>
            <a:r>
              <a:rPr lang="en-US" sz="1600" dirty="0" smtClean="0">
                <a:solidFill>
                  <a:srgbClr val="000000"/>
                </a:solidFill>
                <a:latin typeface="CMR10" charset="0"/>
              </a:rPr>
              <a:t>)	</a:t>
            </a:r>
            <a:r>
              <a:rPr lang="en-US" sz="1600" i="1" dirty="0" smtClean="0">
                <a:solidFill>
                  <a:srgbClr val="000000"/>
                </a:solidFill>
                <a:latin typeface="Times" charset="0"/>
              </a:rPr>
              <a:t>–</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5</a:t>
            </a:r>
            <a:r>
              <a:rPr lang="en-US" sz="1600" dirty="0">
                <a:solidFill>
                  <a:srgbClr val="000000"/>
                </a:solidFill>
                <a:latin typeface="CMR10" charset="0"/>
              </a:rPr>
              <a:t>)	</a:t>
            </a:r>
          </a:p>
          <a:p>
            <a:pPr>
              <a:lnSpc>
                <a:spcPct val="90000"/>
              </a:lnSpc>
              <a:buFont typeface="Wingdings" charset="2"/>
              <a:buNone/>
            </a:pPr>
            <a:r>
              <a:rPr lang="en-US" sz="1600" dirty="0">
                <a:solidFill>
                  <a:srgbClr val="000000"/>
                </a:solidFill>
                <a:latin typeface="CMSS10" charset="0"/>
              </a:rPr>
              <a:t>enqueue</a:t>
            </a:r>
            <a:r>
              <a:rPr lang="en-US" sz="1600" dirty="0">
                <a:solidFill>
                  <a:srgbClr val="000000"/>
                </a:solidFill>
                <a:latin typeface="CMR10" charset="0"/>
              </a:rPr>
              <a:t>(</a:t>
            </a:r>
            <a:r>
              <a:rPr lang="en-US" sz="1600" dirty="0">
                <a:solidFill>
                  <a:srgbClr val="000000"/>
                </a:solidFill>
                <a:latin typeface="Times" charset="0"/>
              </a:rPr>
              <a:t>3</a:t>
            </a:r>
            <a:r>
              <a:rPr lang="en-US" sz="1600" dirty="0">
                <a:solidFill>
                  <a:srgbClr val="000000"/>
                </a:solidFill>
                <a:latin typeface="CMR10" charset="0"/>
              </a:rPr>
              <a:t>)</a:t>
            </a:r>
            <a:r>
              <a:rPr lang="en-US" sz="1600" dirty="0" smtClean="0">
                <a:solidFill>
                  <a:srgbClr val="000000"/>
                </a:solidFill>
                <a:latin typeface="CMR10" charset="0"/>
              </a:rPr>
              <a:t>	</a:t>
            </a:r>
            <a:r>
              <a:rPr lang="en-US" sz="1600" i="1" dirty="0" smtClean="0">
                <a:solidFill>
                  <a:srgbClr val="000000"/>
                </a:solidFill>
                <a:latin typeface="Times" charset="0"/>
              </a:rPr>
              <a:t>–</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5</a:t>
            </a:r>
            <a:r>
              <a:rPr lang="en-US" sz="1600" i="1" dirty="0">
                <a:solidFill>
                  <a:srgbClr val="000000"/>
                </a:solidFill>
                <a:latin typeface="CMMI10" charset="0"/>
              </a:rPr>
              <a:t>, </a:t>
            </a:r>
            <a:r>
              <a:rPr lang="en-US" sz="1600" dirty="0">
                <a:solidFill>
                  <a:srgbClr val="000000"/>
                </a:solidFill>
                <a:latin typeface="Times" charset="0"/>
              </a:rPr>
              <a:t>3</a:t>
            </a:r>
            <a:r>
              <a:rPr lang="en-US" sz="1600" dirty="0">
                <a:solidFill>
                  <a:srgbClr val="000000"/>
                </a:solidFill>
                <a:latin typeface="CMR10" charset="0"/>
              </a:rPr>
              <a:t>)	</a:t>
            </a:r>
          </a:p>
          <a:p>
            <a:pPr>
              <a:lnSpc>
                <a:spcPct val="90000"/>
              </a:lnSpc>
              <a:buFont typeface="Wingdings" charset="2"/>
              <a:buNone/>
            </a:pPr>
            <a:r>
              <a:rPr lang="en-US" sz="1600" dirty="0" err="1">
                <a:solidFill>
                  <a:srgbClr val="000000"/>
                </a:solidFill>
                <a:latin typeface="CMSS10" charset="0"/>
              </a:rPr>
              <a:t>dequeue</a:t>
            </a:r>
            <a:r>
              <a:rPr lang="en-US" sz="1600" dirty="0">
                <a:solidFill>
                  <a:srgbClr val="000000"/>
                </a:solidFill>
                <a:latin typeface="CMR10" charset="0"/>
              </a:rPr>
              <a:t>()</a:t>
            </a:r>
            <a:r>
              <a:rPr lang="en-US" sz="1600" dirty="0" smtClean="0">
                <a:solidFill>
                  <a:srgbClr val="000000"/>
                </a:solidFill>
                <a:latin typeface="CMR10" charset="0"/>
              </a:rPr>
              <a:t>	</a:t>
            </a:r>
            <a:r>
              <a:rPr lang="en-US" sz="1600" i="1" dirty="0" smtClean="0">
                <a:solidFill>
                  <a:srgbClr val="000000"/>
                </a:solidFill>
                <a:latin typeface="Times" charset="0"/>
              </a:rPr>
              <a:t>5</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3</a:t>
            </a:r>
            <a:r>
              <a:rPr lang="en-US" sz="1600" dirty="0">
                <a:solidFill>
                  <a:srgbClr val="000000"/>
                </a:solidFill>
                <a:latin typeface="CMR10" charset="0"/>
              </a:rPr>
              <a:t>)	</a:t>
            </a:r>
          </a:p>
          <a:p>
            <a:pPr>
              <a:lnSpc>
                <a:spcPct val="90000"/>
              </a:lnSpc>
              <a:buFont typeface="Wingdings" charset="2"/>
              <a:buNone/>
            </a:pPr>
            <a:r>
              <a:rPr lang="en-US" sz="1600" dirty="0">
                <a:solidFill>
                  <a:srgbClr val="000000"/>
                </a:solidFill>
                <a:latin typeface="CMSS10" charset="0"/>
              </a:rPr>
              <a:t>enqueue</a:t>
            </a:r>
            <a:r>
              <a:rPr lang="en-US" sz="1600" dirty="0">
                <a:solidFill>
                  <a:srgbClr val="000000"/>
                </a:solidFill>
                <a:latin typeface="CMR10" charset="0"/>
              </a:rPr>
              <a:t>(</a:t>
            </a:r>
            <a:r>
              <a:rPr lang="en-US" sz="1600" dirty="0">
                <a:solidFill>
                  <a:srgbClr val="000000"/>
                </a:solidFill>
                <a:latin typeface="Times" charset="0"/>
              </a:rPr>
              <a:t>7</a:t>
            </a:r>
            <a:r>
              <a:rPr lang="en-US" sz="1600" dirty="0">
                <a:solidFill>
                  <a:srgbClr val="000000"/>
                </a:solidFill>
                <a:latin typeface="CMR10" charset="0"/>
              </a:rPr>
              <a:t>)</a:t>
            </a:r>
            <a:r>
              <a:rPr lang="en-US" sz="1600" dirty="0" smtClean="0">
                <a:solidFill>
                  <a:srgbClr val="000000"/>
                </a:solidFill>
                <a:latin typeface="CMR10" charset="0"/>
              </a:rPr>
              <a:t>	</a:t>
            </a:r>
            <a:r>
              <a:rPr lang="en-US" sz="1600" i="1" dirty="0" smtClean="0">
                <a:solidFill>
                  <a:srgbClr val="000000"/>
                </a:solidFill>
                <a:latin typeface="Times" charset="0"/>
              </a:rPr>
              <a:t>–</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3</a:t>
            </a:r>
            <a:r>
              <a:rPr lang="en-US" sz="1600" i="1" dirty="0">
                <a:solidFill>
                  <a:srgbClr val="000000"/>
                </a:solidFill>
                <a:latin typeface="CMMI10" charset="0"/>
              </a:rPr>
              <a:t>, </a:t>
            </a:r>
            <a:r>
              <a:rPr lang="en-US" sz="1600" dirty="0">
                <a:solidFill>
                  <a:srgbClr val="000000"/>
                </a:solidFill>
                <a:latin typeface="Times" charset="0"/>
              </a:rPr>
              <a:t>7</a:t>
            </a:r>
            <a:r>
              <a:rPr lang="en-US" sz="1600" dirty="0">
                <a:solidFill>
                  <a:srgbClr val="000000"/>
                </a:solidFill>
                <a:latin typeface="CMR10" charset="0"/>
              </a:rPr>
              <a:t>)	</a:t>
            </a:r>
          </a:p>
          <a:p>
            <a:pPr>
              <a:lnSpc>
                <a:spcPct val="90000"/>
              </a:lnSpc>
              <a:buFont typeface="Wingdings" charset="2"/>
              <a:buNone/>
            </a:pPr>
            <a:r>
              <a:rPr lang="en-US" sz="1600" dirty="0" err="1">
                <a:solidFill>
                  <a:srgbClr val="000000"/>
                </a:solidFill>
                <a:latin typeface="CMSS10" charset="0"/>
              </a:rPr>
              <a:t>dequeue</a:t>
            </a:r>
            <a:r>
              <a:rPr lang="en-US" sz="1600" dirty="0">
                <a:solidFill>
                  <a:srgbClr val="000000"/>
                </a:solidFill>
                <a:latin typeface="CMR10" charset="0"/>
              </a:rPr>
              <a:t>()</a:t>
            </a:r>
            <a:r>
              <a:rPr lang="en-US" sz="1600" dirty="0" smtClean="0">
                <a:solidFill>
                  <a:srgbClr val="000000"/>
                </a:solidFill>
                <a:latin typeface="CMR10" charset="0"/>
              </a:rPr>
              <a:t>	</a:t>
            </a:r>
            <a:r>
              <a:rPr lang="en-US" sz="1600" i="1" dirty="0" smtClean="0">
                <a:solidFill>
                  <a:srgbClr val="000000"/>
                </a:solidFill>
                <a:latin typeface="Times" charset="0"/>
              </a:rPr>
              <a:t>3</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7</a:t>
            </a:r>
            <a:r>
              <a:rPr lang="en-US" sz="1600" dirty="0">
                <a:solidFill>
                  <a:srgbClr val="000000"/>
                </a:solidFill>
                <a:latin typeface="CMR10" charset="0"/>
              </a:rPr>
              <a:t>)	</a:t>
            </a:r>
          </a:p>
          <a:p>
            <a:pPr>
              <a:lnSpc>
                <a:spcPct val="90000"/>
              </a:lnSpc>
              <a:buFont typeface="Wingdings" charset="2"/>
              <a:buNone/>
            </a:pPr>
            <a:r>
              <a:rPr lang="en-US" sz="1600" dirty="0">
                <a:solidFill>
                  <a:srgbClr val="000000"/>
                </a:solidFill>
                <a:latin typeface="CMSS10" charset="0"/>
              </a:rPr>
              <a:t>front</a:t>
            </a:r>
            <a:r>
              <a:rPr lang="en-US" sz="1600" dirty="0">
                <a:solidFill>
                  <a:srgbClr val="000000"/>
                </a:solidFill>
                <a:latin typeface="CMR10" charset="0"/>
              </a:rPr>
              <a:t>()	</a:t>
            </a:r>
            <a:r>
              <a:rPr lang="en-US" sz="1600" dirty="0" smtClean="0">
                <a:solidFill>
                  <a:srgbClr val="000000"/>
                </a:solidFill>
                <a:latin typeface="CMR10" charset="0"/>
              </a:rPr>
              <a:t>	</a:t>
            </a:r>
            <a:r>
              <a:rPr lang="en-US" sz="1600" i="1" dirty="0" smtClean="0">
                <a:solidFill>
                  <a:srgbClr val="000000"/>
                </a:solidFill>
                <a:latin typeface="Times" charset="0"/>
              </a:rPr>
              <a:t>7</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7</a:t>
            </a:r>
            <a:r>
              <a:rPr lang="en-US" sz="1600" dirty="0">
                <a:solidFill>
                  <a:srgbClr val="000000"/>
                </a:solidFill>
                <a:latin typeface="CMR10" charset="0"/>
              </a:rPr>
              <a:t>)	</a:t>
            </a:r>
          </a:p>
          <a:p>
            <a:pPr>
              <a:lnSpc>
                <a:spcPct val="90000"/>
              </a:lnSpc>
              <a:buFont typeface="Wingdings" charset="2"/>
              <a:buNone/>
            </a:pPr>
            <a:r>
              <a:rPr lang="en-US" sz="1600" dirty="0" err="1">
                <a:solidFill>
                  <a:srgbClr val="000000"/>
                </a:solidFill>
                <a:latin typeface="CMSS10" charset="0"/>
              </a:rPr>
              <a:t>dequeue</a:t>
            </a:r>
            <a:r>
              <a:rPr lang="en-US" sz="1600" dirty="0">
                <a:solidFill>
                  <a:srgbClr val="000000"/>
                </a:solidFill>
                <a:latin typeface="CMR10" charset="0"/>
              </a:rPr>
              <a:t>()</a:t>
            </a:r>
            <a:r>
              <a:rPr lang="en-US" sz="1600" dirty="0" smtClean="0">
                <a:solidFill>
                  <a:srgbClr val="000000"/>
                </a:solidFill>
                <a:latin typeface="CMR10" charset="0"/>
              </a:rPr>
              <a:t>	</a:t>
            </a:r>
            <a:r>
              <a:rPr lang="en-US" sz="1600" i="1" dirty="0" smtClean="0">
                <a:solidFill>
                  <a:srgbClr val="000000"/>
                </a:solidFill>
                <a:latin typeface="Times" charset="0"/>
              </a:rPr>
              <a:t>7</a:t>
            </a:r>
            <a:r>
              <a:rPr lang="en-US" sz="1600" i="1" dirty="0">
                <a:solidFill>
                  <a:srgbClr val="000000"/>
                </a:solidFill>
                <a:latin typeface="Times" charset="0"/>
              </a:rPr>
              <a:t>	</a:t>
            </a:r>
            <a:r>
              <a:rPr lang="en-US" sz="1600" dirty="0">
                <a:solidFill>
                  <a:srgbClr val="000000"/>
                </a:solidFill>
                <a:latin typeface="CMR10" charset="0"/>
              </a:rPr>
              <a:t>()	</a:t>
            </a:r>
          </a:p>
          <a:p>
            <a:pPr>
              <a:lnSpc>
                <a:spcPct val="90000"/>
              </a:lnSpc>
              <a:buFont typeface="Wingdings" charset="2"/>
              <a:buNone/>
            </a:pPr>
            <a:r>
              <a:rPr lang="en-US" sz="1600" dirty="0" err="1">
                <a:solidFill>
                  <a:srgbClr val="000000"/>
                </a:solidFill>
                <a:latin typeface="CMSS10" charset="0"/>
              </a:rPr>
              <a:t>dequeue</a:t>
            </a:r>
            <a:r>
              <a:rPr lang="en-US" sz="1600" dirty="0">
                <a:solidFill>
                  <a:srgbClr val="000000"/>
                </a:solidFill>
                <a:latin typeface="CMR10" charset="0"/>
              </a:rPr>
              <a:t>()</a:t>
            </a:r>
            <a:r>
              <a:rPr lang="en-US" sz="1600" dirty="0" smtClean="0">
                <a:solidFill>
                  <a:srgbClr val="000000"/>
                </a:solidFill>
                <a:latin typeface="CMR10" charset="0"/>
              </a:rPr>
              <a:t>	</a:t>
            </a:r>
            <a:r>
              <a:rPr lang="en-US" sz="1600" i="1" dirty="0" smtClean="0">
                <a:solidFill>
                  <a:srgbClr val="000000"/>
                </a:solidFill>
                <a:latin typeface="Times" charset="0"/>
              </a:rPr>
              <a:t>“</a:t>
            </a:r>
            <a:r>
              <a:rPr lang="en-US" sz="1600" i="1" dirty="0">
                <a:solidFill>
                  <a:srgbClr val="000000"/>
                </a:solidFill>
                <a:latin typeface="Times" charset="0"/>
              </a:rPr>
              <a:t>error”	</a:t>
            </a:r>
            <a:r>
              <a:rPr lang="en-US" sz="1600" dirty="0">
                <a:solidFill>
                  <a:srgbClr val="000000"/>
                </a:solidFill>
                <a:latin typeface="CMR10" charset="0"/>
              </a:rPr>
              <a:t>()	</a:t>
            </a:r>
          </a:p>
          <a:p>
            <a:pPr>
              <a:lnSpc>
                <a:spcPct val="90000"/>
              </a:lnSpc>
              <a:buFont typeface="Wingdings" charset="2"/>
              <a:buNone/>
            </a:pPr>
            <a:r>
              <a:rPr lang="en-US" sz="1600" dirty="0" err="1">
                <a:solidFill>
                  <a:srgbClr val="000000"/>
                </a:solidFill>
                <a:latin typeface="CMSS10" charset="0"/>
              </a:rPr>
              <a:t>isEmpty</a:t>
            </a:r>
            <a:r>
              <a:rPr lang="en-US" sz="1600" dirty="0">
                <a:solidFill>
                  <a:srgbClr val="000000"/>
                </a:solidFill>
                <a:latin typeface="CMR10" charset="0"/>
              </a:rPr>
              <a:t>()	</a:t>
            </a:r>
            <a:r>
              <a:rPr lang="en-US" sz="1600" dirty="0" smtClean="0">
                <a:solidFill>
                  <a:srgbClr val="000000"/>
                </a:solidFill>
                <a:latin typeface="CMR10" charset="0"/>
              </a:rPr>
              <a:t>	</a:t>
            </a:r>
            <a:r>
              <a:rPr lang="en-US" sz="1600" i="1" dirty="0" smtClean="0">
                <a:solidFill>
                  <a:srgbClr val="000000"/>
                </a:solidFill>
                <a:latin typeface="Times" charset="0"/>
              </a:rPr>
              <a:t>true</a:t>
            </a:r>
            <a:r>
              <a:rPr lang="en-US" sz="1600" i="1" dirty="0">
                <a:solidFill>
                  <a:srgbClr val="000000"/>
                </a:solidFill>
                <a:latin typeface="Times" charset="0"/>
              </a:rPr>
              <a:t>	</a:t>
            </a:r>
            <a:r>
              <a:rPr lang="en-US" sz="1600" dirty="0">
                <a:solidFill>
                  <a:srgbClr val="000000"/>
                </a:solidFill>
                <a:latin typeface="CMR10" charset="0"/>
              </a:rPr>
              <a:t>()	</a:t>
            </a:r>
          </a:p>
          <a:p>
            <a:pPr>
              <a:lnSpc>
                <a:spcPct val="90000"/>
              </a:lnSpc>
              <a:buFont typeface="Wingdings" charset="2"/>
              <a:buNone/>
            </a:pPr>
            <a:r>
              <a:rPr lang="en-US" sz="1600" dirty="0">
                <a:solidFill>
                  <a:srgbClr val="000000"/>
                </a:solidFill>
                <a:latin typeface="CMSS10" charset="0"/>
              </a:rPr>
              <a:t>enqueue</a:t>
            </a:r>
            <a:r>
              <a:rPr lang="en-US" sz="1600" dirty="0">
                <a:solidFill>
                  <a:srgbClr val="000000"/>
                </a:solidFill>
                <a:latin typeface="CMR10" charset="0"/>
              </a:rPr>
              <a:t>(</a:t>
            </a:r>
            <a:r>
              <a:rPr lang="en-US" sz="1600" dirty="0">
                <a:solidFill>
                  <a:srgbClr val="000000"/>
                </a:solidFill>
                <a:latin typeface="Times" charset="0"/>
              </a:rPr>
              <a:t>9</a:t>
            </a:r>
            <a:r>
              <a:rPr lang="en-US" sz="1600" dirty="0">
                <a:solidFill>
                  <a:srgbClr val="000000"/>
                </a:solidFill>
                <a:latin typeface="CMR10" charset="0"/>
              </a:rPr>
              <a:t>)</a:t>
            </a:r>
            <a:r>
              <a:rPr lang="en-US" sz="1600" dirty="0" smtClean="0">
                <a:solidFill>
                  <a:srgbClr val="000000"/>
                </a:solidFill>
                <a:latin typeface="CMR10" charset="0"/>
              </a:rPr>
              <a:t>	</a:t>
            </a:r>
            <a:r>
              <a:rPr lang="en-US" sz="1600" i="1" dirty="0" smtClean="0">
                <a:solidFill>
                  <a:srgbClr val="000000"/>
                </a:solidFill>
                <a:latin typeface="Times" charset="0"/>
              </a:rPr>
              <a:t>–</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9</a:t>
            </a:r>
            <a:r>
              <a:rPr lang="en-US" sz="1600" dirty="0">
                <a:solidFill>
                  <a:srgbClr val="000000"/>
                </a:solidFill>
                <a:latin typeface="CMR10" charset="0"/>
              </a:rPr>
              <a:t>)	</a:t>
            </a:r>
          </a:p>
          <a:p>
            <a:pPr>
              <a:lnSpc>
                <a:spcPct val="90000"/>
              </a:lnSpc>
              <a:buFont typeface="Wingdings" charset="2"/>
              <a:buNone/>
            </a:pPr>
            <a:r>
              <a:rPr lang="en-US" sz="1600" dirty="0">
                <a:solidFill>
                  <a:srgbClr val="000000"/>
                </a:solidFill>
                <a:latin typeface="CMSS10" charset="0"/>
              </a:rPr>
              <a:t>enqueue</a:t>
            </a:r>
            <a:r>
              <a:rPr lang="en-US" sz="1600" dirty="0">
                <a:solidFill>
                  <a:srgbClr val="000000"/>
                </a:solidFill>
                <a:latin typeface="CMR10" charset="0"/>
              </a:rPr>
              <a:t>(</a:t>
            </a:r>
            <a:r>
              <a:rPr lang="en-US" sz="1600" dirty="0">
                <a:solidFill>
                  <a:srgbClr val="000000"/>
                </a:solidFill>
                <a:latin typeface="Times" charset="0"/>
              </a:rPr>
              <a:t>7</a:t>
            </a:r>
            <a:r>
              <a:rPr lang="en-US" sz="1600" dirty="0">
                <a:solidFill>
                  <a:srgbClr val="000000"/>
                </a:solidFill>
                <a:latin typeface="CMR10" charset="0"/>
              </a:rPr>
              <a:t>)</a:t>
            </a:r>
            <a:r>
              <a:rPr lang="en-US" sz="1600" dirty="0" smtClean="0">
                <a:solidFill>
                  <a:srgbClr val="000000"/>
                </a:solidFill>
                <a:latin typeface="CMR10" charset="0"/>
              </a:rPr>
              <a:t>	</a:t>
            </a:r>
            <a:r>
              <a:rPr lang="en-US" sz="1600" i="1" dirty="0" smtClean="0">
                <a:solidFill>
                  <a:srgbClr val="000000"/>
                </a:solidFill>
                <a:latin typeface="Times" charset="0"/>
              </a:rPr>
              <a:t>–</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9</a:t>
            </a:r>
            <a:r>
              <a:rPr lang="en-US" sz="1600" i="1" dirty="0">
                <a:solidFill>
                  <a:srgbClr val="000000"/>
                </a:solidFill>
                <a:latin typeface="CMMI10" charset="0"/>
              </a:rPr>
              <a:t>, </a:t>
            </a:r>
            <a:r>
              <a:rPr lang="en-US" sz="1600" dirty="0">
                <a:solidFill>
                  <a:srgbClr val="000000"/>
                </a:solidFill>
                <a:latin typeface="Times" charset="0"/>
              </a:rPr>
              <a:t>7</a:t>
            </a:r>
            <a:r>
              <a:rPr lang="en-US" sz="1600" dirty="0">
                <a:solidFill>
                  <a:srgbClr val="000000"/>
                </a:solidFill>
                <a:latin typeface="CMR10" charset="0"/>
              </a:rPr>
              <a:t>)	</a:t>
            </a:r>
          </a:p>
          <a:p>
            <a:pPr>
              <a:lnSpc>
                <a:spcPct val="90000"/>
              </a:lnSpc>
              <a:buFont typeface="Wingdings" charset="2"/>
              <a:buNone/>
            </a:pPr>
            <a:r>
              <a:rPr lang="en-US" sz="1600" dirty="0">
                <a:solidFill>
                  <a:srgbClr val="000000"/>
                </a:solidFill>
                <a:latin typeface="CMSS10" charset="0"/>
              </a:rPr>
              <a:t>size</a:t>
            </a:r>
            <a:r>
              <a:rPr lang="en-US" sz="1600" dirty="0">
                <a:solidFill>
                  <a:srgbClr val="000000"/>
                </a:solidFill>
                <a:latin typeface="CMR10" charset="0"/>
              </a:rPr>
              <a:t>(</a:t>
            </a:r>
            <a:r>
              <a:rPr lang="en-US" sz="1600" i="1" dirty="0">
                <a:solidFill>
                  <a:srgbClr val="000000"/>
                </a:solidFill>
                <a:latin typeface="Times" charset="0"/>
              </a:rPr>
              <a:t>)	</a:t>
            </a:r>
            <a:r>
              <a:rPr lang="en-US" sz="1600" i="1" dirty="0" smtClean="0">
                <a:solidFill>
                  <a:srgbClr val="000000"/>
                </a:solidFill>
                <a:latin typeface="Times" charset="0"/>
              </a:rPr>
              <a:t>	2</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9</a:t>
            </a:r>
            <a:r>
              <a:rPr lang="en-US" sz="1600" i="1" dirty="0">
                <a:solidFill>
                  <a:srgbClr val="000000"/>
                </a:solidFill>
                <a:latin typeface="CMMI10" charset="0"/>
              </a:rPr>
              <a:t>, </a:t>
            </a:r>
            <a:r>
              <a:rPr lang="en-US" sz="1600" dirty="0">
                <a:solidFill>
                  <a:srgbClr val="000000"/>
                </a:solidFill>
                <a:latin typeface="Times" charset="0"/>
              </a:rPr>
              <a:t>7</a:t>
            </a:r>
            <a:r>
              <a:rPr lang="en-US" sz="1600" dirty="0">
                <a:solidFill>
                  <a:srgbClr val="000000"/>
                </a:solidFill>
                <a:latin typeface="CMR10" charset="0"/>
              </a:rPr>
              <a:t>)	</a:t>
            </a:r>
          </a:p>
          <a:p>
            <a:pPr>
              <a:lnSpc>
                <a:spcPct val="90000"/>
              </a:lnSpc>
              <a:buFont typeface="Wingdings" charset="2"/>
              <a:buNone/>
            </a:pPr>
            <a:r>
              <a:rPr lang="en-US" sz="1600" dirty="0">
                <a:solidFill>
                  <a:srgbClr val="000000"/>
                </a:solidFill>
                <a:latin typeface="CMSS10" charset="0"/>
              </a:rPr>
              <a:t>enqueue</a:t>
            </a:r>
            <a:r>
              <a:rPr lang="en-US" sz="1600" dirty="0">
                <a:solidFill>
                  <a:srgbClr val="000000"/>
                </a:solidFill>
                <a:latin typeface="CMR10" charset="0"/>
              </a:rPr>
              <a:t>(</a:t>
            </a:r>
            <a:r>
              <a:rPr lang="en-US" sz="1600" dirty="0">
                <a:solidFill>
                  <a:srgbClr val="000000"/>
                </a:solidFill>
                <a:latin typeface="Times" charset="0"/>
              </a:rPr>
              <a:t>3</a:t>
            </a:r>
            <a:r>
              <a:rPr lang="en-US" sz="1600" dirty="0">
                <a:solidFill>
                  <a:srgbClr val="000000"/>
                </a:solidFill>
                <a:latin typeface="CMR10" charset="0"/>
              </a:rPr>
              <a:t>)</a:t>
            </a:r>
            <a:r>
              <a:rPr lang="en-US" sz="1600" dirty="0" smtClean="0">
                <a:solidFill>
                  <a:srgbClr val="000000"/>
                </a:solidFill>
                <a:latin typeface="CMR10" charset="0"/>
              </a:rPr>
              <a:t>	</a:t>
            </a:r>
            <a:r>
              <a:rPr lang="en-US" sz="1600" i="1" dirty="0" smtClean="0">
                <a:solidFill>
                  <a:srgbClr val="000000"/>
                </a:solidFill>
                <a:latin typeface="Times" charset="0"/>
              </a:rPr>
              <a:t>–</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9</a:t>
            </a:r>
            <a:r>
              <a:rPr lang="en-US" sz="1600" i="1" dirty="0">
                <a:solidFill>
                  <a:srgbClr val="000000"/>
                </a:solidFill>
                <a:latin typeface="CMMI10" charset="0"/>
              </a:rPr>
              <a:t>, </a:t>
            </a:r>
            <a:r>
              <a:rPr lang="en-US" sz="1600" dirty="0">
                <a:solidFill>
                  <a:srgbClr val="000000"/>
                </a:solidFill>
                <a:latin typeface="Times" charset="0"/>
              </a:rPr>
              <a:t>7</a:t>
            </a:r>
            <a:r>
              <a:rPr lang="en-US" sz="1600" i="1" dirty="0">
                <a:solidFill>
                  <a:srgbClr val="000000"/>
                </a:solidFill>
                <a:latin typeface="CMMI10" charset="0"/>
              </a:rPr>
              <a:t>, </a:t>
            </a:r>
            <a:r>
              <a:rPr lang="en-US" sz="1600" dirty="0">
                <a:solidFill>
                  <a:srgbClr val="000000"/>
                </a:solidFill>
                <a:latin typeface="Times" charset="0"/>
              </a:rPr>
              <a:t>3</a:t>
            </a:r>
            <a:r>
              <a:rPr lang="en-US" sz="1600" dirty="0">
                <a:solidFill>
                  <a:srgbClr val="000000"/>
                </a:solidFill>
                <a:latin typeface="CMR10" charset="0"/>
              </a:rPr>
              <a:t>)	</a:t>
            </a:r>
          </a:p>
          <a:p>
            <a:pPr>
              <a:lnSpc>
                <a:spcPct val="90000"/>
              </a:lnSpc>
              <a:buFont typeface="Wingdings" charset="2"/>
              <a:buNone/>
            </a:pPr>
            <a:r>
              <a:rPr lang="en-US" sz="1600" dirty="0">
                <a:solidFill>
                  <a:srgbClr val="000000"/>
                </a:solidFill>
                <a:latin typeface="CMSS10" charset="0"/>
              </a:rPr>
              <a:t>enqueue</a:t>
            </a:r>
            <a:r>
              <a:rPr lang="en-US" sz="1600" dirty="0">
                <a:solidFill>
                  <a:srgbClr val="000000"/>
                </a:solidFill>
                <a:latin typeface="CMR10" charset="0"/>
              </a:rPr>
              <a:t>(</a:t>
            </a:r>
            <a:r>
              <a:rPr lang="en-US" sz="1600" dirty="0">
                <a:solidFill>
                  <a:srgbClr val="000000"/>
                </a:solidFill>
                <a:latin typeface="Times" charset="0"/>
              </a:rPr>
              <a:t>5</a:t>
            </a:r>
            <a:r>
              <a:rPr lang="en-US" sz="1600" dirty="0">
                <a:solidFill>
                  <a:srgbClr val="000000"/>
                </a:solidFill>
                <a:latin typeface="CMR10" charset="0"/>
              </a:rPr>
              <a:t>)</a:t>
            </a:r>
            <a:r>
              <a:rPr lang="en-US" sz="1600" dirty="0" smtClean="0">
                <a:solidFill>
                  <a:srgbClr val="000000"/>
                </a:solidFill>
                <a:latin typeface="CMR10" charset="0"/>
              </a:rPr>
              <a:t>	</a:t>
            </a:r>
            <a:r>
              <a:rPr lang="en-US" sz="1600" i="1" dirty="0" smtClean="0">
                <a:solidFill>
                  <a:srgbClr val="000000"/>
                </a:solidFill>
                <a:latin typeface="Times" charset="0"/>
              </a:rPr>
              <a:t>–</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9</a:t>
            </a:r>
            <a:r>
              <a:rPr lang="en-US" sz="1600" i="1" dirty="0">
                <a:solidFill>
                  <a:srgbClr val="000000"/>
                </a:solidFill>
                <a:latin typeface="CMMI10" charset="0"/>
              </a:rPr>
              <a:t>, </a:t>
            </a:r>
            <a:r>
              <a:rPr lang="en-US" sz="1600" dirty="0">
                <a:solidFill>
                  <a:srgbClr val="000000"/>
                </a:solidFill>
                <a:latin typeface="Times" charset="0"/>
              </a:rPr>
              <a:t>7</a:t>
            </a:r>
            <a:r>
              <a:rPr lang="en-US" sz="1600" i="1" dirty="0">
                <a:solidFill>
                  <a:srgbClr val="000000"/>
                </a:solidFill>
                <a:latin typeface="CMMI10" charset="0"/>
              </a:rPr>
              <a:t>, </a:t>
            </a:r>
            <a:r>
              <a:rPr lang="en-US" sz="1600" dirty="0">
                <a:solidFill>
                  <a:srgbClr val="000000"/>
                </a:solidFill>
                <a:latin typeface="Times" charset="0"/>
              </a:rPr>
              <a:t>3</a:t>
            </a:r>
            <a:r>
              <a:rPr lang="en-US" sz="1600" i="1" dirty="0">
                <a:solidFill>
                  <a:srgbClr val="000000"/>
                </a:solidFill>
                <a:latin typeface="CMMI10" charset="0"/>
              </a:rPr>
              <a:t>, </a:t>
            </a:r>
            <a:r>
              <a:rPr lang="en-US" sz="1600" dirty="0">
                <a:solidFill>
                  <a:srgbClr val="000000"/>
                </a:solidFill>
                <a:latin typeface="Times" charset="0"/>
              </a:rPr>
              <a:t>5</a:t>
            </a:r>
            <a:r>
              <a:rPr lang="en-US" sz="1600" dirty="0">
                <a:solidFill>
                  <a:srgbClr val="000000"/>
                </a:solidFill>
                <a:latin typeface="CMR10" charset="0"/>
              </a:rPr>
              <a:t>)	</a:t>
            </a:r>
          </a:p>
          <a:p>
            <a:pPr>
              <a:lnSpc>
                <a:spcPct val="90000"/>
              </a:lnSpc>
              <a:buFont typeface="Wingdings" charset="2"/>
              <a:buNone/>
            </a:pPr>
            <a:r>
              <a:rPr lang="en-US" sz="1600" dirty="0" err="1">
                <a:solidFill>
                  <a:srgbClr val="000000"/>
                </a:solidFill>
                <a:latin typeface="CMSS10" charset="0"/>
              </a:rPr>
              <a:t>dequeue</a:t>
            </a:r>
            <a:r>
              <a:rPr lang="en-US" sz="1600" dirty="0">
                <a:solidFill>
                  <a:srgbClr val="000000"/>
                </a:solidFill>
                <a:latin typeface="CMR10" charset="0"/>
              </a:rPr>
              <a:t>()</a:t>
            </a:r>
            <a:r>
              <a:rPr lang="en-US" sz="1600" dirty="0" smtClean="0">
                <a:solidFill>
                  <a:srgbClr val="000000"/>
                </a:solidFill>
                <a:latin typeface="CMR10" charset="0"/>
              </a:rPr>
              <a:t>	</a:t>
            </a:r>
            <a:r>
              <a:rPr lang="en-US" sz="1600" i="1" dirty="0" smtClean="0">
                <a:solidFill>
                  <a:srgbClr val="000000"/>
                </a:solidFill>
                <a:latin typeface="Times" charset="0"/>
              </a:rPr>
              <a:t>9</a:t>
            </a:r>
            <a:r>
              <a:rPr lang="en-US" sz="1600" i="1" dirty="0">
                <a:solidFill>
                  <a:srgbClr val="000000"/>
                </a:solidFill>
                <a:latin typeface="Times" charset="0"/>
              </a:rPr>
              <a:t>	</a:t>
            </a:r>
            <a:r>
              <a:rPr lang="en-US" sz="1600" dirty="0">
                <a:solidFill>
                  <a:srgbClr val="000000"/>
                </a:solidFill>
                <a:latin typeface="CMR10" charset="0"/>
              </a:rPr>
              <a:t>(</a:t>
            </a:r>
            <a:r>
              <a:rPr lang="en-US" sz="1600" dirty="0">
                <a:solidFill>
                  <a:srgbClr val="000000"/>
                </a:solidFill>
                <a:latin typeface="Times" charset="0"/>
              </a:rPr>
              <a:t>7</a:t>
            </a:r>
            <a:r>
              <a:rPr lang="en-US" sz="1600" i="1" dirty="0">
                <a:solidFill>
                  <a:srgbClr val="000000"/>
                </a:solidFill>
                <a:latin typeface="CMMI10" charset="0"/>
              </a:rPr>
              <a:t>, </a:t>
            </a:r>
            <a:r>
              <a:rPr lang="en-US" sz="1600" dirty="0">
                <a:solidFill>
                  <a:srgbClr val="000000"/>
                </a:solidFill>
                <a:latin typeface="Times" charset="0"/>
              </a:rPr>
              <a:t>3</a:t>
            </a:r>
            <a:r>
              <a:rPr lang="en-US" sz="1600" i="1" dirty="0">
                <a:solidFill>
                  <a:srgbClr val="000000"/>
                </a:solidFill>
                <a:latin typeface="CMMI10" charset="0"/>
              </a:rPr>
              <a:t>, </a:t>
            </a:r>
            <a:r>
              <a:rPr lang="en-US" sz="1600" dirty="0">
                <a:solidFill>
                  <a:srgbClr val="000000"/>
                </a:solidFill>
                <a:latin typeface="Times" charset="0"/>
              </a:rPr>
              <a:t>5</a:t>
            </a:r>
            <a:r>
              <a:rPr lang="en-US" sz="1600" dirty="0">
                <a:solidFill>
                  <a:srgbClr val="000000"/>
                </a:solidFill>
                <a:latin typeface="CMR10" charset="0"/>
              </a:rPr>
              <a:t>)	</a:t>
            </a:r>
          </a:p>
          <a:p>
            <a:pPr>
              <a:lnSpc>
                <a:spcPct val="90000"/>
              </a:lnSpc>
              <a:buFont typeface="Wingdings" charset="2"/>
              <a:buNone/>
            </a:pPr>
            <a:endParaRPr lang="en-US" sz="1600" dirty="0"/>
          </a:p>
          <a:p>
            <a:pPr>
              <a:lnSpc>
                <a:spcPct val="90000"/>
              </a:lnSpc>
              <a:buFont typeface="Wingdings" charset="2"/>
              <a:buNone/>
            </a:pPr>
            <a:endParaRPr lang="en-US" sz="1600" dirty="0"/>
          </a:p>
          <a:p>
            <a:pPr>
              <a:lnSpc>
                <a:spcPct val="90000"/>
              </a:lnSpc>
              <a:buFont typeface="Wingdings" charset="2"/>
              <a:buNone/>
            </a:pP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5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56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656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656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56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56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656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656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656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Array</a:t>
            </a:r>
            <a:r>
              <a:rPr lang="en-US" dirty="0" smtClean="0"/>
              <a:t>-Based </a:t>
            </a:r>
            <a:r>
              <a:rPr lang="en-US" dirty="0"/>
              <a:t>Queue</a:t>
            </a:r>
          </a:p>
        </p:txBody>
      </p:sp>
      <p:sp>
        <p:nvSpPr>
          <p:cNvPr id="40963" name="Rectangle 3" descr="Rectangle: Click to edit Master text styles&#10;Second level&#10;Third level&#10;Fourth level&#10;Fifth level"/>
          <p:cNvSpPr>
            <a:spLocks noGrp="1" noChangeArrowheads="1"/>
          </p:cNvSpPr>
          <p:nvPr>
            <p:ph sz="half" idx="1"/>
          </p:nvPr>
        </p:nvSpPr>
        <p:spPr>
          <a:xfrm>
            <a:off x="838200" y="970071"/>
            <a:ext cx="7467600" cy="1905000"/>
          </a:xfrm>
        </p:spPr>
        <p:txBody>
          <a:bodyPr/>
          <a:lstStyle/>
          <a:p>
            <a:pPr>
              <a:lnSpc>
                <a:spcPct val="90000"/>
              </a:lnSpc>
            </a:pPr>
            <a:r>
              <a:rPr lang="en-US" sz="2400" dirty="0"/>
              <a:t>Use an array of size </a:t>
            </a:r>
            <a:r>
              <a:rPr lang="en-US" sz="2400" b="1" i="1" dirty="0">
                <a:latin typeface="Times New Roman" charset="0"/>
              </a:rPr>
              <a:t>N</a:t>
            </a:r>
            <a:r>
              <a:rPr lang="en-US" sz="2400" dirty="0"/>
              <a:t> in a circular fashion</a:t>
            </a:r>
          </a:p>
          <a:p>
            <a:pPr>
              <a:lnSpc>
                <a:spcPct val="90000"/>
              </a:lnSpc>
            </a:pPr>
            <a:r>
              <a:rPr lang="en-US" sz="2400" dirty="0"/>
              <a:t>Two variables keep track of the front and rear</a:t>
            </a:r>
          </a:p>
          <a:p>
            <a:pPr lvl="1">
              <a:lnSpc>
                <a:spcPct val="90000"/>
              </a:lnSpc>
              <a:buFont typeface="Times New Roman" charset="0"/>
              <a:buNone/>
            </a:pPr>
            <a:r>
              <a:rPr lang="en-US" sz="2000" b="1" i="1" dirty="0" err="1">
                <a:latin typeface="Times New Roman" charset="0"/>
              </a:rPr>
              <a:t>f</a:t>
            </a:r>
            <a:r>
              <a:rPr lang="en-US" sz="2000" dirty="0"/>
              <a:t> 	index of the front element</a:t>
            </a:r>
          </a:p>
          <a:p>
            <a:pPr lvl="1">
              <a:lnSpc>
                <a:spcPct val="90000"/>
              </a:lnSpc>
              <a:buFont typeface="Wingdings" charset="2"/>
              <a:buNone/>
            </a:pPr>
            <a:r>
              <a:rPr lang="en-US" sz="2000" b="1" i="1" dirty="0" err="1">
                <a:latin typeface="Times New Roman" charset="0"/>
              </a:rPr>
              <a:t>r</a:t>
            </a:r>
            <a:r>
              <a:rPr lang="en-US" sz="2000" dirty="0"/>
              <a:t>	index immediately past the rear element</a:t>
            </a:r>
          </a:p>
          <a:p>
            <a:pPr>
              <a:lnSpc>
                <a:spcPct val="90000"/>
              </a:lnSpc>
            </a:pPr>
            <a:r>
              <a:rPr lang="en-US" sz="2400" dirty="0"/>
              <a:t>Array location </a:t>
            </a:r>
            <a:r>
              <a:rPr lang="en-US" sz="2400" b="1" i="1" dirty="0" err="1">
                <a:latin typeface="Times New Roman" charset="0"/>
              </a:rPr>
              <a:t>r</a:t>
            </a:r>
            <a:r>
              <a:rPr lang="en-US" sz="2400" dirty="0"/>
              <a:t> is kept empty</a:t>
            </a:r>
          </a:p>
        </p:txBody>
      </p:sp>
      <p:grpSp>
        <p:nvGrpSpPr>
          <p:cNvPr id="2" name="Group 128"/>
          <p:cNvGrpSpPr>
            <a:grpSpLocks/>
          </p:cNvGrpSpPr>
          <p:nvPr/>
        </p:nvGrpSpPr>
        <p:grpSpPr bwMode="auto">
          <a:xfrm>
            <a:off x="1524000" y="4122738"/>
            <a:ext cx="5638800" cy="754062"/>
            <a:chOff x="960" y="2597"/>
            <a:chExt cx="3552" cy="475"/>
          </a:xfrm>
        </p:grpSpPr>
        <p:sp>
          <p:nvSpPr>
            <p:cNvPr id="41018" name="Rectangle 58"/>
            <p:cNvSpPr>
              <a:spLocks noChangeArrowheads="1"/>
            </p:cNvSpPr>
            <p:nvPr/>
          </p:nvSpPr>
          <p:spPr bwMode="auto">
            <a:xfrm>
              <a:off x="960" y="2597"/>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Q</a:t>
              </a:r>
              <a:endParaRPr lang="en-US" b="1">
                <a:solidFill>
                  <a:schemeClr val="accent2"/>
                </a:solidFill>
              </a:endParaRPr>
            </a:p>
          </p:txBody>
        </p:sp>
        <p:sp>
          <p:nvSpPr>
            <p:cNvPr id="41019" name="Rectangle 59"/>
            <p:cNvSpPr>
              <a:spLocks noChangeArrowheads="1"/>
            </p:cNvSpPr>
            <p:nvPr/>
          </p:nvSpPr>
          <p:spPr bwMode="auto">
            <a:xfrm>
              <a:off x="1296"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0</a:t>
              </a:r>
              <a:endParaRPr lang="en-US">
                <a:solidFill>
                  <a:schemeClr val="accent2"/>
                </a:solidFill>
              </a:endParaRPr>
            </a:p>
          </p:txBody>
        </p:sp>
        <p:sp>
          <p:nvSpPr>
            <p:cNvPr id="41020" name="Rectangle 60"/>
            <p:cNvSpPr>
              <a:spLocks noChangeArrowheads="1"/>
            </p:cNvSpPr>
            <p:nvPr/>
          </p:nvSpPr>
          <p:spPr bwMode="auto">
            <a:xfrm>
              <a:off x="1488"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1</a:t>
              </a:r>
              <a:endParaRPr lang="en-US">
                <a:solidFill>
                  <a:schemeClr val="accent2"/>
                </a:solidFill>
              </a:endParaRPr>
            </a:p>
          </p:txBody>
        </p:sp>
        <p:sp>
          <p:nvSpPr>
            <p:cNvPr id="41021" name="Rectangle 61"/>
            <p:cNvSpPr>
              <a:spLocks noChangeArrowheads="1"/>
            </p:cNvSpPr>
            <p:nvPr/>
          </p:nvSpPr>
          <p:spPr bwMode="auto">
            <a:xfrm>
              <a:off x="1680"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2</a:t>
              </a:r>
              <a:endParaRPr lang="en-US">
                <a:solidFill>
                  <a:schemeClr val="accent2"/>
                </a:solidFill>
              </a:endParaRPr>
            </a:p>
          </p:txBody>
        </p:sp>
        <p:sp>
          <p:nvSpPr>
            <p:cNvPr id="41025" name="Rectangle 65"/>
            <p:cNvSpPr>
              <a:spLocks noChangeArrowheads="1"/>
            </p:cNvSpPr>
            <p:nvPr/>
          </p:nvSpPr>
          <p:spPr bwMode="auto">
            <a:xfrm>
              <a:off x="3936" y="2842"/>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r</a:t>
              </a:r>
              <a:endParaRPr lang="en-US" b="1">
                <a:solidFill>
                  <a:schemeClr val="accent2"/>
                </a:solidFill>
              </a:endParaRPr>
            </a:p>
          </p:txBody>
        </p:sp>
        <p:sp>
          <p:nvSpPr>
            <p:cNvPr id="41040" name="Rectangle 80"/>
            <p:cNvSpPr>
              <a:spLocks noChangeArrowheads="1"/>
            </p:cNvSpPr>
            <p:nvPr/>
          </p:nvSpPr>
          <p:spPr bwMode="auto">
            <a:xfrm>
              <a:off x="2016" y="2842"/>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f</a:t>
              </a:r>
              <a:endParaRPr lang="en-US" b="1">
                <a:solidFill>
                  <a:schemeClr val="accent2"/>
                </a:solidFill>
              </a:endParaRPr>
            </a:p>
          </p:txBody>
        </p:sp>
        <p:sp>
          <p:nvSpPr>
            <p:cNvPr id="41042" name="Rectangle 82"/>
            <p:cNvSpPr>
              <a:spLocks noChangeArrowheads="1"/>
            </p:cNvSpPr>
            <p:nvPr/>
          </p:nvSpPr>
          <p:spPr bwMode="auto">
            <a:xfrm>
              <a:off x="1248"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41043" name="Rectangle 83"/>
            <p:cNvSpPr>
              <a:spLocks noChangeArrowheads="1"/>
            </p:cNvSpPr>
            <p:nvPr/>
          </p:nvSpPr>
          <p:spPr bwMode="auto">
            <a:xfrm>
              <a:off x="1440"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44" name="Rectangle 84"/>
            <p:cNvSpPr>
              <a:spLocks noChangeArrowheads="1"/>
            </p:cNvSpPr>
            <p:nvPr/>
          </p:nvSpPr>
          <p:spPr bwMode="auto">
            <a:xfrm>
              <a:off x="1632"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45" name="Rectangle 85"/>
            <p:cNvSpPr>
              <a:spLocks noChangeArrowheads="1"/>
            </p:cNvSpPr>
            <p:nvPr/>
          </p:nvSpPr>
          <p:spPr bwMode="auto">
            <a:xfrm>
              <a:off x="1824"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46" name="Rectangle 86"/>
            <p:cNvSpPr>
              <a:spLocks noChangeArrowheads="1"/>
            </p:cNvSpPr>
            <p:nvPr/>
          </p:nvSpPr>
          <p:spPr bwMode="auto">
            <a:xfrm>
              <a:off x="2016"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47" name="Rectangle 87"/>
            <p:cNvSpPr>
              <a:spLocks noChangeArrowheads="1"/>
            </p:cNvSpPr>
            <p:nvPr/>
          </p:nvSpPr>
          <p:spPr bwMode="auto">
            <a:xfrm>
              <a:off x="2208"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48" name="Rectangle 88"/>
            <p:cNvSpPr>
              <a:spLocks noChangeArrowheads="1"/>
            </p:cNvSpPr>
            <p:nvPr/>
          </p:nvSpPr>
          <p:spPr bwMode="auto">
            <a:xfrm>
              <a:off x="2400"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49" name="Rectangle 89"/>
            <p:cNvSpPr>
              <a:spLocks noChangeArrowheads="1"/>
            </p:cNvSpPr>
            <p:nvPr/>
          </p:nvSpPr>
          <p:spPr bwMode="auto">
            <a:xfrm>
              <a:off x="2592"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0" name="Rectangle 90"/>
            <p:cNvSpPr>
              <a:spLocks noChangeArrowheads="1"/>
            </p:cNvSpPr>
            <p:nvPr/>
          </p:nvSpPr>
          <p:spPr bwMode="auto">
            <a:xfrm>
              <a:off x="2784"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1" name="Rectangle 91"/>
            <p:cNvSpPr>
              <a:spLocks noChangeArrowheads="1"/>
            </p:cNvSpPr>
            <p:nvPr/>
          </p:nvSpPr>
          <p:spPr bwMode="auto">
            <a:xfrm>
              <a:off x="2976"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2" name="Rectangle 92"/>
            <p:cNvSpPr>
              <a:spLocks noChangeArrowheads="1"/>
            </p:cNvSpPr>
            <p:nvPr/>
          </p:nvSpPr>
          <p:spPr bwMode="auto">
            <a:xfrm>
              <a:off x="3168"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3" name="Rectangle 93"/>
            <p:cNvSpPr>
              <a:spLocks noChangeArrowheads="1"/>
            </p:cNvSpPr>
            <p:nvPr/>
          </p:nvSpPr>
          <p:spPr bwMode="auto">
            <a:xfrm>
              <a:off x="3360"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4" name="Rectangle 94"/>
            <p:cNvSpPr>
              <a:spLocks noChangeArrowheads="1"/>
            </p:cNvSpPr>
            <p:nvPr/>
          </p:nvSpPr>
          <p:spPr bwMode="auto">
            <a:xfrm>
              <a:off x="3552"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5" name="Rectangle 95"/>
            <p:cNvSpPr>
              <a:spLocks noChangeArrowheads="1"/>
            </p:cNvSpPr>
            <p:nvPr/>
          </p:nvSpPr>
          <p:spPr bwMode="auto">
            <a:xfrm>
              <a:off x="3744"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6" name="Rectangle 96"/>
            <p:cNvSpPr>
              <a:spLocks noChangeArrowheads="1"/>
            </p:cNvSpPr>
            <p:nvPr/>
          </p:nvSpPr>
          <p:spPr bwMode="auto">
            <a:xfrm>
              <a:off x="3936"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7" name="Rectangle 97"/>
            <p:cNvSpPr>
              <a:spLocks noChangeArrowheads="1"/>
            </p:cNvSpPr>
            <p:nvPr/>
          </p:nvSpPr>
          <p:spPr bwMode="auto">
            <a:xfrm>
              <a:off x="4128"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58" name="Rectangle 98"/>
            <p:cNvSpPr>
              <a:spLocks noChangeArrowheads="1"/>
            </p:cNvSpPr>
            <p:nvPr/>
          </p:nvSpPr>
          <p:spPr bwMode="auto">
            <a:xfrm>
              <a:off x="4320"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grpSp>
      <p:sp>
        <p:nvSpPr>
          <p:cNvPr id="41059" name="Text Box 99"/>
          <p:cNvSpPr txBox="1">
            <a:spLocks noChangeArrowheads="1"/>
          </p:cNvSpPr>
          <p:nvPr/>
        </p:nvSpPr>
        <p:spPr bwMode="auto">
          <a:xfrm>
            <a:off x="2860675" y="3665538"/>
            <a:ext cx="2967038" cy="457200"/>
          </a:xfrm>
          <a:prstGeom prst="rect">
            <a:avLst/>
          </a:prstGeom>
          <a:noFill/>
          <a:ln w="9525">
            <a:noFill/>
            <a:miter lim="800000"/>
            <a:headEnd/>
            <a:tailEnd/>
          </a:ln>
          <a:effectLst/>
        </p:spPr>
        <p:txBody>
          <a:bodyPr wrap="none">
            <a:prstTxWarp prst="textNoShape">
              <a:avLst/>
            </a:prstTxWarp>
            <a:spAutoFit/>
          </a:bodyPr>
          <a:lstStyle/>
          <a:p>
            <a:pPr algn="ctr"/>
            <a:r>
              <a:rPr lang="en-US"/>
              <a:t>normal configuration</a:t>
            </a:r>
          </a:p>
        </p:txBody>
      </p:sp>
      <p:grpSp>
        <p:nvGrpSpPr>
          <p:cNvPr id="3" name="Group 126"/>
          <p:cNvGrpSpPr>
            <a:grpSpLocks/>
          </p:cNvGrpSpPr>
          <p:nvPr/>
        </p:nvGrpSpPr>
        <p:grpSpPr bwMode="auto">
          <a:xfrm>
            <a:off x="1524000" y="5570538"/>
            <a:ext cx="5638800" cy="754062"/>
            <a:chOff x="960" y="3360"/>
            <a:chExt cx="3552" cy="475"/>
          </a:xfrm>
        </p:grpSpPr>
        <p:sp>
          <p:nvSpPr>
            <p:cNvPr id="41062" name="Rectangle 102"/>
            <p:cNvSpPr>
              <a:spLocks noChangeArrowheads="1"/>
            </p:cNvSpPr>
            <p:nvPr/>
          </p:nvSpPr>
          <p:spPr bwMode="auto">
            <a:xfrm>
              <a:off x="960" y="3360"/>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Q</a:t>
              </a:r>
              <a:endParaRPr lang="en-US" b="1">
                <a:solidFill>
                  <a:schemeClr val="accent2"/>
                </a:solidFill>
              </a:endParaRPr>
            </a:p>
          </p:txBody>
        </p:sp>
        <p:sp>
          <p:nvSpPr>
            <p:cNvPr id="41063" name="Rectangle 103"/>
            <p:cNvSpPr>
              <a:spLocks noChangeArrowheads="1"/>
            </p:cNvSpPr>
            <p:nvPr/>
          </p:nvSpPr>
          <p:spPr bwMode="auto">
            <a:xfrm>
              <a:off x="1296"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0</a:t>
              </a:r>
              <a:endParaRPr lang="en-US">
                <a:solidFill>
                  <a:schemeClr val="accent2"/>
                </a:solidFill>
              </a:endParaRPr>
            </a:p>
          </p:txBody>
        </p:sp>
        <p:sp>
          <p:nvSpPr>
            <p:cNvPr id="41064" name="Rectangle 104"/>
            <p:cNvSpPr>
              <a:spLocks noChangeArrowheads="1"/>
            </p:cNvSpPr>
            <p:nvPr/>
          </p:nvSpPr>
          <p:spPr bwMode="auto">
            <a:xfrm>
              <a:off x="1488"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1</a:t>
              </a:r>
              <a:endParaRPr lang="en-US">
                <a:solidFill>
                  <a:schemeClr val="accent2"/>
                </a:solidFill>
              </a:endParaRPr>
            </a:p>
          </p:txBody>
        </p:sp>
        <p:sp>
          <p:nvSpPr>
            <p:cNvPr id="41065" name="Rectangle 105"/>
            <p:cNvSpPr>
              <a:spLocks noChangeArrowheads="1"/>
            </p:cNvSpPr>
            <p:nvPr/>
          </p:nvSpPr>
          <p:spPr bwMode="auto">
            <a:xfrm>
              <a:off x="1680"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2</a:t>
              </a:r>
              <a:endParaRPr lang="en-US">
                <a:solidFill>
                  <a:schemeClr val="accent2"/>
                </a:solidFill>
              </a:endParaRPr>
            </a:p>
          </p:txBody>
        </p:sp>
        <p:sp>
          <p:nvSpPr>
            <p:cNvPr id="41066" name="Rectangle 106"/>
            <p:cNvSpPr>
              <a:spLocks noChangeArrowheads="1"/>
            </p:cNvSpPr>
            <p:nvPr/>
          </p:nvSpPr>
          <p:spPr bwMode="auto">
            <a:xfrm>
              <a:off x="3360" y="3605"/>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f</a:t>
              </a:r>
              <a:endParaRPr lang="en-US" b="1">
                <a:solidFill>
                  <a:schemeClr val="accent2"/>
                </a:solidFill>
              </a:endParaRPr>
            </a:p>
          </p:txBody>
        </p:sp>
        <p:sp>
          <p:nvSpPr>
            <p:cNvPr id="41067" name="Rectangle 107"/>
            <p:cNvSpPr>
              <a:spLocks noChangeArrowheads="1"/>
            </p:cNvSpPr>
            <p:nvPr/>
          </p:nvSpPr>
          <p:spPr bwMode="auto">
            <a:xfrm>
              <a:off x="2016" y="3605"/>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r</a:t>
              </a:r>
              <a:endParaRPr lang="en-US" b="1">
                <a:solidFill>
                  <a:schemeClr val="accent2"/>
                </a:solidFill>
              </a:endParaRPr>
            </a:p>
          </p:txBody>
        </p:sp>
        <p:sp>
          <p:nvSpPr>
            <p:cNvPr id="41068" name="Rectangle 108"/>
            <p:cNvSpPr>
              <a:spLocks noChangeArrowheads="1"/>
            </p:cNvSpPr>
            <p:nvPr/>
          </p:nvSpPr>
          <p:spPr bwMode="auto">
            <a:xfrm>
              <a:off x="1248"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41069" name="Rectangle 109"/>
            <p:cNvSpPr>
              <a:spLocks noChangeArrowheads="1"/>
            </p:cNvSpPr>
            <p:nvPr/>
          </p:nvSpPr>
          <p:spPr bwMode="auto">
            <a:xfrm>
              <a:off x="144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70" name="Rectangle 110"/>
            <p:cNvSpPr>
              <a:spLocks noChangeArrowheads="1"/>
            </p:cNvSpPr>
            <p:nvPr/>
          </p:nvSpPr>
          <p:spPr bwMode="auto">
            <a:xfrm>
              <a:off x="1632"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71" name="Rectangle 111"/>
            <p:cNvSpPr>
              <a:spLocks noChangeArrowheads="1"/>
            </p:cNvSpPr>
            <p:nvPr/>
          </p:nvSpPr>
          <p:spPr bwMode="auto">
            <a:xfrm>
              <a:off x="1824"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72" name="Rectangle 112"/>
            <p:cNvSpPr>
              <a:spLocks noChangeArrowheads="1"/>
            </p:cNvSpPr>
            <p:nvPr/>
          </p:nvSpPr>
          <p:spPr bwMode="auto">
            <a:xfrm>
              <a:off x="2016"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73" name="Rectangle 113"/>
            <p:cNvSpPr>
              <a:spLocks noChangeArrowheads="1"/>
            </p:cNvSpPr>
            <p:nvPr/>
          </p:nvSpPr>
          <p:spPr bwMode="auto">
            <a:xfrm>
              <a:off x="2208"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74" name="Rectangle 114"/>
            <p:cNvSpPr>
              <a:spLocks noChangeArrowheads="1"/>
            </p:cNvSpPr>
            <p:nvPr/>
          </p:nvSpPr>
          <p:spPr bwMode="auto">
            <a:xfrm>
              <a:off x="2400"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75" name="Rectangle 115"/>
            <p:cNvSpPr>
              <a:spLocks noChangeArrowheads="1"/>
            </p:cNvSpPr>
            <p:nvPr/>
          </p:nvSpPr>
          <p:spPr bwMode="auto">
            <a:xfrm>
              <a:off x="2592"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76" name="Rectangle 116"/>
            <p:cNvSpPr>
              <a:spLocks noChangeArrowheads="1"/>
            </p:cNvSpPr>
            <p:nvPr/>
          </p:nvSpPr>
          <p:spPr bwMode="auto">
            <a:xfrm>
              <a:off x="2784"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77" name="Rectangle 117"/>
            <p:cNvSpPr>
              <a:spLocks noChangeArrowheads="1"/>
            </p:cNvSpPr>
            <p:nvPr/>
          </p:nvSpPr>
          <p:spPr bwMode="auto">
            <a:xfrm>
              <a:off x="2976"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78" name="Rectangle 118"/>
            <p:cNvSpPr>
              <a:spLocks noChangeArrowheads="1"/>
            </p:cNvSpPr>
            <p:nvPr/>
          </p:nvSpPr>
          <p:spPr bwMode="auto">
            <a:xfrm>
              <a:off x="3168"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79" name="Rectangle 119"/>
            <p:cNvSpPr>
              <a:spLocks noChangeArrowheads="1"/>
            </p:cNvSpPr>
            <p:nvPr/>
          </p:nvSpPr>
          <p:spPr bwMode="auto">
            <a:xfrm>
              <a:off x="336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80" name="Rectangle 120"/>
            <p:cNvSpPr>
              <a:spLocks noChangeArrowheads="1"/>
            </p:cNvSpPr>
            <p:nvPr/>
          </p:nvSpPr>
          <p:spPr bwMode="auto">
            <a:xfrm>
              <a:off x="3552"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81" name="Rectangle 121"/>
            <p:cNvSpPr>
              <a:spLocks noChangeArrowheads="1"/>
            </p:cNvSpPr>
            <p:nvPr/>
          </p:nvSpPr>
          <p:spPr bwMode="auto">
            <a:xfrm>
              <a:off x="3744"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82" name="Rectangle 122"/>
            <p:cNvSpPr>
              <a:spLocks noChangeArrowheads="1"/>
            </p:cNvSpPr>
            <p:nvPr/>
          </p:nvSpPr>
          <p:spPr bwMode="auto">
            <a:xfrm>
              <a:off x="3936"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83" name="Rectangle 123"/>
            <p:cNvSpPr>
              <a:spLocks noChangeArrowheads="1"/>
            </p:cNvSpPr>
            <p:nvPr/>
          </p:nvSpPr>
          <p:spPr bwMode="auto">
            <a:xfrm>
              <a:off x="4128"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41084" name="Rectangle 124"/>
            <p:cNvSpPr>
              <a:spLocks noChangeArrowheads="1"/>
            </p:cNvSpPr>
            <p:nvPr/>
          </p:nvSpPr>
          <p:spPr bwMode="auto">
            <a:xfrm>
              <a:off x="432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grpSp>
      <p:sp>
        <p:nvSpPr>
          <p:cNvPr id="41085" name="Text Box 125"/>
          <p:cNvSpPr txBox="1">
            <a:spLocks noChangeArrowheads="1"/>
          </p:cNvSpPr>
          <p:nvPr/>
        </p:nvSpPr>
        <p:spPr bwMode="auto">
          <a:xfrm>
            <a:off x="2217738" y="5113338"/>
            <a:ext cx="4252912" cy="457200"/>
          </a:xfrm>
          <a:prstGeom prst="rect">
            <a:avLst/>
          </a:prstGeom>
          <a:noFill/>
          <a:ln w="9525">
            <a:noFill/>
            <a:miter lim="800000"/>
            <a:headEnd/>
            <a:tailEnd/>
          </a:ln>
          <a:effectLst/>
        </p:spPr>
        <p:txBody>
          <a:bodyPr wrap="none">
            <a:prstTxWarp prst="textNoShape">
              <a:avLst/>
            </a:prstTxWarp>
            <a:spAutoFit/>
          </a:bodyPr>
          <a:lstStyle/>
          <a:p>
            <a:pPr algn="ctr"/>
            <a:r>
              <a:rPr lang="en-US"/>
              <a:t>wrapped-around configuration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Queue Operations</a:t>
            </a:r>
          </a:p>
        </p:txBody>
      </p:sp>
      <p:sp>
        <p:nvSpPr>
          <p:cNvPr id="60419" name="Rectangle 3" descr="Rectangle: Click to edit Master text styles&#10;Second level&#10;Third level&#10;Fourth level&#10;Fifth level"/>
          <p:cNvSpPr>
            <a:spLocks noGrp="1" noChangeArrowheads="1"/>
          </p:cNvSpPr>
          <p:nvPr>
            <p:ph idx="1"/>
          </p:nvPr>
        </p:nvSpPr>
        <p:spPr>
          <a:xfrm>
            <a:off x="838200" y="1676400"/>
            <a:ext cx="3352800" cy="1905000"/>
          </a:xfrm>
        </p:spPr>
        <p:txBody>
          <a:bodyPr/>
          <a:lstStyle/>
          <a:p>
            <a:r>
              <a:rPr lang="en-US" sz="2800"/>
              <a:t>We use the modulo operator (remainder of division)</a:t>
            </a:r>
          </a:p>
        </p:txBody>
      </p:sp>
      <p:sp>
        <p:nvSpPr>
          <p:cNvPr id="60420" name="Text Box 4"/>
          <p:cNvSpPr txBox="1">
            <a:spLocks noChangeArrowheads="1"/>
          </p:cNvSpPr>
          <p:nvPr/>
        </p:nvSpPr>
        <p:spPr bwMode="auto">
          <a:xfrm>
            <a:off x="4343400" y="1676400"/>
            <a:ext cx="4419600" cy="1477328"/>
          </a:xfrm>
          <a:prstGeom prst="rect">
            <a:avLst/>
          </a:prstGeom>
          <a:noFill/>
          <a:ln w="9525">
            <a:solidFill>
              <a:schemeClr val="accent2"/>
            </a:solidFill>
            <a:miter lim="800000"/>
            <a:headEnd/>
            <a:tailEnd/>
          </a:ln>
          <a:effectLst/>
        </p:spPr>
        <p:txBody>
          <a:bodyPr>
            <a:prstTxWarp prst="textNoShape">
              <a:avLst/>
            </a:prstTxWarp>
            <a:spAutoFit/>
          </a:bodyPr>
          <a:lstStyle/>
          <a:p>
            <a:pPr defTabSz="228600"/>
            <a:r>
              <a:rPr lang="en-US" b="1" dirty="0">
                <a:solidFill>
                  <a:srgbClr val="000000"/>
                </a:solidFill>
                <a:latin typeface="Times New Roman" charset="0"/>
              </a:rPr>
              <a:t>Algorithm</a:t>
            </a:r>
            <a:r>
              <a:rPr lang="en-US" dirty="0">
                <a:latin typeface="Times New Roman" charset="0"/>
              </a:rPr>
              <a:t> </a:t>
            </a:r>
            <a:r>
              <a:rPr lang="en-US" b="1" i="1" dirty="0">
                <a:solidFill>
                  <a:schemeClr val="tx2"/>
                </a:solidFill>
                <a:latin typeface="Times New Roman" charset="0"/>
              </a:rPr>
              <a:t>size</a:t>
            </a:r>
            <a:r>
              <a:rPr lang="en-US" dirty="0">
                <a:solidFill>
                  <a:schemeClr val="tx2"/>
                </a:solidFill>
                <a:latin typeface="Times New Roman" charset="0"/>
              </a:rPr>
              <a:t>()</a:t>
            </a:r>
          </a:p>
          <a:p>
            <a:pPr defTabSz="228600"/>
            <a:r>
              <a:rPr lang="en-US" dirty="0">
                <a:solidFill>
                  <a:schemeClr val="accent2"/>
                </a:solidFill>
                <a:latin typeface="Times New Roman" charset="0"/>
              </a:rPr>
              <a:t>	</a:t>
            </a:r>
            <a:r>
              <a:rPr lang="en-US" b="1" dirty="0">
                <a:solidFill>
                  <a:srgbClr val="000000"/>
                </a:solidFill>
                <a:latin typeface="Times New Roman" charset="0"/>
                <a:sym typeface="Symbol" charset="2"/>
              </a:rPr>
              <a:t>return</a:t>
            </a:r>
            <a:r>
              <a:rPr lang="en-US" dirty="0">
                <a:latin typeface="Times New Roman" charset="0"/>
                <a:sym typeface="Symbol" charset="2"/>
              </a:rPr>
              <a:t> </a:t>
            </a:r>
            <a:r>
              <a:rPr lang="en-US" dirty="0" smtClean="0">
                <a:solidFill>
                  <a:schemeClr val="accent2"/>
                </a:solidFill>
                <a:latin typeface="Times New Roman" charset="0"/>
                <a:sym typeface="Symbol" charset="2"/>
              </a:rPr>
              <a:t>(r + </a:t>
            </a:r>
            <a:r>
              <a:rPr lang="en-US" b="1" i="1" dirty="0" smtClean="0">
                <a:solidFill>
                  <a:schemeClr val="accent2"/>
                </a:solidFill>
                <a:latin typeface="Times New Roman" charset="0"/>
                <a:sym typeface="Symbol" charset="2"/>
              </a:rPr>
              <a:t>N</a:t>
            </a:r>
            <a:r>
              <a:rPr lang="en-US" dirty="0" smtClean="0">
                <a:solidFill>
                  <a:schemeClr val="accent2"/>
                </a:solidFill>
                <a:latin typeface="Times New Roman" charset="0"/>
                <a:sym typeface="Symbol" charset="2"/>
              </a:rPr>
              <a:t> </a:t>
            </a:r>
            <a:r>
              <a:rPr lang="en-US" dirty="0" smtClean="0">
                <a:solidFill>
                  <a:schemeClr val="accent2"/>
                </a:solidFill>
                <a:latin typeface="Symbol" charset="2"/>
                <a:sym typeface="Symbol" charset="2"/>
              </a:rPr>
              <a:t>–</a:t>
            </a:r>
            <a:r>
              <a:rPr lang="en-US" dirty="0" smtClean="0">
                <a:latin typeface="Times New Roman" charset="0"/>
                <a:sym typeface="Symbol" charset="2"/>
              </a:rPr>
              <a:t> </a:t>
            </a:r>
            <a:r>
              <a:rPr lang="en-US" b="1" i="1" dirty="0">
                <a:solidFill>
                  <a:schemeClr val="accent2"/>
                </a:solidFill>
                <a:latin typeface="Times New Roman" charset="0"/>
                <a:sym typeface="Symbol" charset="2"/>
              </a:rPr>
              <a:t>f</a:t>
            </a:r>
            <a:r>
              <a:rPr lang="en-US" dirty="0">
                <a:solidFill>
                  <a:schemeClr val="accent2"/>
                </a:solidFill>
                <a:latin typeface="Times New Roman" charset="0"/>
                <a:sym typeface="Symbol" charset="2"/>
              </a:rPr>
              <a:t> </a:t>
            </a:r>
            <a:r>
              <a:rPr lang="en-US" dirty="0" smtClean="0">
                <a:solidFill>
                  <a:schemeClr val="accent2"/>
                </a:solidFill>
                <a:latin typeface="Times New Roman" charset="0"/>
                <a:sym typeface="Symbol" charset="2"/>
              </a:rPr>
              <a:t>) </a:t>
            </a:r>
            <a:r>
              <a:rPr lang="en-US" dirty="0">
                <a:solidFill>
                  <a:schemeClr val="accent2"/>
                </a:solidFill>
                <a:latin typeface="Times New Roman" charset="0"/>
                <a:sym typeface="Symbol" charset="2"/>
              </a:rPr>
              <a:t>mod </a:t>
            </a:r>
            <a:r>
              <a:rPr lang="en-US" b="1" i="1" dirty="0">
                <a:solidFill>
                  <a:schemeClr val="accent2"/>
                </a:solidFill>
                <a:latin typeface="Times New Roman" charset="0"/>
                <a:sym typeface="Symbol" charset="2"/>
              </a:rPr>
              <a:t>N</a:t>
            </a:r>
            <a:endParaRPr lang="en-US" dirty="0">
              <a:solidFill>
                <a:schemeClr val="accent2"/>
              </a:solidFill>
              <a:latin typeface="Times New Roman" charset="0"/>
              <a:sym typeface="Symbol" charset="2"/>
            </a:endParaRPr>
          </a:p>
          <a:p>
            <a:pPr defTabSz="228600"/>
            <a:endParaRPr lang="en-US" b="1" dirty="0">
              <a:solidFill>
                <a:schemeClr val="tx2"/>
              </a:solidFill>
              <a:latin typeface="Times New Roman" charset="0"/>
            </a:endParaRPr>
          </a:p>
          <a:p>
            <a:pPr defTabSz="228600"/>
            <a:r>
              <a:rPr lang="en-US" b="1" dirty="0">
                <a:solidFill>
                  <a:srgbClr val="000000"/>
                </a:solidFill>
                <a:latin typeface="Times New Roman" charset="0"/>
              </a:rPr>
              <a:t>Algorithm</a:t>
            </a:r>
            <a:r>
              <a:rPr lang="en-US" dirty="0">
                <a:latin typeface="Times New Roman" charset="0"/>
              </a:rPr>
              <a:t> </a:t>
            </a:r>
            <a:r>
              <a:rPr lang="en-US" b="1" i="1" dirty="0" err="1">
                <a:solidFill>
                  <a:schemeClr val="tx2"/>
                </a:solidFill>
                <a:latin typeface="Times New Roman" charset="0"/>
              </a:rPr>
              <a:t>isEmpty</a:t>
            </a:r>
            <a:r>
              <a:rPr lang="en-US" dirty="0">
                <a:solidFill>
                  <a:schemeClr val="tx2"/>
                </a:solidFill>
                <a:latin typeface="Times New Roman" charset="0"/>
              </a:rPr>
              <a:t>()</a:t>
            </a:r>
          </a:p>
          <a:p>
            <a:pPr defTabSz="228600"/>
            <a:r>
              <a:rPr lang="en-US" dirty="0">
                <a:solidFill>
                  <a:schemeClr val="accent2"/>
                </a:solidFill>
                <a:latin typeface="Times New Roman" charset="0"/>
              </a:rPr>
              <a:t>	</a:t>
            </a:r>
            <a:r>
              <a:rPr lang="en-US" b="1" dirty="0">
                <a:solidFill>
                  <a:srgbClr val="000000"/>
                </a:solidFill>
                <a:latin typeface="Times New Roman" charset="0"/>
                <a:sym typeface="Symbol" charset="2"/>
              </a:rPr>
              <a:t>return</a:t>
            </a:r>
            <a:r>
              <a:rPr lang="en-US" dirty="0">
                <a:latin typeface="Times New Roman" charset="0"/>
                <a:sym typeface="Symbol" charset="2"/>
              </a:rPr>
              <a:t> </a:t>
            </a:r>
            <a:r>
              <a:rPr lang="en-US" dirty="0">
                <a:solidFill>
                  <a:schemeClr val="accent2"/>
                </a:solidFill>
                <a:latin typeface="Times New Roman" charset="0"/>
                <a:sym typeface="Symbol" charset="2"/>
              </a:rPr>
              <a:t>(</a:t>
            </a:r>
            <a:r>
              <a:rPr lang="en-US" b="1" i="1" dirty="0">
                <a:solidFill>
                  <a:schemeClr val="accent2"/>
                </a:solidFill>
                <a:latin typeface="Times New Roman" charset="0"/>
                <a:sym typeface="Symbol" charset="2"/>
              </a:rPr>
              <a:t>f</a:t>
            </a:r>
            <a:r>
              <a:rPr lang="en-US" dirty="0">
                <a:solidFill>
                  <a:schemeClr val="accent2"/>
                </a:solidFill>
                <a:latin typeface="Times New Roman" charset="0"/>
                <a:sym typeface="Symbol" charset="2"/>
              </a:rPr>
              <a:t> </a:t>
            </a:r>
            <a:r>
              <a:rPr lang="en-US" dirty="0">
                <a:solidFill>
                  <a:schemeClr val="accent2"/>
                </a:solidFill>
                <a:latin typeface="Symbol" charset="2"/>
                <a:sym typeface="Symbol" charset="2"/>
              </a:rPr>
              <a:t>=</a:t>
            </a:r>
            <a:r>
              <a:rPr lang="en-US" dirty="0">
                <a:latin typeface="Times New Roman" charset="0"/>
                <a:sym typeface="Symbol" charset="2"/>
              </a:rPr>
              <a:t> </a:t>
            </a:r>
            <a:r>
              <a:rPr lang="en-US" b="1" i="1" dirty="0">
                <a:solidFill>
                  <a:schemeClr val="accent2"/>
                </a:solidFill>
                <a:latin typeface="Times New Roman" charset="0"/>
                <a:sym typeface="Symbol" charset="2"/>
              </a:rPr>
              <a:t>r</a:t>
            </a:r>
            <a:r>
              <a:rPr lang="en-US" dirty="0">
                <a:solidFill>
                  <a:schemeClr val="accent2"/>
                </a:solidFill>
                <a:latin typeface="Times New Roman" charset="0"/>
                <a:sym typeface="Symbol" charset="2"/>
              </a:rPr>
              <a:t>)</a:t>
            </a:r>
          </a:p>
        </p:txBody>
      </p:sp>
      <p:grpSp>
        <p:nvGrpSpPr>
          <p:cNvPr id="2" name="Group 5"/>
          <p:cNvGrpSpPr>
            <a:grpSpLocks/>
          </p:cNvGrpSpPr>
          <p:nvPr/>
        </p:nvGrpSpPr>
        <p:grpSpPr bwMode="auto">
          <a:xfrm>
            <a:off x="1524000" y="4198938"/>
            <a:ext cx="5638800" cy="754062"/>
            <a:chOff x="960" y="2597"/>
            <a:chExt cx="3552" cy="475"/>
          </a:xfrm>
        </p:grpSpPr>
        <p:sp>
          <p:nvSpPr>
            <p:cNvPr id="60422" name="Rectangle 6"/>
            <p:cNvSpPr>
              <a:spLocks noChangeArrowheads="1"/>
            </p:cNvSpPr>
            <p:nvPr/>
          </p:nvSpPr>
          <p:spPr bwMode="auto">
            <a:xfrm>
              <a:off x="960" y="2597"/>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Q</a:t>
              </a:r>
              <a:endParaRPr lang="en-US" b="1">
                <a:solidFill>
                  <a:schemeClr val="accent2"/>
                </a:solidFill>
              </a:endParaRPr>
            </a:p>
          </p:txBody>
        </p:sp>
        <p:sp>
          <p:nvSpPr>
            <p:cNvPr id="60423" name="Rectangle 7"/>
            <p:cNvSpPr>
              <a:spLocks noChangeArrowheads="1"/>
            </p:cNvSpPr>
            <p:nvPr/>
          </p:nvSpPr>
          <p:spPr bwMode="auto">
            <a:xfrm>
              <a:off x="1296"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0</a:t>
              </a:r>
              <a:endParaRPr lang="en-US">
                <a:solidFill>
                  <a:schemeClr val="accent2"/>
                </a:solidFill>
              </a:endParaRPr>
            </a:p>
          </p:txBody>
        </p:sp>
        <p:sp>
          <p:nvSpPr>
            <p:cNvPr id="60424" name="Rectangle 8"/>
            <p:cNvSpPr>
              <a:spLocks noChangeArrowheads="1"/>
            </p:cNvSpPr>
            <p:nvPr/>
          </p:nvSpPr>
          <p:spPr bwMode="auto">
            <a:xfrm>
              <a:off x="1488"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1</a:t>
              </a:r>
              <a:endParaRPr lang="en-US">
                <a:solidFill>
                  <a:schemeClr val="accent2"/>
                </a:solidFill>
              </a:endParaRPr>
            </a:p>
          </p:txBody>
        </p:sp>
        <p:sp>
          <p:nvSpPr>
            <p:cNvPr id="60425" name="Rectangle 9"/>
            <p:cNvSpPr>
              <a:spLocks noChangeArrowheads="1"/>
            </p:cNvSpPr>
            <p:nvPr/>
          </p:nvSpPr>
          <p:spPr bwMode="auto">
            <a:xfrm>
              <a:off x="1680"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2</a:t>
              </a:r>
              <a:endParaRPr lang="en-US">
                <a:solidFill>
                  <a:schemeClr val="accent2"/>
                </a:solidFill>
              </a:endParaRPr>
            </a:p>
          </p:txBody>
        </p:sp>
        <p:sp>
          <p:nvSpPr>
            <p:cNvPr id="60426" name="Rectangle 10"/>
            <p:cNvSpPr>
              <a:spLocks noChangeArrowheads="1"/>
            </p:cNvSpPr>
            <p:nvPr/>
          </p:nvSpPr>
          <p:spPr bwMode="auto">
            <a:xfrm>
              <a:off x="3936" y="2842"/>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r</a:t>
              </a:r>
              <a:endParaRPr lang="en-US" b="1">
                <a:solidFill>
                  <a:schemeClr val="accent2"/>
                </a:solidFill>
              </a:endParaRPr>
            </a:p>
          </p:txBody>
        </p:sp>
        <p:sp>
          <p:nvSpPr>
            <p:cNvPr id="60427" name="Rectangle 11"/>
            <p:cNvSpPr>
              <a:spLocks noChangeArrowheads="1"/>
            </p:cNvSpPr>
            <p:nvPr/>
          </p:nvSpPr>
          <p:spPr bwMode="auto">
            <a:xfrm>
              <a:off x="2016" y="2842"/>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f</a:t>
              </a:r>
              <a:endParaRPr lang="en-US" b="1">
                <a:solidFill>
                  <a:schemeClr val="accent2"/>
                </a:solidFill>
              </a:endParaRPr>
            </a:p>
          </p:txBody>
        </p:sp>
        <p:sp>
          <p:nvSpPr>
            <p:cNvPr id="60428" name="Rectangle 12"/>
            <p:cNvSpPr>
              <a:spLocks noChangeArrowheads="1"/>
            </p:cNvSpPr>
            <p:nvPr/>
          </p:nvSpPr>
          <p:spPr bwMode="auto">
            <a:xfrm>
              <a:off x="1248"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0429" name="Rectangle 13"/>
            <p:cNvSpPr>
              <a:spLocks noChangeArrowheads="1"/>
            </p:cNvSpPr>
            <p:nvPr/>
          </p:nvSpPr>
          <p:spPr bwMode="auto">
            <a:xfrm>
              <a:off x="1440"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30" name="Rectangle 14"/>
            <p:cNvSpPr>
              <a:spLocks noChangeArrowheads="1"/>
            </p:cNvSpPr>
            <p:nvPr/>
          </p:nvSpPr>
          <p:spPr bwMode="auto">
            <a:xfrm>
              <a:off x="1632"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31" name="Rectangle 15"/>
            <p:cNvSpPr>
              <a:spLocks noChangeArrowheads="1"/>
            </p:cNvSpPr>
            <p:nvPr/>
          </p:nvSpPr>
          <p:spPr bwMode="auto">
            <a:xfrm>
              <a:off x="1824"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32" name="Rectangle 16"/>
            <p:cNvSpPr>
              <a:spLocks noChangeArrowheads="1"/>
            </p:cNvSpPr>
            <p:nvPr/>
          </p:nvSpPr>
          <p:spPr bwMode="auto">
            <a:xfrm>
              <a:off x="2016"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33" name="Rectangle 17"/>
            <p:cNvSpPr>
              <a:spLocks noChangeArrowheads="1"/>
            </p:cNvSpPr>
            <p:nvPr/>
          </p:nvSpPr>
          <p:spPr bwMode="auto">
            <a:xfrm>
              <a:off x="2208"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34" name="Rectangle 18"/>
            <p:cNvSpPr>
              <a:spLocks noChangeArrowheads="1"/>
            </p:cNvSpPr>
            <p:nvPr/>
          </p:nvSpPr>
          <p:spPr bwMode="auto">
            <a:xfrm>
              <a:off x="2400"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35" name="Rectangle 19"/>
            <p:cNvSpPr>
              <a:spLocks noChangeArrowheads="1"/>
            </p:cNvSpPr>
            <p:nvPr/>
          </p:nvSpPr>
          <p:spPr bwMode="auto">
            <a:xfrm>
              <a:off x="2592"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36" name="Rectangle 20"/>
            <p:cNvSpPr>
              <a:spLocks noChangeArrowheads="1"/>
            </p:cNvSpPr>
            <p:nvPr/>
          </p:nvSpPr>
          <p:spPr bwMode="auto">
            <a:xfrm>
              <a:off x="2784"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37" name="Rectangle 21"/>
            <p:cNvSpPr>
              <a:spLocks noChangeArrowheads="1"/>
            </p:cNvSpPr>
            <p:nvPr/>
          </p:nvSpPr>
          <p:spPr bwMode="auto">
            <a:xfrm>
              <a:off x="2976"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38" name="Rectangle 22"/>
            <p:cNvSpPr>
              <a:spLocks noChangeArrowheads="1"/>
            </p:cNvSpPr>
            <p:nvPr/>
          </p:nvSpPr>
          <p:spPr bwMode="auto">
            <a:xfrm>
              <a:off x="3168"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39" name="Rectangle 23"/>
            <p:cNvSpPr>
              <a:spLocks noChangeArrowheads="1"/>
            </p:cNvSpPr>
            <p:nvPr/>
          </p:nvSpPr>
          <p:spPr bwMode="auto">
            <a:xfrm>
              <a:off x="3360"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40" name="Rectangle 24"/>
            <p:cNvSpPr>
              <a:spLocks noChangeArrowheads="1"/>
            </p:cNvSpPr>
            <p:nvPr/>
          </p:nvSpPr>
          <p:spPr bwMode="auto">
            <a:xfrm>
              <a:off x="3552"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41" name="Rectangle 25"/>
            <p:cNvSpPr>
              <a:spLocks noChangeArrowheads="1"/>
            </p:cNvSpPr>
            <p:nvPr/>
          </p:nvSpPr>
          <p:spPr bwMode="auto">
            <a:xfrm>
              <a:off x="3744"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42" name="Rectangle 26"/>
            <p:cNvSpPr>
              <a:spLocks noChangeArrowheads="1"/>
            </p:cNvSpPr>
            <p:nvPr/>
          </p:nvSpPr>
          <p:spPr bwMode="auto">
            <a:xfrm>
              <a:off x="3936"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43" name="Rectangle 27"/>
            <p:cNvSpPr>
              <a:spLocks noChangeArrowheads="1"/>
            </p:cNvSpPr>
            <p:nvPr/>
          </p:nvSpPr>
          <p:spPr bwMode="auto">
            <a:xfrm>
              <a:off x="4128"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44" name="Rectangle 28"/>
            <p:cNvSpPr>
              <a:spLocks noChangeArrowheads="1"/>
            </p:cNvSpPr>
            <p:nvPr/>
          </p:nvSpPr>
          <p:spPr bwMode="auto">
            <a:xfrm>
              <a:off x="4320"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30"/>
          <p:cNvGrpSpPr>
            <a:grpSpLocks/>
          </p:cNvGrpSpPr>
          <p:nvPr/>
        </p:nvGrpSpPr>
        <p:grpSpPr bwMode="auto">
          <a:xfrm>
            <a:off x="1524000" y="5181600"/>
            <a:ext cx="5638800" cy="754063"/>
            <a:chOff x="960" y="3360"/>
            <a:chExt cx="3552" cy="475"/>
          </a:xfrm>
        </p:grpSpPr>
        <p:sp>
          <p:nvSpPr>
            <p:cNvPr id="60447" name="Rectangle 31"/>
            <p:cNvSpPr>
              <a:spLocks noChangeArrowheads="1"/>
            </p:cNvSpPr>
            <p:nvPr/>
          </p:nvSpPr>
          <p:spPr bwMode="auto">
            <a:xfrm>
              <a:off x="960" y="3360"/>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Q</a:t>
              </a:r>
              <a:endParaRPr lang="en-US" b="1">
                <a:solidFill>
                  <a:schemeClr val="accent2"/>
                </a:solidFill>
              </a:endParaRPr>
            </a:p>
          </p:txBody>
        </p:sp>
        <p:sp>
          <p:nvSpPr>
            <p:cNvPr id="60448" name="Rectangle 32"/>
            <p:cNvSpPr>
              <a:spLocks noChangeArrowheads="1"/>
            </p:cNvSpPr>
            <p:nvPr/>
          </p:nvSpPr>
          <p:spPr bwMode="auto">
            <a:xfrm>
              <a:off x="1296"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0</a:t>
              </a:r>
              <a:endParaRPr lang="en-US">
                <a:solidFill>
                  <a:schemeClr val="accent2"/>
                </a:solidFill>
              </a:endParaRPr>
            </a:p>
          </p:txBody>
        </p:sp>
        <p:sp>
          <p:nvSpPr>
            <p:cNvPr id="60449" name="Rectangle 33"/>
            <p:cNvSpPr>
              <a:spLocks noChangeArrowheads="1"/>
            </p:cNvSpPr>
            <p:nvPr/>
          </p:nvSpPr>
          <p:spPr bwMode="auto">
            <a:xfrm>
              <a:off x="1488"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1</a:t>
              </a:r>
              <a:endParaRPr lang="en-US">
                <a:solidFill>
                  <a:schemeClr val="accent2"/>
                </a:solidFill>
              </a:endParaRPr>
            </a:p>
          </p:txBody>
        </p:sp>
        <p:sp>
          <p:nvSpPr>
            <p:cNvPr id="60450" name="Rectangle 34"/>
            <p:cNvSpPr>
              <a:spLocks noChangeArrowheads="1"/>
            </p:cNvSpPr>
            <p:nvPr/>
          </p:nvSpPr>
          <p:spPr bwMode="auto">
            <a:xfrm>
              <a:off x="1680"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2</a:t>
              </a:r>
              <a:endParaRPr lang="en-US">
                <a:solidFill>
                  <a:schemeClr val="accent2"/>
                </a:solidFill>
              </a:endParaRPr>
            </a:p>
          </p:txBody>
        </p:sp>
        <p:sp>
          <p:nvSpPr>
            <p:cNvPr id="60451" name="Rectangle 35"/>
            <p:cNvSpPr>
              <a:spLocks noChangeArrowheads="1"/>
            </p:cNvSpPr>
            <p:nvPr/>
          </p:nvSpPr>
          <p:spPr bwMode="auto">
            <a:xfrm>
              <a:off x="3360" y="3605"/>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f</a:t>
              </a:r>
              <a:endParaRPr lang="en-US" b="1">
                <a:solidFill>
                  <a:schemeClr val="accent2"/>
                </a:solidFill>
              </a:endParaRPr>
            </a:p>
          </p:txBody>
        </p:sp>
        <p:sp>
          <p:nvSpPr>
            <p:cNvPr id="60452" name="Rectangle 36"/>
            <p:cNvSpPr>
              <a:spLocks noChangeArrowheads="1"/>
            </p:cNvSpPr>
            <p:nvPr/>
          </p:nvSpPr>
          <p:spPr bwMode="auto">
            <a:xfrm>
              <a:off x="2016" y="3605"/>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r</a:t>
              </a:r>
              <a:endParaRPr lang="en-US" b="1">
                <a:solidFill>
                  <a:schemeClr val="accent2"/>
                </a:solidFill>
              </a:endParaRPr>
            </a:p>
          </p:txBody>
        </p:sp>
        <p:sp>
          <p:nvSpPr>
            <p:cNvPr id="60453" name="Rectangle 37"/>
            <p:cNvSpPr>
              <a:spLocks noChangeArrowheads="1"/>
            </p:cNvSpPr>
            <p:nvPr/>
          </p:nvSpPr>
          <p:spPr bwMode="auto">
            <a:xfrm>
              <a:off x="1248"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0454" name="Rectangle 38"/>
            <p:cNvSpPr>
              <a:spLocks noChangeArrowheads="1"/>
            </p:cNvSpPr>
            <p:nvPr/>
          </p:nvSpPr>
          <p:spPr bwMode="auto">
            <a:xfrm>
              <a:off x="144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55" name="Rectangle 39"/>
            <p:cNvSpPr>
              <a:spLocks noChangeArrowheads="1"/>
            </p:cNvSpPr>
            <p:nvPr/>
          </p:nvSpPr>
          <p:spPr bwMode="auto">
            <a:xfrm>
              <a:off x="1632"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56" name="Rectangle 40"/>
            <p:cNvSpPr>
              <a:spLocks noChangeArrowheads="1"/>
            </p:cNvSpPr>
            <p:nvPr/>
          </p:nvSpPr>
          <p:spPr bwMode="auto">
            <a:xfrm>
              <a:off x="1824"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57" name="Rectangle 41"/>
            <p:cNvSpPr>
              <a:spLocks noChangeArrowheads="1"/>
            </p:cNvSpPr>
            <p:nvPr/>
          </p:nvSpPr>
          <p:spPr bwMode="auto">
            <a:xfrm>
              <a:off x="2016"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58" name="Rectangle 42"/>
            <p:cNvSpPr>
              <a:spLocks noChangeArrowheads="1"/>
            </p:cNvSpPr>
            <p:nvPr/>
          </p:nvSpPr>
          <p:spPr bwMode="auto">
            <a:xfrm>
              <a:off x="2208"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59" name="Rectangle 43"/>
            <p:cNvSpPr>
              <a:spLocks noChangeArrowheads="1"/>
            </p:cNvSpPr>
            <p:nvPr/>
          </p:nvSpPr>
          <p:spPr bwMode="auto">
            <a:xfrm>
              <a:off x="2400"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60" name="Rectangle 44"/>
            <p:cNvSpPr>
              <a:spLocks noChangeArrowheads="1"/>
            </p:cNvSpPr>
            <p:nvPr/>
          </p:nvSpPr>
          <p:spPr bwMode="auto">
            <a:xfrm>
              <a:off x="2592"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61" name="Rectangle 45"/>
            <p:cNvSpPr>
              <a:spLocks noChangeArrowheads="1"/>
            </p:cNvSpPr>
            <p:nvPr/>
          </p:nvSpPr>
          <p:spPr bwMode="auto">
            <a:xfrm>
              <a:off x="2784"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62" name="Rectangle 46"/>
            <p:cNvSpPr>
              <a:spLocks noChangeArrowheads="1"/>
            </p:cNvSpPr>
            <p:nvPr/>
          </p:nvSpPr>
          <p:spPr bwMode="auto">
            <a:xfrm>
              <a:off x="2976"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63" name="Rectangle 47"/>
            <p:cNvSpPr>
              <a:spLocks noChangeArrowheads="1"/>
            </p:cNvSpPr>
            <p:nvPr/>
          </p:nvSpPr>
          <p:spPr bwMode="auto">
            <a:xfrm>
              <a:off x="3168"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64" name="Rectangle 48"/>
            <p:cNvSpPr>
              <a:spLocks noChangeArrowheads="1"/>
            </p:cNvSpPr>
            <p:nvPr/>
          </p:nvSpPr>
          <p:spPr bwMode="auto">
            <a:xfrm>
              <a:off x="336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65" name="Rectangle 49"/>
            <p:cNvSpPr>
              <a:spLocks noChangeArrowheads="1"/>
            </p:cNvSpPr>
            <p:nvPr/>
          </p:nvSpPr>
          <p:spPr bwMode="auto">
            <a:xfrm>
              <a:off x="3552"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66" name="Rectangle 50"/>
            <p:cNvSpPr>
              <a:spLocks noChangeArrowheads="1"/>
            </p:cNvSpPr>
            <p:nvPr/>
          </p:nvSpPr>
          <p:spPr bwMode="auto">
            <a:xfrm>
              <a:off x="3744"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67" name="Rectangle 51"/>
            <p:cNvSpPr>
              <a:spLocks noChangeArrowheads="1"/>
            </p:cNvSpPr>
            <p:nvPr/>
          </p:nvSpPr>
          <p:spPr bwMode="auto">
            <a:xfrm>
              <a:off x="3936"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68" name="Rectangle 52"/>
            <p:cNvSpPr>
              <a:spLocks noChangeArrowheads="1"/>
            </p:cNvSpPr>
            <p:nvPr/>
          </p:nvSpPr>
          <p:spPr bwMode="auto">
            <a:xfrm>
              <a:off x="4128"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0469" name="Rectangle 53"/>
            <p:cNvSpPr>
              <a:spLocks noChangeArrowheads="1"/>
            </p:cNvSpPr>
            <p:nvPr/>
          </p:nvSpPr>
          <p:spPr bwMode="auto">
            <a:xfrm>
              <a:off x="432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Queue Operations (cont.)</a:t>
            </a:r>
          </a:p>
        </p:txBody>
      </p:sp>
      <p:sp>
        <p:nvSpPr>
          <p:cNvPr id="56397" name="Rectangle 77" descr="Rectangle: Click to edit Master text styles&#10;Second level&#10;Third level&#10;Fourth level&#10;Fifth level"/>
          <p:cNvSpPr>
            <a:spLocks noGrp="1" noChangeArrowheads="1"/>
          </p:cNvSpPr>
          <p:nvPr>
            <p:ph idx="1"/>
          </p:nvPr>
        </p:nvSpPr>
        <p:spPr>
          <a:xfrm>
            <a:off x="685800" y="1676400"/>
            <a:ext cx="3733800" cy="2133600"/>
          </a:xfrm>
        </p:spPr>
        <p:txBody>
          <a:bodyPr/>
          <a:lstStyle/>
          <a:p>
            <a:pPr>
              <a:lnSpc>
                <a:spcPct val="90000"/>
              </a:lnSpc>
            </a:pPr>
            <a:r>
              <a:rPr lang="en-US" sz="2400" dirty="0"/>
              <a:t>Operation </a:t>
            </a:r>
            <a:r>
              <a:rPr lang="en-US" sz="2400" dirty="0" err="1" smtClean="0"/>
              <a:t>enqueue</a:t>
            </a:r>
            <a:r>
              <a:rPr lang="en-US" sz="2400" dirty="0" smtClean="0"/>
              <a:t> may throw </a:t>
            </a:r>
            <a:r>
              <a:rPr lang="en-US" sz="2400" dirty="0"/>
              <a:t>an exception if the array is </a:t>
            </a:r>
            <a:r>
              <a:rPr lang="en-US" sz="2400" dirty="0" smtClean="0"/>
              <a:t>full</a:t>
            </a:r>
            <a:endParaRPr lang="en-US" sz="2400" dirty="0"/>
          </a:p>
        </p:txBody>
      </p:sp>
      <p:sp>
        <p:nvSpPr>
          <p:cNvPr id="56324" name="Rectangle 4"/>
          <p:cNvSpPr>
            <a:spLocks noChangeArrowheads="1"/>
          </p:cNvSpPr>
          <p:nvPr/>
        </p:nvSpPr>
        <p:spPr bwMode="auto">
          <a:xfrm>
            <a:off x="609600" y="304800"/>
            <a:ext cx="7772400" cy="1143000"/>
          </a:xfrm>
          <a:prstGeom prst="rect">
            <a:avLst/>
          </a:prstGeom>
          <a:noFill/>
          <a:ln w="9525">
            <a:noFill/>
            <a:miter lim="800000"/>
            <a:headEnd/>
            <a:tailEnd/>
          </a:ln>
          <a:effectLst/>
        </p:spPr>
        <p:txBody>
          <a:bodyPr anchor="b">
            <a:prstTxWarp prst="textNoShape">
              <a:avLst/>
            </a:prstTxWarp>
          </a:bodyPr>
          <a:lstStyle/>
          <a:p>
            <a:endParaRPr lang="en-US" sz="4400">
              <a:solidFill>
                <a:schemeClr val="tx2"/>
              </a:solidFill>
            </a:endParaRPr>
          </a:p>
        </p:txBody>
      </p:sp>
      <p:sp>
        <p:nvSpPr>
          <p:cNvPr id="56394" name="Text Box 74"/>
          <p:cNvSpPr txBox="1">
            <a:spLocks noChangeArrowheads="1"/>
          </p:cNvSpPr>
          <p:nvPr/>
        </p:nvSpPr>
        <p:spPr bwMode="auto">
          <a:xfrm>
            <a:off x="4495800" y="1600200"/>
            <a:ext cx="4267200" cy="1754327"/>
          </a:xfrm>
          <a:prstGeom prst="rect">
            <a:avLst/>
          </a:prstGeom>
          <a:noFill/>
          <a:ln w="9525">
            <a:solidFill>
              <a:schemeClr val="accent2"/>
            </a:solidFill>
            <a:miter lim="800000"/>
            <a:headEnd/>
            <a:tailEnd/>
          </a:ln>
          <a:effectLst/>
        </p:spPr>
        <p:txBody>
          <a:bodyPr>
            <a:prstTxWarp prst="textNoShape">
              <a:avLst/>
            </a:prstTxWarp>
            <a:spAutoFit/>
          </a:bodyPr>
          <a:lstStyle/>
          <a:p>
            <a:pPr defTabSz="228600"/>
            <a:r>
              <a:rPr lang="en-US" b="1" dirty="0">
                <a:solidFill>
                  <a:srgbClr val="000000"/>
                </a:solidFill>
                <a:latin typeface="Times New Roman" charset="0"/>
              </a:rPr>
              <a:t>Algorithm</a:t>
            </a:r>
            <a:r>
              <a:rPr lang="en-US" dirty="0">
                <a:latin typeface="Times New Roman" charset="0"/>
              </a:rPr>
              <a:t> </a:t>
            </a:r>
            <a:r>
              <a:rPr lang="en-US" b="1" i="1" dirty="0" err="1">
                <a:solidFill>
                  <a:schemeClr val="tx2"/>
                </a:solidFill>
                <a:latin typeface="Times New Roman" charset="0"/>
              </a:rPr>
              <a:t>enqueue</a:t>
            </a:r>
            <a:r>
              <a:rPr lang="en-US" dirty="0" err="1">
                <a:solidFill>
                  <a:schemeClr val="tx2"/>
                </a:solidFill>
                <a:latin typeface="Times New Roman" charset="0"/>
              </a:rPr>
              <a:t>(</a:t>
            </a:r>
            <a:r>
              <a:rPr lang="en-US" b="1" i="1" dirty="0" err="1">
                <a:solidFill>
                  <a:schemeClr val="tx2"/>
                </a:solidFill>
                <a:latin typeface="Times New Roman" charset="0"/>
              </a:rPr>
              <a:t>o</a:t>
            </a:r>
            <a:r>
              <a:rPr lang="en-US" dirty="0">
                <a:solidFill>
                  <a:schemeClr val="tx2"/>
                </a:solidFill>
                <a:latin typeface="Times New Roman" charset="0"/>
              </a:rPr>
              <a:t>)</a:t>
            </a:r>
          </a:p>
          <a:p>
            <a:pPr defTabSz="228600"/>
            <a:r>
              <a:rPr lang="en-US" dirty="0">
                <a:latin typeface="Times New Roman" charset="0"/>
                <a:sym typeface="Symbol" charset="2"/>
              </a:rPr>
              <a:t>	</a:t>
            </a:r>
            <a:r>
              <a:rPr lang="en-US" b="1" dirty="0">
                <a:solidFill>
                  <a:srgbClr val="000000"/>
                </a:solidFill>
                <a:latin typeface="Times New Roman" charset="0"/>
                <a:sym typeface="Symbol" charset="2"/>
              </a:rPr>
              <a:t>if</a:t>
            </a:r>
            <a:r>
              <a:rPr lang="en-US" dirty="0">
                <a:latin typeface="Times New Roman" charset="0"/>
                <a:sym typeface="Symbol" charset="2"/>
              </a:rPr>
              <a:t> </a:t>
            </a:r>
            <a:r>
              <a:rPr lang="en-US" b="1" i="1" dirty="0">
                <a:solidFill>
                  <a:schemeClr val="accent2"/>
                </a:solidFill>
                <a:latin typeface="Times New Roman" charset="0"/>
              </a:rPr>
              <a:t>size</a:t>
            </a:r>
            <a:r>
              <a:rPr lang="en-US" dirty="0">
                <a:solidFill>
                  <a:schemeClr val="accent2"/>
                </a:solidFill>
                <a:latin typeface="Times New Roman" charset="0"/>
              </a:rPr>
              <a:t>()</a:t>
            </a:r>
            <a:r>
              <a:rPr lang="en-US" dirty="0">
                <a:solidFill>
                  <a:schemeClr val="tx2"/>
                </a:solidFill>
                <a:latin typeface="Times New Roman" charset="0"/>
              </a:rPr>
              <a:t> </a:t>
            </a:r>
            <a:r>
              <a:rPr lang="en-US" dirty="0">
                <a:solidFill>
                  <a:srgbClr val="000000"/>
                </a:solidFill>
                <a:latin typeface="Times New Roman" charset="0"/>
                <a:sym typeface="Symbol" charset="2"/>
              </a:rPr>
              <a:t>=</a:t>
            </a:r>
            <a:r>
              <a:rPr lang="en-US" dirty="0">
                <a:solidFill>
                  <a:schemeClr val="tx2"/>
                </a:solidFill>
                <a:latin typeface="Times New Roman" charset="0"/>
                <a:sym typeface="Symbol" charset="2"/>
              </a:rPr>
              <a:t> </a:t>
            </a:r>
            <a:r>
              <a:rPr lang="en-US" b="1" i="1" dirty="0">
                <a:solidFill>
                  <a:schemeClr val="accent2"/>
                </a:solidFill>
                <a:latin typeface="Times New Roman" charset="0"/>
                <a:sym typeface="Symbol" charset="2"/>
              </a:rPr>
              <a:t>N</a:t>
            </a:r>
            <a:r>
              <a:rPr lang="en-US" dirty="0" smtClean="0">
                <a:solidFill>
                  <a:schemeClr val="accent2"/>
                </a:solidFill>
                <a:latin typeface="Times New Roman" charset="0"/>
                <a:sym typeface="Symbol" charset="2"/>
              </a:rPr>
              <a:t> - 1</a:t>
            </a:r>
            <a:r>
              <a:rPr lang="en-US" dirty="0" smtClean="0">
                <a:latin typeface="Times New Roman" charset="0"/>
                <a:sym typeface="Symbol" charset="2"/>
              </a:rPr>
              <a:t> </a:t>
            </a:r>
            <a:r>
              <a:rPr lang="en-US" b="1" dirty="0">
                <a:solidFill>
                  <a:srgbClr val="000000"/>
                </a:solidFill>
                <a:latin typeface="Times New Roman" charset="0"/>
                <a:sym typeface="Symbol" charset="2"/>
              </a:rPr>
              <a:t>then</a:t>
            </a:r>
          </a:p>
          <a:p>
            <a:pPr defTabSz="228600"/>
            <a:r>
              <a:rPr lang="en-US" b="1" dirty="0">
                <a:solidFill>
                  <a:srgbClr val="000000"/>
                </a:solidFill>
                <a:latin typeface="Times New Roman" charset="0"/>
                <a:sym typeface="Symbol" charset="2"/>
              </a:rPr>
              <a:t>		throw </a:t>
            </a:r>
            <a:r>
              <a:rPr lang="en-US" b="1" i="1" dirty="0" err="1">
                <a:solidFill>
                  <a:schemeClr val="accent2"/>
                </a:solidFill>
                <a:latin typeface="Times New Roman" charset="0"/>
                <a:sym typeface="Symbol" charset="2"/>
              </a:rPr>
              <a:t>FullQueueException</a:t>
            </a:r>
            <a:endParaRPr lang="en-US" b="1" dirty="0">
              <a:solidFill>
                <a:srgbClr val="000000"/>
              </a:solidFill>
              <a:latin typeface="Times New Roman" charset="0"/>
              <a:sym typeface="Symbol" charset="2"/>
            </a:endParaRPr>
          </a:p>
          <a:p>
            <a:pPr defTabSz="228600"/>
            <a:r>
              <a:rPr lang="en-US" dirty="0">
                <a:solidFill>
                  <a:schemeClr val="accent2"/>
                </a:solidFill>
                <a:latin typeface="Times New Roman" charset="0"/>
                <a:sym typeface="Symbol" charset="2"/>
              </a:rPr>
              <a:t>	 </a:t>
            </a:r>
            <a:r>
              <a:rPr lang="en-US" b="1" dirty="0">
                <a:solidFill>
                  <a:srgbClr val="000000"/>
                </a:solidFill>
                <a:latin typeface="Times New Roman" charset="0"/>
                <a:sym typeface="Symbol" charset="2"/>
              </a:rPr>
              <a:t>else </a:t>
            </a:r>
            <a:r>
              <a:rPr lang="en-US" dirty="0">
                <a:latin typeface="Times New Roman" charset="0"/>
                <a:sym typeface="Symbol" charset="2"/>
              </a:rPr>
              <a:t> </a:t>
            </a:r>
            <a:endParaRPr lang="en-US" dirty="0">
              <a:latin typeface="Times New Roman" charset="0"/>
            </a:endParaRPr>
          </a:p>
          <a:p>
            <a:pPr defTabSz="228600"/>
            <a:r>
              <a:rPr lang="en-US" dirty="0">
                <a:solidFill>
                  <a:schemeClr val="accent2"/>
                </a:solidFill>
                <a:latin typeface="Times New Roman" charset="0"/>
                <a:sym typeface="Symbol" charset="2"/>
              </a:rPr>
              <a:t>		</a:t>
            </a:r>
            <a:r>
              <a:rPr lang="en-US" b="1" i="1" dirty="0" err="1">
                <a:solidFill>
                  <a:schemeClr val="accent2"/>
                </a:solidFill>
                <a:latin typeface="Times New Roman" charset="0"/>
                <a:sym typeface="Symbol" charset="2"/>
              </a:rPr>
              <a:t>Q</a:t>
            </a:r>
            <a:r>
              <a:rPr lang="en-US" dirty="0" err="1">
                <a:solidFill>
                  <a:schemeClr val="accent2"/>
                </a:solidFill>
                <a:latin typeface="Times New Roman" charset="0"/>
                <a:sym typeface="Symbol" charset="2"/>
              </a:rPr>
              <a:t>[</a:t>
            </a:r>
            <a:r>
              <a:rPr lang="en-US" b="1" i="1" dirty="0" err="1">
                <a:solidFill>
                  <a:schemeClr val="accent2"/>
                </a:solidFill>
                <a:latin typeface="Times New Roman" charset="0"/>
                <a:sym typeface="Symbol" charset="2"/>
              </a:rPr>
              <a:t>r</a:t>
            </a:r>
            <a:r>
              <a:rPr lang="en-US" dirty="0">
                <a:solidFill>
                  <a:schemeClr val="accent2"/>
                </a:solidFill>
                <a:latin typeface="Times New Roman" charset="0"/>
                <a:sym typeface="Symbol" charset="2"/>
              </a:rPr>
              <a:t>]</a:t>
            </a:r>
            <a:r>
              <a:rPr lang="en-US" dirty="0" smtClean="0">
                <a:solidFill>
                  <a:schemeClr val="accent2"/>
                </a:solidFill>
                <a:latin typeface="Times New Roman" charset="0"/>
                <a:sym typeface="Symbol" charset="2"/>
              </a:rPr>
              <a:t> </a:t>
            </a:r>
            <a:r>
              <a:rPr lang="en-US" dirty="0" err="1" smtClean="0">
                <a:solidFill>
                  <a:schemeClr val="accent2"/>
                </a:solidFill>
                <a:latin typeface="Wingdings"/>
                <a:ea typeface="Wingdings"/>
                <a:cs typeface="Wingdings"/>
                <a:sym typeface="Symbol" charset="2"/>
              </a:rPr>
              <a:t></a:t>
            </a:r>
            <a:r>
              <a:rPr lang="en-US" dirty="0" smtClean="0">
                <a:solidFill>
                  <a:schemeClr val="tx2"/>
                </a:solidFill>
                <a:latin typeface="Times New Roman" charset="0"/>
                <a:sym typeface="Symbol" charset="2"/>
              </a:rPr>
              <a:t> </a:t>
            </a:r>
            <a:r>
              <a:rPr lang="en-US" b="1" i="1" dirty="0" err="1">
                <a:solidFill>
                  <a:schemeClr val="accent2"/>
                </a:solidFill>
                <a:latin typeface="Times New Roman" charset="0"/>
                <a:sym typeface="Symbol" charset="2"/>
              </a:rPr>
              <a:t>o</a:t>
            </a:r>
            <a:endParaRPr lang="en-US" b="1" i="1" dirty="0">
              <a:solidFill>
                <a:schemeClr val="accent2"/>
              </a:solidFill>
              <a:latin typeface="Times New Roman" charset="0"/>
              <a:sym typeface="Symbol" charset="2"/>
            </a:endParaRPr>
          </a:p>
          <a:p>
            <a:pPr defTabSz="228600"/>
            <a:r>
              <a:rPr lang="en-US" dirty="0">
                <a:solidFill>
                  <a:schemeClr val="accent2"/>
                </a:solidFill>
                <a:latin typeface="Times New Roman" charset="0"/>
              </a:rPr>
              <a:t>		</a:t>
            </a:r>
            <a:r>
              <a:rPr lang="en-US" b="1" i="1" dirty="0" err="1">
                <a:solidFill>
                  <a:schemeClr val="accent2"/>
                </a:solidFill>
                <a:latin typeface="Times New Roman" charset="0"/>
              </a:rPr>
              <a:t>r</a:t>
            </a:r>
            <a:r>
              <a:rPr lang="en-US" dirty="0" smtClean="0">
                <a:solidFill>
                  <a:schemeClr val="tx2"/>
                </a:solidFill>
                <a:latin typeface="Times New Roman" charset="0"/>
              </a:rPr>
              <a:t> </a:t>
            </a:r>
            <a:r>
              <a:rPr lang="en-US" dirty="0" err="1" smtClean="0">
                <a:solidFill>
                  <a:srgbClr val="3A7700"/>
                </a:solidFill>
                <a:latin typeface="Wingdings"/>
                <a:ea typeface="Wingdings"/>
                <a:cs typeface="Wingdings"/>
              </a:rPr>
              <a:t></a:t>
            </a:r>
            <a:r>
              <a:rPr lang="en-US" dirty="0" smtClean="0">
                <a:solidFill>
                  <a:schemeClr val="tx2"/>
                </a:solidFill>
                <a:latin typeface="Times New Roman" charset="0"/>
                <a:sym typeface="Symbol" charset="2"/>
              </a:rPr>
              <a:t> </a:t>
            </a:r>
            <a:r>
              <a:rPr lang="en-US" dirty="0">
                <a:solidFill>
                  <a:schemeClr val="accent2"/>
                </a:solidFill>
                <a:latin typeface="Times New Roman" charset="0"/>
              </a:rPr>
              <a:t>(</a:t>
            </a:r>
            <a:r>
              <a:rPr lang="en-US" b="1" i="1" dirty="0" err="1">
                <a:solidFill>
                  <a:schemeClr val="accent2"/>
                </a:solidFill>
                <a:latin typeface="Times New Roman" charset="0"/>
                <a:sym typeface="Symbol" charset="2"/>
              </a:rPr>
              <a:t>r</a:t>
            </a:r>
            <a:r>
              <a:rPr lang="en-US" b="1" i="1" dirty="0">
                <a:solidFill>
                  <a:schemeClr val="accent2"/>
                </a:solidFill>
                <a:latin typeface="Times New Roman" charset="0"/>
                <a:sym typeface="Symbol" charset="2"/>
              </a:rPr>
              <a:t> </a:t>
            </a:r>
            <a:r>
              <a:rPr lang="en-US" dirty="0">
                <a:solidFill>
                  <a:schemeClr val="accent2"/>
                </a:solidFill>
                <a:latin typeface="Times New Roman" charset="0"/>
                <a:sym typeface="Symbol" charset="2"/>
              </a:rPr>
              <a:t>+ 1</a:t>
            </a:r>
            <a:r>
              <a:rPr lang="en-US" dirty="0">
                <a:solidFill>
                  <a:schemeClr val="accent2"/>
                </a:solidFill>
                <a:latin typeface="Times New Roman" charset="0"/>
              </a:rPr>
              <a:t>)</a:t>
            </a:r>
            <a:r>
              <a:rPr lang="en-US" dirty="0">
                <a:solidFill>
                  <a:schemeClr val="accent2"/>
                </a:solidFill>
                <a:latin typeface="Times New Roman" charset="0"/>
                <a:sym typeface="Symbol" charset="2"/>
              </a:rPr>
              <a:t> mod </a:t>
            </a:r>
            <a:r>
              <a:rPr lang="en-US" b="1" i="1" dirty="0">
                <a:solidFill>
                  <a:schemeClr val="accent2"/>
                </a:solidFill>
                <a:latin typeface="Times New Roman" charset="0"/>
                <a:sym typeface="Symbol" charset="2"/>
              </a:rPr>
              <a:t>N</a:t>
            </a:r>
          </a:p>
        </p:txBody>
      </p:sp>
      <p:grpSp>
        <p:nvGrpSpPr>
          <p:cNvPr id="2" name="Group 128"/>
          <p:cNvGrpSpPr>
            <a:grpSpLocks/>
          </p:cNvGrpSpPr>
          <p:nvPr/>
        </p:nvGrpSpPr>
        <p:grpSpPr bwMode="auto">
          <a:xfrm>
            <a:off x="1524000" y="4198938"/>
            <a:ext cx="5638800" cy="754062"/>
            <a:chOff x="960" y="2597"/>
            <a:chExt cx="3552" cy="475"/>
          </a:xfrm>
        </p:grpSpPr>
        <p:sp>
          <p:nvSpPr>
            <p:cNvPr id="56449" name="Rectangle 129"/>
            <p:cNvSpPr>
              <a:spLocks noChangeArrowheads="1"/>
            </p:cNvSpPr>
            <p:nvPr/>
          </p:nvSpPr>
          <p:spPr bwMode="auto">
            <a:xfrm>
              <a:off x="960" y="2597"/>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Q</a:t>
              </a:r>
              <a:endParaRPr lang="en-US" b="1">
                <a:solidFill>
                  <a:schemeClr val="accent2"/>
                </a:solidFill>
              </a:endParaRPr>
            </a:p>
          </p:txBody>
        </p:sp>
        <p:sp>
          <p:nvSpPr>
            <p:cNvPr id="56450" name="Rectangle 130"/>
            <p:cNvSpPr>
              <a:spLocks noChangeArrowheads="1"/>
            </p:cNvSpPr>
            <p:nvPr/>
          </p:nvSpPr>
          <p:spPr bwMode="auto">
            <a:xfrm>
              <a:off x="1296"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0</a:t>
              </a:r>
              <a:endParaRPr lang="en-US">
                <a:solidFill>
                  <a:schemeClr val="accent2"/>
                </a:solidFill>
              </a:endParaRPr>
            </a:p>
          </p:txBody>
        </p:sp>
        <p:sp>
          <p:nvSpPr>
            <p:cNvPr id="56451" name="Rectangle 131"/>
            <p:cNvSpPr>
              <a:spLocks noChangeArrowheads="1"/>
            </p:cNvSpPr>
            <p:nvPr/>
          </p:nvSpPr>
          <p:spPr bwMode="auto">
            <a:xfrm>
              <a:off x="1488"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1</a:t>
              </a:r>
              <a:endParaRPr lang="en-US">
                <a:solidFill>
                  <a:schemeClr val="accent2"/>
                </a:solidFill>
              </a:endParaRPr>
            </a:p>
          </p:txBody>
        </p:sp>
        <p:sp>
          <p:nvSpPr>
            <p:cNvPr id="56452" name="Rectangle 132"/>
            <p:cNvSpPr>
              <a:spLocks noChangeArrowheads="1"/>
            </p:cNvSpPr>
            <p:nvPr/>
          </p:nvSpPr>
          <p:spPr bwMode="auto">
            <a:xfrm>
              <a:off x="1680"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2</a:t>
              </a:r>
              <a:endParaRPr lang="en-US">
                <a:solidFill>
                  <a:schemeClr val="accent2"/>
                </a:solidFill>
              </a:endParaRPr>
            </a:p>
          </p:txBody>
        </p:sp>
        <p:sp>
          <p:nvSpPr>
            <p:cNvPr id="56453" name="Rectangle 133"/>
            <p:cNvSpPr>
              <a:spLocks noChangeArrowheads="1"/>
            </p:cNvSpPr>
            <p:nvPr/>
          </p:nvSpPr>
          <p:spPr bwMode="auto">
            <a:xfrm>
              <a:off x="3936" y="2842"/>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r</a:t>
              </a:r>
              <a:endParaRPr lang="en-US" b="1">
                <a:solidFill>
                  <a:schemeClr val="accent2"/>
                </a:solidFill>
              </a:endParaRPr>
            </a:p>
          </p:txBody>
        </p:sp>
        <p:sp>
          <p:nvSpPr>
            <p:cNvPr id="56454" name="Rectangle 134"/>
            <p:cNvSpPr>
              <a:spLocks noChangeArrowheads="1"/>
            </p:cNvSpPr>
            <p:nvPr/>
          </p:nvSpPr>
          <p:spPr bwMode="auto">
            <a:xfrm>
              <a:off x="2016" y="2842"/>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f</a:t>
              </a:r>
              <a:endParaRPr lang="en-US" b="1">
                <a:solidFill>
                  <a:schemeClr val="accent2"/>
                </a:solidFill>
              </a:endParaRPr>
            </a:p>
          </p:txBody>
        </p:sp>
        <p:sp>
          <p:nvSpPr>
            <p:cNvPr id="56455" name="Rectangle 135"/>
            <p:cNvSpPr>
              <a:spLocks noChangeArrowheads="1"/>
            </p:cNvSpPr>
            <p:nvPr/>
          </p:nvSpPr>
          <p:spPr bwMode="auto">
            <a:xfrm>
              <a:off x="1248"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56456" name="Rectangle 136"/>
            <p:cNvSpPr>
              <a:spLocks noChangeArrowheads="1"/>
            </p:cNvSpPr>
            <p:nvPr/>
          </p:nvSpPr>
          <p:spPr bwMode="auto">
            <a:xfrm>
              <a:off x="1440"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57" name="Rectangle 137"/>
            <p:cNvSpPr>
              <a:spLocks noChangeArrowheads="1"/>
            </p:cNvSpPr>
            <p:nvPr/>
          </p:nvSpPr>
          <p:spPr bwMode="auto">
            <a:xfrm>
              <a:off x="1632"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58" name="Rectangle 138"/>
            <p:cNvSpPr>
              <a:spLocks noChangeArrowheads="1"/>
            </p:cNvSpPr>
            <p:nvPr/>
          </p:nvSpPr>
          <p:spPr bwMode="auto">
            <a:xfrm>
              <a:off x="1824"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59" name="Rectangle 139"/>
            <p:cNvSpPr>
              <a:spLocks noChangeArrowheads="1"/>
            </p:cNvSpPr>
            <p:nvPr/>
          </p:nvSpPr>
          <p:spPr bwMode="auto">
            <a:xfrm>
              <a:off x="2016"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60" name="Rectangle 140"/>
            <p:cNvSpPr>
              <a:spLocks noChangeArrowheads="1"/>
            </p:cNvSpPr>
            <p:nvPr/>
          </p:nvSpPr>
          <p:spPr bwMode="auto">
            <a:xfrm>
              <a:off x="2208"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61" name="Rectangle 141"/>
            <p:cNvSpPr>
              <a:spLocks noChangeArrowheads="1"/>
            </p:cNvSpPr>
            <p:nvPr/>
          </p:nvSpPr>
          <p:spPr bwMode="auto">
            <a:xfrm>
              <a:off x="2400"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62" name="Rectangle 142"/>
            <p:cNvSpPr>
              <a:spLocks noChangeArrowheads="1"/>
            </p:cNvSpPr>
            <p:nvPr/>
          </p:nvSpPr>
          <p:spPr bwMode="auto">
            <a:xfrm>
              <a:off x="2592"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63" name="Rectangle 143"/>
            <p:cNvSpPr>
              <a:spLocks noChangeArrowheads="1"/>
            </p:cNvSpPr>
            <p:nvPr/>
          </p:nvSpPr>
          <p:spPr bwMode="auto">
            <a:xfrm>
              <a:off x="2784"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64" name="Rectangle 144"/>
            <p:cNvSpPr>
              <a:spLocks noChangeArrowheads="1"/>
            </p:cNvSpPr>
            <p:nvPr/>
          </p:nvSpPr>
          <p:spPr bwMode="auto">
            <a:xfrm>
              <a:off x="2976"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65" name="Rectangle 145"/>
            <p:cNvSpPr>
              <a:spLocks noChangeArrowheads="1"/>
            </p:cNvSpPr>
            <p:nvPr/>
          </p:nvSpPr>
          <p:spPr bwMode="auto">
            <a:xfrm>
              <a:off x="3168"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66" name="Rectangle 146"/>
            <p:cNvSpPr>
              <a:spLocks noChangeArrowheads="1"/>
            </p:cNvSpPr>
            <p:nvPr/>
          </p:nvSpPr>
          <p:spPr bwMode="auto">
            <a:xfrm>
              <a:off x="3360"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67" name="Rectangle 147"/>
            <p:cNvSpPr>
              <a:spLocks noChangeArrowheads="1"/>
            </p:cNvSpPr>
            <p:nvPr/>
          </p:nvSpPr>
          <p:spPr bwMode="auto">
            <a:xfrm>
              <a:off x="3552"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68" name="Rectangle 148"/>
            <p:cNvSpPr>
              <a:spLocks noChangeArrowheads="1"/>
            </p:cNvSpPr>
            <p:nvPr/>
          </p:nvSpPr>
          <p:spPr bwMode="auto">
            <a:xfrm>
              <a:off x="3744"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69" name="Rectangle 149"/>
            <p:cNvSpPr>
              <a:spLocks noChangeArrowheads="1"/>
            </p:cNvSpPr>
            <p:nvPr/>
          </p:nvSpPr>
          <p:spPr bwMode="auto">
            <a:xfrm>
              <a:off x="3936"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70" name="Rectangle 150"/>
            <p:cNvSpPr>
              <a:spLocks noChangeArrowheads="1"/>
            </p:cNvSpPr>
            <p:nvPr/>
          </p:nvSpPr>
          <p:spPr bwMode="auto">
            <a:xfrm>
              <a:off x="4128"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71" name="Rectangle 151"/>
            <p:cNvSpPr>
              <a:spLocks noChangeArrowheads="1"/>
            </p:cNvSpPr>
            <p:nvPr/>
          </p:nvSpPr>
          <p:spPr bwMode="auto">
            <a:xfrm>
              <a:off x="4320"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152"/>
          <p:cNvGrpSpPr>
            <a:grpSpLocks/>
          </p:cNvGrpSpPr>
          <p:nvPr/>
        </p:nvGrpSpPr>
        <p:grpSpPr bwMode="auto">
          <a:xfrm>
            <a:off x="1524000" y="5181600"/>
            <a:ext cx="5638800" cy="754063"/>
            <a:chOff x="960" y="3360"/>
            <a:chExt cx="3552" cy="475"/>
          </a:xfrm>
        </p:grpSpPr>
        <p:sp>
          <p:nvSpPr>
            <p:cNvPr id="56473" name="Rectangle 153"/>
            <p:cNvSpPr>
              <a:spLocks noChangeArrowheads="1"/>
            </p:cNvSpPr>
            <p:nvPr/>
          </p:nvSpPr>
          <p:spPr bwMode="auto">
            <a:xfrm>
              <a:off x="960" y="3360"/>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Q</a:t>
              </a:r>
              <a:endParaRPr lang="en-US" b="1">
                <a:solidFill>
                  <a:schemeClr val="accent2"/>
                </a:solidFill>
              </a:endParaRPr>
            </a:p>
          </p:txBody>
        </p:sp>
        <p:sp>
          <p:nvSpPr>
            <p:cNvPr id="56474" name="Rectangle 154"/>
            <p:cNvSpPr>
              <a:spLocks noChangeArrowheads="1"/>
            </p:cNvSpPr>
            <p:nvPr/>
          </p:nvSpPr>
          <p:spPr bwMode="auto">
            <a:xfrm>
              <a:off x="1296"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0</a:t>
              </a:r>
              <a:endParaRPr lang="en-US">
                <a:solidFill>
                  <a:schemeClr val="accent2"/>
                </a:solidFill>
              </a:endParaRPr>
            </a:p>
          </p:txBody>
        </p:sp>
        <p:sp>
          <p:nvSpPr>
            <p:cNvPr id="56475" name="Rectangle 155"/>
            <p:cNvSpPr>
              <a:spLocks noChangeArrowheads="1"/>
            </p:cNvSpPr>
            <p:nvPr/>
          </p:nvSpPr>
          <p:spPr bwMode="auto">
            <a:xfrm>
              <a:off x="1488"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1</a:t>
              </a:r>
              <a:endParaRPr lang="en-US">
                <a:solidFill>
                  <a:schemeClr val="accent2"/>
                </a:solidFill>
              </a:endParaRPr>
            </a:p>
          </p:txBody>
        </p:sp>
        <p:sp>
          <p:nvSpPr>
            <p:cNvPr id="56476" name="Rectangle 156"/>
            <p:cNvSpPr>
              <a:spLocks noChangeArrowheads="1"/>
            </p:cNvSpPr>
            <p:nvPr/>
          </p:nvSpPr>
          <p:spPr bwMode="auto">
            <a:xfrm>
              <a:off x="1680"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2</a:t>
              </a:r>
              <a:endParaRPr lang="en-US">
                <a:solidFill>
                  <a:schemeClr val="accent2"/>
                </a:solidFill>
              </a:endParaRPr>
            </a:p>
          </p:txBody>
        </p:sp>
        <p:sp>
          <p:nvSpPr>
            <p:cNvPr id="56477" name="Rectangle 157"/>
            <p:cNvSpPr>
              <a:spLocks noChangeArrowheads="1"/>
            </p:cNvSpPr>
            <p:nvPr/>
          </p:nvSpPr>
          <p:spPr bwMode="auto">
            <a:xfrm>
              <a:off x="3360" y="3605"/>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f</a:t>
              </a:r>
              <a:endParaRPr lang="en-US" b="1">
                <a:solidFill>
                  <a:schemeClr val="accent2"/>
                </a:solidFill>
              </a:endParaRPr>
            </a:p>
          </p:txBody>
        </p:sp>
        <p:sp>
          <p:nvSpPr>
            <p:cNvPr id="56478" name="Rectangle 158"/>
            <p:cNvSpPr>
              <a:spLocks noChangeArrowheads="1"/>
            </p:cNvSpPr>
            <p:nvPr/>
          </p:nvSpPr>
          <p:spPr bwMode="auto">
            <a:xfrm>
              <a:off x="2016" y="3605"/>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r</a:t>
              </a:r>
              <a:endParaRPr lang="en-US" b="1">
                <a:solidFill>
                  <a:schemeClr val="accent2"/>
                </a:solidFill>
              </a:endParaRPr>
            </a:p>
          </p:txBody>
        </p:sp>
        <p:sp>
          <p:nvSpPr>
            <p:cNvPr id="56479" name="Rectangle 159"/>
            <p:cNvSpPr>
              <a:spLocks noChangeArrowheads="1"/>
            </p:cNvSpPr>
            <p:nvPr/>
          </p:nvSpPr>
          <p:spPr bwMode="auto">
            <a:xfrm>
              <a:off x="1248"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56480" name="Rectangle 160"/>
            <p:cNvSpPr>
              <a:spLocks noChangeArrowheads="1"/>
            </p:cNvSpPr>
            <p:nvPr/>
          </p:nvSpPr>
          <p:spPr bwMode="auto">
            <a:xfrm>
              <a:off x="144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81" name="Rectangle 161"/>
            <p:cNvSpPr>
              <a:spLocks noChangeArrowheads="1"/>
            </p:cNvSpPr>
            <p:nvPr/>
          </p:nvSpPr>
          <p:spPr bwMode="auto">
            <a:xfrm>
              <a:off x="1632"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82" name="Rectangle 162"/>
            <p:cNvSpPr>
              <a:spLocks noChangeArrowheads="1"/>
            </p:cNvSpPr>
            <p:nvPr/>
          </p:nvSpPr>
          <p:spPr bwMode="auto">
            <a:xfrm>
              <a:off x="1824"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83" name="Rectangle 163"/>
            <p:cNvSpPr>
              <a:spLocks noChangeArrowheads="1"/>
            </p:cNvSpPr>
            <p:nvPr/>
          </p:nvSpPr>
          <p:spPr bwMode="auto">
            <a:xfrm>
              <a:off x="2016"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84" name="Rectangle 164"/>
            <p:cNvSpPr>
              <a:spLocks noChangeArrowheads="1"/>
            </p:cNvSpPr>
            <p:nvPr/>
          </p:nvSpPr>
          <p:spPr bwMode="auto">
            <a:xfrm>
              <a:off x="2208"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85" name="Rectangle 165"/>
            <p:cNvSpPr>
              <a:spLocks noChangeArrowheads="1"/>
            </p:cNvSpPr>
            <p:nvPr/>
          </p:nvSpPr>
          <p:spPr bwMode="auto">
            <a:xfrm>
              <a:off x="2400"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86" name="Rectangle 166"/>
            <p:cNvSpPr>
              <a:spLocks noChangeArrowheads="1"/>
            </p:cNvSpPr>
            <p:nvPr/>
          </p:nvSpPr>
          <p:spPr bwMode="auto">
            <a:xfrm>
              <a:off x="2592"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87" name="Rectangle 167"/>
            <p:cNvSpPr>
              <a:spLocks noChangeArrowheads="1"/>
            </p:cNvSpPr>
            <p:nvPr/>
          </p:nvSpPr>
          <p:spPr bwMode="auto">
            <a:xfrm>
              <a:off x="2784"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88" name="Rectangle 168"/>
            <p:cNvSpPr>
              <a:spLocks noChangeArrowheads="1"/>
            </p:cNvSpPr>
            <p:nvPr/>
          </p:nvSpPr>
          <p:spPr bwMode="auto">
            <a:xfrm>
              <a:off x="2976"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89" name="Rectangle 169"/>
            <p:cNvSpPr>
              <a:spLocks noChangeArrowheads="1"/>
            </p:cNvSpPr>
            <p:nvPr/>
          </p:nvSpPr>
          <p:spPr bwMode="auto">
            <a:xfrm>
              <a:off x="3168"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90" name="Rectangle 170"/>
            <p:cNvSpPr>
              <a:spLocks noChangeArrowheads="1"/>
            </p:cNvSpPr>
            <p:nvPr/>
          </p:nvSpPr>
          <p:spPr bwMode="auto">
            <a:xfrm>
              <a:off x="336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91" name="Rectangle 171"/>
            <p:cNvSpPr>
              <a:spLocks noChangeArrowheads="1"/>
            </p:cNvSpPr>
            <p:nvPr/>
          </p:nvSpPr>
          <p:spPr bwMode="auto">
            <a:xfrm>
              <a:off x="3552"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92" name="Rectangle 172"/>
            <p:cNvSpPr>
              <a:spLocks noChangeArrowheads="1"/>
            </p:cNvSpPr>
            <p:nvPr/>
          </p:nvSpPr>
          <p:spPr bwMode="auto">
            <a:xfrm>
              <a:off x="3744"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93" name="Rectangle 173"/>
            <p:cNvSpPr>
              <a:spLocks noChangeArrowheads="1"/>
            </p:cNvSpPr>
            <p:nvPr/>
          </p:nvSpPr>
          <p:spPr bwMode="auto">
            <a:xfrm>
              <a:off x="3936"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94" name="Rectangle 174"/>
            <p:cNvSpPr>
              <a:spLocks noChangeArrowheads="1"/>
            </p:cNvSpPr>
            <p:nvPr/>
          </p:nvSpPr>
          <p:spPr bwMode="auto">
            <a:xfrm>
              <a:off x="4128"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56495" name="Rectangle 175"/>
            <p:cNvSpPr>
              <a:spLocks noChangeArrowheads="1"/>
            </p:cNvSpPr>
            <p:nvPr/>
          </p:nvSpPr>
          <p:spPr bwMode="auto">
            <a:xfrm>
              <a:off x="432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Queue Operations (cont.)</a:t>
            </a:r>
          </a:p>
        </p:txBody>
      </p:sp>
      <p:sp>
        <p:nvSpPr>
          <p:cNvPr id="61443" name="Rectangle 3" descr="Rectangle: Click to edit Master text styles&#10;Second level&#10;Third level&#10;Fourth level&#10;Fifth level"/>
          <p:cNvSpPr>
            <a:spLocks noGrp="1" noChangeArrowheads="1"/>
          </p:cNvSpPr>
          <p:nvPr>
            <p:ph idx="1"/>
          </p:nvPr>
        </p:nvSpPr>
        <p:spPr>
          <a:xfrm>
            <a:off x="762000" y="1676400"/>
            <a:ext cx="3429000" cy="2209800"/>
          </a:xfrm>
        </p:spPr>
        <p:txBody>
          <a:bodyPr/>
          <a:lstStyle/>
          <a:p>
            <a:pPr>
              <a:lnSpc>
                <a:spcPct val="90000"/>
              </a:lnSpc>
            </a:pPr>
            <a:r>
              <a:rPr lang="en-US" sz="2400" dirty="0"/>
              <a:t>Operation </a:t>
            </a:r>
            <a:r>
              <a:rPr lang="en-US" sz="2400" dirty="0" err="1"/>
              <a:t>dequeue</a:t>
            </a:r>
            <a:r>
              <a:rPr lang="en-US" sz="2400" dirty="0"/>
              <a:t> throws an exception if the queue is </a:t>
            </a:r>
            <a:r>
              <a:rPr lang="en-US" sz="2400" dirty="0" smtClean="0"/>
              <a:t>empty</a:t>
            </a:r>
            <a:endParaRPr lang="en-US" sz="2400" dirty="0"/>
          </a:p>
        </p:txBody>
      </p:sp>
      <p:sp>
        <p:nvSpPr>
          <p:cNvPr id="61444" name="Text Box 4"/>
          <p:cNvSpPr txBox="1">
            <a:spLocks noChangeArrowheads="1"/>
          </p:cNvSpPr>
          <p:nvPr/>
        </p:nvSpPr>
        <p:spPr bwMode="auto">
          <a:xfrm>
            <a:off x="4343400" y="1600200"/>
            <a:ext cx="4419600" cy="2031325"/>
          </a:xfrm>
          <a:prstGeom prst="rect">
            <a:avLst/>
          </a:prstGeom>
          <a:noFill/>
          <a:ln w="9525">
            <a:solidFill>
              <a:schemeClr val="accent2"/>
            </a:solidFill>
            <a:miter lim="800000"/>
            <a:headEnd/>
            <a:tailEnd/>
          </a:ln>
          <a:effectLst/>
        </p:spPr>
        <p:txBody>
          <a:bodyPr>
            <a:prstTxWarp prst="textNoShape">
              <a:avLst/>
            </a:prstTxWarp>
            <a:spAutoFit/>
          </a:bodyPr>
          <a:lstStyle/>
          <a:p>
            <a:pPr defTabSz="228600"/>
            <a:r>
              <a:rPr lang="en-US" b="1" dirty="0">
                <a:solidFill>
                  <a:srgbClr val="000000"/>
                </a:solidFill>
                <a:latin typeface="Times New Roman" charset="0"/>
              </a:rPr>
              <a:t>Algorithm</a:t>
            </a:r>
            <a:r>
              <a:rPr lang="en-US" dirty="0">
                <a:latin typeface="Times New Roman" charset="0"/>
              </a:rPr>
              <a:t> </a:t>
            </a:r>
            <a:r>
              <a:rPr lang="en-US" b="1" i="1" dirty="0" err="1">
                <a:solidFill>
                  <a:schemeClr val="tx2"/>
                </a:solidFill>
                <a:latin typeface="Times New Roman" charset="0"/>
              </a:rPr>
              <a:t>dequeue</a:t>
            </a:r>
            <a:r>
              <a:rPr lang="en-US" dirty="0">
                <a:solidFill>
                  <a:schemeClr val="tx2"/>
                </a:solidFill>
                <a:latin typeface="Times New Roman" charset="0"/>
              </a:rPr>
              <a:t>()</a:t>
            </a:r>
          </a:p>
          <a:p>
            <a:pPr defTabSz="228600"/>
            <a:r>
              <a:rPr lang="en-US" dirty="0">
                <a:latin typeface="Times New Roman" charset="0"/>
                <a:sym typeface="Symbol" charset="2"/>
              </a:rPr>
              <a:t>	</a:t>
            </a:r>
            <a:r>
              <a:rPr lang="en-US" b="1" dirty="0">
                <a:solidFill>
                  <a:srgbClr val="000000"/>
                </a:solidFill>
                <a:latin typeface="Times New Roman" charset="0"/>
                <a:sym typeface="Symbol" charset="2"/>
              </a:rPr>
              <a:t>if</a:t>
            </a:r>
            <a:r>
              <a:rPr lang="en-US" dirty="0">
                <a:latin typeface="Times New Roman" charset="0"/>
                <a:sym typeface="Symbol" charset="2"/>
              </a:rPr>
              <a:t> </a:t>
            </a:r>
            <a:r>
              <a:rPr lang="en-US" b="1" i="1" dirty="0" err="1">
                <a:solidFill>
                  <a:schemeClr val="accent2"/>
                </a:solidFill>
                <a:latin typeface="Times New Roman" charset="0"/>
              </a:rPr>
              <a:t>isEmpty</a:t>
            </a:r>
            <a:r>
              <a:rPr lang="en-US" dirty="0">
                <a:solidFill>
                  <a:schemeClr val="accent2"/>
                </a:solidFill>
                <a:latin typeface="Times New Roman" charset="0"/>
              </a:rPr>
              <a:t>()</a:t>
            </a:r>
            <a:r>
              <a:rPr lang="en-US" dirty="0">
                <a:solidFill>
                  <a:schemeClr val="tx2"/>
                </a:solidFill>
                <a:latin typeface="Times New Roman" charset="0"/>
              </a:rPr>
              <a:t> </a:t>
            </a:r>
            <a:r>
              <a:rPr lang="en-US" b="1" dirty="0">
                <a:solidFill>
                  <a:srgbClr val="000000"/>
                </a:solidFill>
                <a:latin typeface="Times New Roman" charset="0"/>
                <a:sym typeface="Symbol" charset="2"/>
              </a:rPr>
              <a:t>then</a:t>
            </a:r>
          </a:p>
          <a:p>
            <a:pPr defTabSz="228600"/>
            <a:r>
              <a:rPr lang="en-US" b="1" dirty="0">
                <a:solidFill>
                  <a:srgbClr val="000000"/>
                </a:solidFill>
                <a:latin typeface="Times New Roman" charset="0"/>
                <a:sym typeface="Symbol" charset="2"/>
              </a:rPr>
              <a:t>		throw </a:t>
            </a:r>
            <a:r>
              <a:rPr lang="en-US" b="1" i="1" dirty="0" err="1">
                <a:solidFill>
                  <a:schemeClr val="accent2"/>
                </a:solidFill>
                <a:latin typeface="Times New Roman" charset="0"/>
                <a:sym typeface="Symbol" charset="2"/>
              </a:rPr>
              <a:t>EmptyQueueException</a:t>
            </a:r>
            <a:endParaRPr lang="en-US" b="1" dirty="0">
              <a:solidFill>
                <a:srgbClr val="000000"/>
              </a:solidFill>
              <a:latin typeface="Times New Roman" charset="0"/>
              <a:sym typeface="Symbol" charset="2"/>
            </a:endParaRPr>
          </a:p>
          <a:p>
            <a:pPr defTabSz="228600"/>
            <a:r>
              <a:rPr lang="en-US" dirty="0">
                <a:solidFill>
                  <a:schemeClr val="accent2"/>
                </a:solidFill>
                <a:latin typeface="Times New Roman" charset="0"/>
                <a:sym typeface="Symbol" charset="2"/>
              </a:rPr>
              <a:t>	 </a:t>
            </a:r>
            <a:r>
              <a:rPr lang="en-US" b="1" dirty="0">
                <a:solidFill>
                  <a:srgbClr val="000000"/>
                </a:solidFill>
                <a:latin typeface="Times New Roman" charset="0"/>
                <a:sym typeface="Symbol" charset="2"/>
              </a:rPr>
              <a:t>else</a:t>
            </a:r>
            <a:endParaRPr lang="en-US" dirty="0">
              <a:latin typeface="Times New Roman" charset="0"/>
              <a:sym typeface="Symbol" charset="2"/>
            </a:endParaRPr>
          </a:p>
          <a:p>
            <a:pPr defTabSz="228600"/>
            <a:r>
              <a:rPr lang="en-US" dirty="0">
                <a:latin typeface="Times New Roman" charset="0"/>
                <a:sym typeface="Symbol" charset="2"/>
              </a:rPr>
              <a:t>		</a:t>
            </a:r>
            <a:r>
              <a:rPr lang="en-US" b="1" i="1" dirty="0" err="1">
                <a:solidFill>
                  <a:schemeClr val="accent2"/>
                </a:solidFill>
                <a:latin typeface="Times New Roman" charset="0"/>
              </a:rPr>
              <a:t>o</a:t>
            </a:r>
            <a:r>
              <a:rPr lang="en-US" dirty="0" smtClean="0">
                <a:solidFill>
                  <a:schemeClr val="tx2"/>
                </a:solidFill>
                <a:latin typeface="Times New Roman" charset="0"/>
              </a:rPr>
              <a:t> </a:t>
            </a:r>
            <a:r>
              <a:rPr lang="en-US" dirty="0" err="1" smtClean="0">
                <a:solidFill>
                  <a:srgbClr val="3A7700"/>
                </a:solidFill>
                <a:latin typeface="Wingdings"/>
                <a:ea typeface="Wingdings"/>
                <a:cs typeface="Wingdings"/>
              </a:rPr>
              <a:t></a:t>
            </a:r>
            <a:r>
              <a:rPr lang="en-US" dirty="0" smtClean="0">
                <a:solidFill>
                  <a:schemeClr val="tx2"/>
                </a:solidFill>
                <a:latin typeface="Times New Roman" charset="0"/>
                <a:sym typeface="Symbol" charset="2"/>
              </a:rPr>
              <a:t> </a:t>
            </a:r>
            <a:r>
              <a:rPr lang="en-US" b="1" i="1" dirty="0" err="1">
                <a:solidFill>
                  <a:schemeClr val="accent2"/>
                </a:solidFill>
                <a:latin typeface="Times New Roman" charset="0"/>
                <a:sym typeface="Symbol" charset="2"/>
              </a:rPr>
              <a:t>Q</a:t>
            </a:r>
            <a:r>
              <a:rPr lang="en-US" dirty="0" err="1">
                <a:solidFill>
                  <a:schemeClr val="accent2"/>
                </a:solidFill>
                <a:latin typeface="Times New Roman" charset="0"/>
                <a:sym typeface="Symbol" charset="2"/>
              </a:rPr>
              <a:t>[</a:t>
            </a:r>
            <a:r>
              <a:rPr lang="en-US" b="1" i="1" dirty="0" err="1">
                <a:solidFill>
                  <a:schemeClr val="accent2"/>
                </a:solidFill>
                <a:latin typeface="Times New Roman" charset="0"/>
                <a:sym typeface="Symbol" charset="2"/>
              </a:rPr>
              <a:t>f</a:t>
            </a:r>
            <a:r>
              <a:rPr lang="en-US" dirty="0">
                <a:solidFill>
                  <a:schemeClr val="accent2"/>
                </a:solidFill>
                <a:latin typeface="Times New Roman" charset="0"/>
                <a:sym typeface="Symbol" charset="2"/>
              </a:rPr>
              <a:t>]</a:t>
            </a:r>
            <a:endParaRPr lang="en-US" dirty="0">
              <a:latin typeface="Times New Roman" charset="0"/>
            </a:endParaRPr>
          </a:p>
          <a:p>
            <a:pPr defTabSz="228600"/>
            <a:r>
              <a:rPr lang="en-US" dirty="0">
                <a:solidFill>
                  <a:schemeClr val="accent2"/>
                </a:solidFill>
                <a:latin typeface="Times New Roman" charset="0"/>
              </a:rPr>
              <a:t>		</a:t>
            </a:r>
            <a:r>
              <a:rPr lang="en-US" b="1" i="1" dirty="0" err="1">
                <a:solidFill>
                  <a:schemeClr val="accent2"/>
                </a:solidFill>
                <a:latin typeface="Times New Roman" charset="0"/>
              </a:rPr>
              <a:t>f</a:t>
            </a:r>
            <a:r>
              <a:rPr lang="en-US" dirty="0" smtClean="0">
                <a:solidFill>
                  <a:schemeClr val="tx2"/>
                </a:solidFill>
                <a:latin typeface="Times New Roman" charset="0"/>
              </a:rPr>
              <a:t> </a:t>
            </a:r>
            <a:r>
              <a:rPr lang="en-US" dirty="0" err="1" smtClean="0">
                <a:solidFill>
                  <a:srgbClr val="3A7700"/>
                </a:solidFill>
                <a:latin typeface="Wingdings"/>
                <a:ea typeface="Wingdings"/>
                <a:cs typeface="Wingdings"/>
              </a:rPr>
              <a:t></a:t>
            </a:r>
            <a:r>
              <a:rPr lang="en-US" dirty="0" smtClean="0">
                <a:solidFill>
                  <a:schemeClr val="tx2"/>
                </a:solidFill>
                <a:latin typeface="Times New Roman" charset="0"/>
                <a:sym typeface="Symbol" charset="2"/>
              </a:rPr>
              <a:t> </a:t>
            </a:r>
            <a:r>
              <a:rPr lang="en-US" dirty="0">
                <a:solidFill>
                  <a:schemeClr val="accent2"/>
                </a:solidFill>
                <a:latin typeface="Times New Roman" charset="0"/>
              </a:rPr>
              <a:t>(</a:t>
            </a:r>
            <a:r>
              <a:rPr lang="en-US" b="1" i="1" dirty="0" err="1">
                <a:solidFill>
                  <a:schemeClr val="accent2"/>
                </a:solidFill>
                <a:latin typeface="Times New Roman" charset="0"/>
                <a:sym typeface="Symbol" charset="2"/>
              </a:rPr>
              <a:t>f</a:t>
            </a:r>
            <a:r>
              <a:rPr lang="en-US" b="1" i="1" dirty="0">
                <a:solidFill>
                  <a:schemeClr val="accent2"/>
                </a:solidFill>
                <a:latin typeface="Times New Roman" charset="0"/>
                <a:sym typeface="Symbol" charset="2"/>
              </a:rPr>
              <a:t> </a:t>
            </a:r>
            <a:r>
              <a:rPr lang="en-US" dirty="0">
                <a:solidFill>
                  <a:schemeClr val="accent2"/>
                </a:solidFill>
                <a:latin typeface="Times New Roman" charset="0"/>
                <a:sym typeface="Symbol" charset="2"/>
              </a:rPr>
              <a:t>+ 1</a:t>
            </a:r>
            <a:r>
              <a:rPr lang="en-US" dirty="0">
                <a:solidFill>
                  <a:schemeClr val="accent2"/>
                </a:solidFill>
                <a:latin typeface="Times New Roman" charset="0"/>
              </a:rPr>
              <a:t>)</a:t>
            </a:r>
            <a:r>
              <a:rPr lang="en-US" dirty="0">
                <a:solidFill>
                  <a:schemeClr val="accent2"/>
                </a:solidFill>
                <a:latin typeface="Times New Roman" charset="0"/>
                <a:sym typeface="Symbol" charset="2"/>
              </a:rPr>
              <a:t> mod </a:t>
            </a:r>
            <a:r>
              <a:rPr lang="en-US" b="1" i="1" dirty="0">
                <a:solidFill>
                  <a:schemeClr val="accent2"/>
                </a:solidFill>
                <a:latin typeface="Times New Roman" charset="0"/>
                <a:sym typeface="Symbol" charset="2"/>
              </a:rPr>
              <a:t>N</a:t>
            </a:r>
          </a:p>
          <a:p>
            <a:pPr defTabSz="228600"/>
            <a:r>
              <a:rPr lang="en-US" dirty="0">
                <a:solidFill>
                  <a:schemeClr val="accent2"/>
                </a:solidFill>
                <a:latin typeface="Times New Roman" charset="0"/>
                <a:sym typeface="Symbol" charset="2"/>
              </a:rPr>
              <a:t>		</a:t>
            </a:r>
            <a:r>
              <a:rPr lang="en-US" b="1" dirty="0">
                <a:solidFill>
                  <a:srgbClr val="000000"/>
                </a:solidFill>
                <a:latin typeface="Times New Roman" charset="0"/>
                <a:sym typeface="Symbol" charset="2"/>
              </a:rPr>
              <a:t>return</a:t>
            </a:r>
            <a:r>
              <a:rPr lang="en-US" dirty="0">
                <a:solidFill>
                  <a:schemeClr val="tx2"/>
                </a:solidFill>
                <a:latin typeface="Times New Roman" charset="0"/>
                <a:sym typeface="Symbol" charset="2"/>
              </a:rPr>
              <a:t> </a:t>
            </a:r>
            <a:r>
              <a:rPr lang="en-US" b="1" i="1" dirty="0" err="1">
                <a:solidFill>
                  <a:schemeClr val="accent2"/>
                </a:solidFill>
                <a:latin typeface="Times New Roman" charset="0"/>
                <a:sym typeface="Symbol" charset="2"/>
              </a:rPr>
              <a:t>o</a:t>
            </a:r>
            <a:endParaRPr lang="en-US" b="1" i="1" dirty="0">
              <a:solidFill>
                <a:schemeClr val="accent2"/>
              </a:solidFill>
              <a:latin typeface="Times New Roman" charset="0"/>
              <a:sym typeface="Symbol" charset="2"/>
            </a:endParaRPr>
          </a:p>
        </p:txBody>
      </p:sp>
      <p:grpSp>
        <p:nvGrpSpPr>
          <p:cNvPr id="2" name="Group 55"/>
          <p:cNvGrpSpPr>
            <a:grpSpLocks/>
          </p:cNvGrpSpPr>
          <p:nvPr/>
        </p:nvGrpSpPr>
        <p:grpSpPr bwMode="auto">
          <a:xfrm>
            <a:off x="1524000" y="4511675"/>
            <a:ext cx="5638800" cy="754063"/>
            <a:chOff x="960" y="2597"/>
            <a:chExt cx="3552" cy="475"/>
          </a:xfrm>
        </p:grpSpPr>
        <p:sp>
          <p:nvSpPr>
            <p:cNvPr id="61496" name="Rectangle 56"/>
            <p:cNvSpPr>
              <a:spLocks noChangeArrowheads="1"/>
            </p:cNvSpPr>
            <p:nvPr/>
          </p:nvSpPr>
          <p:spPr bwMode="auto">
            <a:xfrm>
              <a:off x="960" y="2597"/>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Q</a:t>
              </a:r>
              <a:endParaRPr lang="en-US" b="1">
                <a:solidFill>
                  <a:schemeClr val="accent2"/>
                </a:solidFill>
              </a:endParaRPr>
            </a:p>
          </p:txBody>
        </p:sp>
        <p:sp>
          <p:nvSpPr>
            <p:cNvPr id="61497" name="Rectangle 57"/>
            <p:cNvSpPr>
              <a:spLocks noChangeArrowheads="1"/>
            </p:cNvSpPr>
            <p:nvPr/>
          </p:nvSpPr>
          <p:spPr bwMode="auto">
            <a:xfrm>
              <a:off x="1296"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0</a:t>
              </a:r>
              <a:endParaRPr lang="en-US">
                <a:solidFill>
                  <a:schemeClr val="accent2"/>
                </a:solidFill>
              </a:endParaRPr>
            </a:p>
          </p:txBody>
        </p:sp>
        <p:sp>
          <p:nvSpPr>
            <p:cNvPr id="61498" name="Rectangle 58"/>
            <p:cNvSpPr>
              <a:spLocks noChangeArrowheads="1"/>
            </p:cNvSpPr>
            <p:nvPr/>
          </p:nvSpPr>
          <p:spPr bwMode="auto">
            <a:xfrm>
              <a:off x="1488"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1</a:t>
              </a:r>
              <a:endParaRPr lang="en-US">
                <a:solidFill>
                  <a:schemeClr val="accent2"/>
                </a:solidFill>
              </a:endParaRPr>
            </a:p>
          </p:txBody>
        </p:sp>
        <p:sp>
          <p:nvSpPr>
            <p:cNvPr id="61499" name="Rectangle 59"/>
            <p:cNvSpPr>
              <a:spLocks noChangeArrowheads="1"/>
            </p:cNvSpPr>
            <p:nvPr/>
          </p:nvSpPr>
          <p:spPr bwMode="auto">
            <a:xfrm>
              <a:off x="1680" y="2842"/>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2</a:t>
              </a:r>
              <a:endParaRPr lang="en-US">
                <a:solidFill>
                  <a:schemeClr val="accent2"/>
                </a:solidFill>
              </a:endParaRPr>
            </a:p>
          </p:txBody>
        </p:sp>
        <p:sp>
          <p:nvSpPr>
            <p:cNvPr id="61500" name="Rectangle 60"/>
            <p:cNvSpPr>
              <a:spLocks noChangeArrowheads="1"/>
            </p:cNvSpPr>
            <p:nvPr/>
          </p:nvSpPr>
          <p:spPr bwMode="auto">
            <a:xfrm>
              <a:off x="3936" y="2842"/>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r</a:t>
              </a:r>
              <a:endParaRPr lang="en-US" b="1">
                <a:solidFill>
                  <a:schemeClr val="accent2"/>
                </a:solidFill>
              </a:endParaRPr>
            </a:p>
          </p:txBody>
        </p:sp>
        <p:sp>
          <p:nvSpPr>
            <p:cNvPr id="61501" name="Rectangle 61"/>
            <p:cNvSpPr>
              <a:spLocks noChangeArrowheads="1"/>
            </p:cNvSpPr>
            <p:nvPr/>
          </p:nvSpPr>
          <p:spPr bwMode="auto">
            <a:xfrm>
              <a:off x="2016" y="2842"/>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f</a:t>
              </a:r>
              <a:endParaRPr lang="en-US" b="1">
                <a:solidFill>
                  <a:schemeClr val="accent2"/>
                </a:solidFill>
              </a:endParaRPr>
            </a:p>
          </p:txBody>
        </p:sp>
        <p:sp>
          <p:nvSpPr>
            <p:cNvPr id="61502" name="Rectangle 62"/>
            <p:cNvSpPr>
              <a:spLocks noChangeArrowheads="1"/>
            </p:cNvSpPr>
            <p:nvPr/>
          </p:nvSpPr>
          <p:spPr bwMode="auto">
            <a:xfrm>
              <a:off x="1248"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1503" name="Rectangle 63"/>
            <p:cNvSpPr>
              <a:spLocks noChangeArrowheads="1"/>
            </p:cNvSpPr>
            <p:nvPr/>
          </p:nvSpPr>
          <p:spPr bwMode="auto">
            <a:xfrm>
              <a:off x="1440"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04" name="Rectangle 64"/>
            <p:cNvSpPr>
              <a:spLocks noChangeArrowheads="1"/>
            </p:cNvSpPr>
            <p:nvPr/>
          </p:nvSpPr>
          <p:spPr bwMode="auto">
            <a:xfrm>
              <a:off x="1632"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05" name="Rectangle 65"/>
            <p:cNvSpPr>
              <a:spLocks noChangeArrowheads="1"/>
            </p:cNvSpPr>
            <p:nvPr/>
          </p:nvSpPr>
          <p:spPr bwMode="auto">
            <a:xfrm>
              <a:off x="1824"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06" name="Rectangle 66"/>
            <p:cNvSpPr>
              <a:spLocks noChangeArrowheads="1"/>
            </p:cNvSpPr>
            <p:nvPr/>
          </p:nvSpPr>
          <p:spPr bwMode="auto">
            <a:xfrm>
              <a:off x="2016"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07" name="Rectangle 67"/>
            <p:cNvSpPr>
              <a:spLocks noChangeArrowheads="1"/>
            </p:cNvSpPr>
            <p:nvPr/>
          </p:nvSpPr>
          <p:spPr bwMode="auto">
            <a:xfrm>
              <a:off x="2208"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08" name="Rectangle 68"/>
            <p:cNvSpPr>
              <a:spLocks noChangeArrowheads="1"/>
            </p:cNvSpPr>
            <p:nvPr/>
          </p:nvSpPr>
          <p:spPr bwMode="auto">
            <a:xfrm>
              <a:off x="2400"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09" name="Rectangle 69"/>
            <p:cNvSpPr>
              <a:spLocks noChangeArrowheads="1"/>
            </p:cNvSpPr>
            <p:nvPr/>
          </p:nvSpPr>
          <p:spPr bwMode="auto">
            <a:xfrm>
              <a:off x="2592"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10" name="Rectangle 70"/>
            <p:cNvSpPr>
              <a:spLocks noChangeArrowheads="1"/>
            </p:cNvSpPr>
            <p:nvPr/>
          </p:nvSpPr>
          <p:spPr bwMode="auto">
            <a:xfrm>
              <a:off x="2784"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11" name="Rectangle 71"/>
            <p:cNvSpPr>
              <a:spLocks noChangeArrowheads="1"/>
            </p:cNvSpPr>
            <p:nvPr/>
          </p:nvSpPr>
          <p:spPr bwMode="auto">
            <a:xfrm>
              <a:off x="2976"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12" name="Rectangle 72"/>
            <p:cNvSpPr>
              <a:spLocks noChangeArrowheads="1"/>
            </p:cNvSpPr>
            <p:nvPr/>
          </p:nvSpPr>
          <p:spPr bwMode="auto">
            <a:xfrm>
              <a:off x="3168"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13" name="Rectangle 73"/>
            <p:cNvSpPr>
              <a:spLocks noChangeArrowheads="1"/>
            </p:cNvSpPr>
            <p:nvPr/>
          </p:nvSpPr>
          <p:spPr bwMode="auto">
            <a:xfrm>
              <a:off x="3360"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14" name="Rectangle 74"/>
            <p:cNvSpPr>
              <a:spLocks noChangeArrowheads="1"/>
            </p:cNvSpPr>
            <p:nvPr/>
          </p:nvSpPr>
          <p:spPr bwMode="auto">
            <a:xfrm>
              <a:off x="3552"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15" name="Rectangle 75"/>
            <p:cNvSpPr>
              <a:spLocks noChangeArrowheads="1"/>
            </p:cNvSpPr>
            <p:nvPr/>
          </p:nvSpPr>
          <p:spPr bwMode="auto">
            <a:xfrm>
              <a:off x="3744" y="2645"/>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16" name="Rectangle 76"/>
            <p:cNvSpPr>
              <a:spLocks noChangeArrowheads="1"/>
            </p:cNvSpPr>
            <p:nvPr/>
          </p:nvSpPr>
          <p:spPr bwMode="auto">
            <a:xfrm>
              <a:off x="3936"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17" name="Rectangle 77"/>
            <p:cNvSpPr>
              <a:spLocks noChangeArrowheads="1"/>
            </p:cNvSpPr>
            <p:nvPr/>
          </p:nvSpPr>
          <p:spPr bwMode="auto">
            <a:xfrm>
              <a:off x="4128"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18" name="Rectangle 78"/>
            <p:cNvSpPr>
              <a:spLocks noChangeArrowheads="1"/>
            </p:cNvSpPr>
            <p:nvPr/>
          </p:nvSpPr>
          <p:spPr bwMode="auto">
            <a:xfrm>
              <a:off x="4320" y="2645"/>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79"/>
          <p:cNvGrpSpPr>
            <a:grpSpLocks/>
          </p:cNvGrpSpPr>
          <p:nvPr/>
        </p:nvGrpSpPr>
        <p:grpSpPr bwMode="auto">
          <a:xfrm>
            <a:off x="1524000" y="5494338"/>
            <a:ext cx="5638800" cy="754062"/>
            <a:chOff x="960" y="3360"/>
            <a:chExt cx="3552" cy="475"/>
          </a:xfrm>
        </p:grpSpPr>
        <p:sp>
          <p:nvSpPr>
            <p:cNvPr id="61520" name="Rectangle 80"/>
            <p:cNvSpPr>
              <a:spLocks noChangeArrowheads="1"/>
            </p:cNvSpPr>
            <p:nvPr/>
          </p:nvSpPr>
          <p:spPr bwMode="auto">
            <a:xfrm>
              <a:off x="960" y="3360"/>
              <a:ext cx="187"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Q</a:t>
              </a:r>
              <a:endParaRPr lang="en-US" b="1">
                <a:solidFill>
                  <a:schemeClr val="accent2"/>
                </a:solidFill>
              </a:endParaRPr>
            </a:p>
          </p:txBody>
        </p:sp>
        <p:sp>
          <p:nvSpPr>
            <p:cNvPr id="61521" name="Rectangle 81"/>
            <p:cNvSpPr>
              <a:spLocks noChangeArrowheads="1"/>
            </p:cNvSpPr>
            <p:nvPr/>
          </p:nvSpPr>
          <p:spPr bwMode="auto">
            <a:xfrm>
              <a:off x="1296"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0</a:t>
              </a:r>
              <a:endParaRPr lang="en-US">
                <a:solidFill>
                  <a:schemeClr val="accent2"/>
                </a:solidFill>
              </a:endParaRPr>
            </a:p>
          </p:txBody>
        </p:sp>
        <p:sp>
          <p:nvSpPr>
            <p:cNvPr id="61522" name="Rectangle 82"/>
            <p:cNvSpPr>
              <a:spLocks noChangeArrowheads="1"/>
            </p:cNvSpPr>
            <p:nvPr/>
          </p:nvSpPr>
          <p:spPr bwMode="auto">
            <a:xfrm>
              <a:off x="1488"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1</a:t>
              </a:r>
              <a:endParaRPr lang="en-US">
                <a:solidFill>
                  <a:schemeClr val="accent2"/>
                </a:solidFill>
              </a:endParaRPr>
            </a:p>
          </p:txBody>
        </p:sp>
        <p:sp>
          <p:nvSpPr>
            <p:cNvPr id="61523" name="Rectangle 83"/>
            <p:cNvSpPr>
              <a:spLocks noChangeArrowheads="1"/>
            </p:cNvSpPr>
            <p:nvPr/>
          </p:nvSpPr>
          <p:spPr bwMode="auto">
            <a:xfrm>
              <a:off x="1680" y="3605"/>
              <a:ext cx="96" cy="230"/>
            </a:xfrm>
            <a:prstGeom prst="rect">
              <a:avLst/>
            </a:prstGeom>
            <a:noFill/>
            <a:ln w="9525">
              <a:noFill/>
              <a:miter lim="800000"/>
              <a:headEnd/>
              <a:tailEnd/>
            </a:ln>
          </p:spPr>
          <p:txBody>
            <a:bodyPr wrap="none" lIns="0" tIns="0" rIns="0" bIns="0">
              <a:prstTxWarp prst="textNoShape">
                <a:avLst/>
              </a:prstTxWarp>
              <a:spAutoFit/>
            </a:bodyPr>
            <a:lstStyle/>
            <a:p>
              <a:r>
                <a:rPr lang="en-US">
                  <a:solidFill>
                    <a:schemeClr val="accent2"/>
                  </a:solidFill>
                  <a:latin typeface="Times New Roman" charset="0"/>
                </a:rPr>
                <a:t>2</a:t>
              </a:r>
              <a:endParaRPr lang="en-US">
                <a:solidFill>
                  <a:schemeClr val="accent2"/>
                </a:solidFill>
              </a:endParaRPr>
            </a:p>
          </p:txBody>
        </p:sp>
        <p:sp>
          <p:nvSpPr>
            <p:cNvPr id="61524" name="Rectangle 84"/>
            <p:cNvSpPr>
              <a:spLocks noChangeArrowheads="1"/>
            </p:cNvSpPr>
            <p:nvPr/>
          </p:nvSpPr>
          <p:spPr bwMode="auto">
            <a:xfrm>
              <a:off x="3360" y="3605"/>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f</a:t>
              </a:r>
              <a:endParaRPr lang="en-US" b="1">
                <a:solidFill>
                  <a:schemeClr val="accent2"/>
                </a:solidFill>
              </a:endParaRPr>
            </a:p>
          </p:txBody>
        </p:sp>
        <p:sp>
          <p:nvSpPr>
            <p:cNvPr id="61525" name="Rectangle 85"/>
            <p:cNvSpPr>
              <a:spLocks noChangeArrowheads="1"/>
            </p:cNvSpPr>
            <p:nvPr/>
          </p:nvSpPr>
          <p:spPr bwMode="auto">
            <a:xfrm>
              <a:off x="2016" y="3605"/>
              <a:ext cx="178" cy="230"/>
            </a:xfrm>
            <a:prstGeom prst="rect">
              <a:avLst/>
            </a:prstGeom>
            <a:noFill/>
            <a:ln w="9525">
              <a:noFill/>
              <a:miter lim="800000"/>
              <a:headEnd/>
              <a:tailEnd/>
            </a:ln>
          </p:spPr>
          <p:txBody>
            <a:bodyPr lIns="0" tIns="0" rIns="0" bIns="0">
              <a:prstTxWarp prst="textNoShape">
                <a:avLst/>
              </a:prstTxWarp>
              <a:spAutoFit/>
            </a:bodyPr>
            <a:lstStyle/>
            <a:p>
              <a:pPr algn="ctr"/>
              <a:r>
                <a:rPr lang="en-US" b="1" i="1">
                  <a:solidFill>
                    <a:schemeClr val="accent2"/>
                  </a:solidFill>
                  <a:latin typeface="Times New Roman" charset="0"/>
                </a:rPr>
                <a:t>r</a:t>
              </a:r>
              <a:endParaRPr lang="en-US" b="1">
                <a:solidFill>
                  <a:schemeClr val="accent2"/>
                </a:solidFill>
              </a:endParaRPr>
            </a:p>
          </p:txBody>
        </p:sp>
        <p:sp>
          <p:nvSpPr>
            <p:cNvPr id="61526" name="Rectangle 86"/>
            <p:cNvSpPr>
              <a:spLocks noChangeArrowheads="1"/>
            </p:cNvSpPr>
            <p:nvPr/>
          </p:nvSpPr>
          <p:spPr bwMode="auto">
            <a:xfrm>
              <a:off x="1248"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pPr algn="ctr"/>
              <a:endParaRPr lang="en-US"/>
            </a:p>
          </p:txBody>
        </p:sp>
        <p:sp>
          <p:nvSpPr>
            <p:cNvPr id="61527" name="Rectangle 87"/>
            <p:cNvSpPr>
              <a:spLocks noChangeArrowheads="1"/>
            </p:cNvSpPr>
            <p:nvPr/>
          </p:nvSpPr>
          <p:spPr bwMode="auto">
            <a:xfrm>
              <a:off x="144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28" name="Rectangle 88"/>
            <p:cNvSpPr>
              <a:spLocks noChangeArrowheads="1"/>
            </p:cNvSpPr>
            <p:nvPr/>
          </p:nvSpPr>
          <p:spPr bwMode="auto">
            <a:xfrm>
              <a:off x="1632"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29" name="Rectangle 89"/>
            <p:cNvSpPr>
              <a:spLocks noChangeArrowheads="1"/>
            </p:cNvSpPr>
            <p:nvPr/>
          </p:nvSpPr>
          <p:spPr bwMode="auto">
            <a:xfrm>
              <a:off x="1824"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30" name="Rectangle 90"/>
            <p:cNvSpPr>
              <a:spLocks noChangeArrowheads="1"/>
            </p:cNvSpPr>
            <p:nvPr/>
          </p:nvSpPr>
          <p:spPr bwMode="auto">
            <a:xfrm>
              <a:off x="2016"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31" name="Rectangle 91"/>
            <p:cNvSpPr>
              <a:spLocks noChangeArrowheads="1"/>
            </p:cNvSpPr>
            <p:nvPr/>
          </p:nvSpPr>
          <p:spPr bwMode="auto">
            <a:xfrm>
              <a:off x="2208"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32" name="Rectangle 92"/>
            <p:cNvSpPr>
              <a:spLocks noChangeArrowheads="1"/>
            </p:cNvSpPr>
            <p:nvPr/>
          </p:nvSpPr>
          <p:spPr bwMode="auto">
            <a:xfrm>
              <a:off x="2400"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33" name="Rectangle 93"/>
            <p:cNvSpPr>
              <a:spLocks noChangeArrowheads="1"/>
            </p:cNvSpPr>
            <p:nvPr/>
          </p:nvSpPr>
          <p:spPr bwMode="auto">
            <a:xfrm>
              <a:off x="2592"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34" name="Rectangle 94"/>
            <p:cNvSpPr>
              <a:spLocks noChangeArrowheads="1"/>
            </p:cNvSpPr>
            <p:nvPr/>
          </p:nvSpPr>
          <p:spPr bwMode="auto">
            <a:xfrm>
              <a:off x="2784"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35" name="Rectangle 95"/>
            <p:cNvSpPr>
              <a:spLocks noChangeArrowheads="1"/>
            </p:cNvSpPr>
            <p:nvPr/>
          </p:nvSpPr>
          <p:spPr bwMode="auto">
            <a:xfrm>
              <a:off x="2976"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36" name="Rectangle 96"/>
            <p:cNvSpPr>
              <a:spLocks noChangeArrowheads="1"/>
            </p:cNvSpPr>
            <p:nvPr/>
          </p:nvSpPr>
          <p:spPr bwMode="auto">
            <a:xfrm>
              <a:off x="3168" y="3408"/>
              <a:ext cx="192" cy="192"/>
            </a:xfrm>
            <a:prstGeom prst="rect">
              <a:avLst/>
            </a:prstGeom>
            <a:solidFill>
              <a:schemeClr val="bg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37" name="Rectangle 97"/>
            <p:cNvSpPr>
              <a:spLocks noChangeArrowheads="1"/>
            </p:cNvSpPr>
            <p:nvPr/>
          </p:nvSpPr>
          <p:spPr bwMode="auto">
            <a:xfrm>
              <a:off x="336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38" name="Rectangle 98"/>
            <p:cNvSpPr>
              <a:spLocks noChangeArrowheads="1"/>
            </p:cNvSpPr>
            <p:nvPr/>
          </p:nvSpPr>
          <p:spPr bwMode="auto">
            <a:xfrm>
              <a:off x="3552"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39" name="Rectangle 99"/>
            <p:cNvSpPr>
              <a:spLocks noChangeArrowheads="1"/>
            </p:cNvSpPr>
            <p:nvPr/>
          </p:nvSpPr>
          <p:spPr bwMode="auto">
            <a:xfrm>
              <a:off x="3744"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40" name="Rectangle 100"/>
            <p:cNvSpPr>
              <a:spLocks noChangeArrowheads="1"/>
            </p:cNvSpPr>
            <p:nvPr/>
          </p:nvSpPr>
          <p:spPr bwMode="auto">
            <a:xfrm>
              <a:off x="3936"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41" name="Rectangle 101"/>
            <p:cNvSpPr>
              <a:spLocks noChangeArrowheads="1"/>
            </p:cNvSpPr>
            <p:nvPr/>
          </p:nvSpPr>
          <p:spPr bwMode="auto">
            <a:xfrm>
              <a:off x="4128"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1542" name="Rectangle 102"/>
            <p:cNvSpPr>
              <a:spLocks noChangeArrowheads="1"/>
            </p:cNvSpPr>
            <p:nvPr/>
          </p:nvSpPr>
          <p:spPr bwMode="auto">
            <a:xfrm>
              <a:off x="4320" y="3408"/>
              <a:ext cx="192" cy="192"/>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Queue Interface in Java</a:t>
            </a:r>
          </a:p>
        </p:txBody>
      </p:sp>
      <p:sp>
        <p:nvSpPr>
          <p:cNvPr id="57347" name="Rectangle 3" descr="Rectangle: Click to edit Master text styles&#10;Second level&#10;Third level&#10;Fourth level&#10;Fifth level"/>
          <p:cNvSpPr>
            <a:spLocks noGrp="1" noChangeArrowheads="1"/>
          </p:cNvSpPr>
          <p:nvPr>
            <p:ph idx="1"/>
          </p:nvPr>
        </p:nvSpPr>
        <p:spPr>
          <a:xfrm>
            <a:off x="609600" y="1795463"/>
            <a:ext cx="3581400" cy="4038600"/>
          </a:xfrm>
        </p:spPr>
        <p:txBody>
          <a:bodyPr/>
          <a:lstStyle/>
          <a:p>
            <a:r>
              <a:rPr lang="en-US" sz="2800" dirty="0"/>
              <a:t>Java interface corresponding to our Queue ADT</a:t>
            </a:r>
          </a:p>
          <a:p>
            <a:r>
              <a:rPr lang="en-US" sz="2800" dirty="0"/>
              <a:t>Requires the definition of class </a:t>
            </a:r>
            <a:r>
              <a:rPr lang="en-US" sz="2800" dirty="0" err="1" smtClean="0">
                <a:solidFill>
                  <a:schemeClr val="hlink"/>
                </a:solidFill>
                <a:latin typeface="Arial Narrow" charset="0"/>
              </a:rPr>
              <a:t>EmptyQueueException</a:t>
            </a:r>
            <a:endParaRPr lang="en-US" sz="2800" dirty="0"/>
          </a:p>
        </p:txBody>
      </p:sp>
      <p:sp>
        <p:nvSpPr>
          <p:cNvPr id="57348" name="Text Box 4"/>
          <p:cNvSpPr txBox="1">
            <a:spLocks noChangeArrowheads="1"/>
          </p:cNvSpPr>
          <p:nvPr/>
        </p:nvSpPr>
        <p:spPr bwMode="auto">
          <a:xfrm>
            <a:off x="4343400" y="1643063"/>
            <a:ext cx="4419600" cy="4300537"/>
          </a:xfrm>
          <a:prstGeom prst="rect">
            <a:avLst/>
          </a:prstGeom>
          <a:noFill/>
          <a:ln w="9525">
            <a:solidFill>
              <a:schemeClr val="tx1"/>
            </a:solidFill>
            <a:miter lim="800000"/>
            <a:headEnd/>
            <a:tailEnd/>
          </a:ln>
          <a:effectLst/>
        </p:spPr>
        <p:txBody>
          <a:bodyPr>
            <a:prstTxWarp prst="textNoShape">
              <a:avLst/>
            </a:prstTxWarp>
            <a:spAutoFit/>
          </a:bodyPr>
          <a:lstStyle/>
          <a:p>
            <a:pPr defTabSz="228600">
              <a:spcBef>
                <a:spcPct val="50000"/>
              </a:spcBef>
            </a:pPr>
            <a:r>
              <a:rPr lang="en-US">
                <a:solidFill>
                  <a:srgbClr val="000000"/>
                </a:solidFill>
                <a:latin typeface="Arial Narrow" charset="0"/>
              </a:rPr>
              <a:t>public interface</a:t>
            </a:r>
            <a:r>
              <a:rPr lang="en-US">
                <a:latin typeface="Arial Narrow" charset="0"/>
              </a:rPr>
              <a:t> </a:t>
            </a:r>
            <a:r>
              <a:rPr lang="en-US">
                <a:solidFill>
                  <a:schemeClr val="tx2"/>
                </a:solidFill>
                <a:latin typeface="Arial Narrow" charset="0"/>
              </a:rPr>
              <a:t>Queue</a:t>
            </a:r>
            <a:r>
              <a:rPr lang="en-US">
                <a:latin typeface="Arial Narrow" charset="0"/>
              </a:rPr>
              <a:t> </a:t>
            </a:r>
            <a:r>
              <a:rPr lang="en-US">
                <a:solidFill>
                  <a:srgbClr val="000000"/>
                </a:solidFill>
                <a:latin typeface="Arial Narrow" charset="0"/>
              </a:rPr>
              <a:t>{</a:t>
            </a:r>
          </a:p>
          <a:p>
            <a:pPr defTabSz="228600">
              <a:spcBef>
                <a:spcPct val="50000"/>
              </a:spcBef>
            </a:pPr>
            <a:r>
              <a:rPr lang="en-US">
                <a:latin typeface="Arial Narrow" charset="0"/>
              </a:rPr>
              <a:t>	</a:t>
            </a:r>
            <a:r>
              <a:rPr lang="en-US">
                <a:solidFill>
                  <a:srgbClr val="000000"/>
                </a:solidFill>
                <a:latin typeface="Arial Narrow" charset="0"/>
              </a:rPr>
              <a:t>public</a:t>
            </a:r>
            <a:r>
              <a:rPr lang="en-US">
                <a:latin typeface="Arial Narrow" charset="0"/>
              </a:rPr>
              <a:t> int </a:t>
            </a:r>
            <a:r>
              <a:rPr lang="en-US">
                <a:solidFill>
                  <a:schemeClr val="tx2"/>
                </a:solidFill>
                <a:latin typeface="Arial Narrow" charset="0"/>
              </a:rPr>
              <a:t>size()</a:t>
            </a:r>
            <a:r>
              <a:rPr lang="en-US">
                <a:latin typeface="Arial Narrow" charset="0"/>
              </a:rPr>
              <a:t>;</a:t>
            </a:r>
          </a:p>
          <a:p>
            <a:pPr defTabSz="228600">
              <a:spcBef>
                <a:spcPct val="50000"/>
              </a:spcBef>
            </a:pPr>
            <a:r>
              <a:rPr lang="en-US">
                <a:latin typeface="Arial Narrow" charset="0"/>
              </a:rPr>
              <a:t>	</a:t>
            </a:r>
            <a:r>
              <a:rPr lang="en-US">
                <a:solidFill>
                  <a:srgbClr val="000000"/>
                </a:solidFill>
                <a:latin typeface="Arial Narrow" charset="0"/>
              </a:rPr>
              <a:t>public</a:t>
            </a:r>
            <a:r>
              <a:rPr lang="en-US">
                <a:latin typeface="Arial Narrow" charset="0"/>
              </a:rPr>
              <a:t> boolean </a:t>
            </a:r>
            <a:r>
              <a:rPr lang="en-US">
                <a:solidFill>
                  <a:schemeClr val="tx2"/>
                </a:solidFill>
                <a:latin typeface="Arial Narrow" charset="0"/>
              </a:rPr>
              <a:t>isEmpty()</a:t>
            </a:r>
            <a:r>
              <a:rPr lang="en-US">
                <a:latin typeface="Arial Narrow" charset="0"/>
              </a:rPr>
              <a:t>;</a:t>
            </a:r>
          </a:p>
          <a:p>
            <a:pPr defTabSz="228600">
              <a:spcBef>
                <a:spcPct val="50000"/>
              </a:spcBef>
            </a:pPr>
            <a:r>
              <a:rPr lang="en-US">
                <a:latin typeface="Arial Narrow" charset="0"/>
              </a:rPr>
              <a:t>	</a:t>
            </a:r>
            <a:r>
              <a:rPr lang="en-US">
                <a:solidFill>
                  <a:srgbClr val="000000"/>
                </a:solidFill>
                <a:latin typeface="Arial Narrow" charset="0"/>
              </a:rPr>
              <a:t>public</a:t>
            </a:r>
            <a:r>
              <a:rPr lang="en-US">
                <a:latin typeface="Arial Narrow" charset="0"/>
              </a:rPr>
              <a:t> Object </a:t>
            </a:r>
            <a:r>
              <a:rPr lang="en-US">
                <a:solidFill>
                  <a:schemeClr val="tx2"/>
                </a:solidFill>
                <a:latin typeface="Arial Narrow" charset="0"/>
              </a:rPr>
              <a:t>front()</a:t>
            </a:r>
            <a:r>
              <a:rPr lang="en-US">
                <a:latin typeface="Arial Narrow" charset="0"/>
              </a:rPr>
              <a:t/>
            </a:r>
            <a:br>
              <a:rPr lang="en-US">
                <a:latin typeface="Arial Narrow" charset="0"/>
              </a:rPr>
            </a:br>
            <a:r>
              <a:rPr lang="en-US">
                <a:latin typeface="Arial Narrow" charset="0"/>
              </a:rPr>
              <a:t>			</a:t>
            </a:r>
            <a:r>
              <a:rPr lang="en-US">
                <a:solidFill>
                  <a:srgbClr val="000000"/>
                </a:solidFill>
                <a:latin typeface="Arial Narrow" charset="0"/>
              </a:rPr>
              <a:t>throws</a:t>
            </a:r>
            <a:r>
              <a:rPr lang="en-US">
                <a:latin typeface="Arial Narrow" charset="0"/>
              </a:rPr>
              <a:t> </a:t>
            </a:r>
            <a:r>
              <a:rPr lang="en-US">
                <a:solidFill>
                  <a:schemeClr val="hlink"/>
                </a:solidFill>
                <a:latin typeface="Arial Narrow" charset="0"/>
              </a:rPr>
              <a:t>EmptyQueueException</a:t>
            </a:r>
            <a:r>
              <a:rPr lang="en-US">
                <a:latin typeface="Arial Narrow" charset="0"/>
              </a:rPr>
              <a:t>;</a:t>
            </a:r>
          </a:p>
          <a:p>
            <a:pPr defTabSz="228600">
              <a:spcBef>
                <a:spcPct val="50000"/>
              </a:spcBef>
            </a:pPr>
            <a:r>
              <a:rPr lang="en-US">
                <a:latin typeface="Arial Narrow" charset="0"/>
              </a:rPr>
              <a:t>	</a:t>
            </a:r>
            <a:r>
              <a:rPr lang="en-US">
                <a:solidFill>
                  <a:srgbClr val="000000"/>
                </a:solidFill>
                <a:latin typeface="Arial Narrow" charset="0"/>
              </a:rPr>
              <a:t>public void</a:t>
            </a:r>
            <a:r>
              <a:rPr lang="en-US">
                <a:latin typeface="Arial Narrow" charset="0"/>
              </a:rPr>
              <a:t> </a:t>
            </a:r>
            <a:r>
              <a:rPr lang="en-US">
                <a:solidFill>
                  <a:schemeClr val="tx2"/>
                </a:solidFill>
                <a:latin typeface="Arial Narrow" charset="0"/>
              </a:rPr>
              <a:t>enqueue(Object o)</a:t>
            </a:r>
            <a:r>
              <a:rPr lang="en-US">
                <a:latin typeface="Arial Narrow" charset="0"/>
              </a:rPr>
              <a:t>;</a:t>
            </a:r>
          </a:p>
          <a:p>
            <a:pPr defTabSz="228600">
              <a:spcBef>
                <a:spcPct val="50000"/>
              </a:spcBef>
            </a:pPr>
            <a:r>
              <a:rPr lang="en-US">
                <a:latin typeface="Arial Narrow" charset="0"/>
              </a:rPr>
              <a:t>	</a:t>
            </a:r>
            <a:r>
              <a:rPr lang="en-US">
                <a:solidFill>
                  <a:srgbClr val="000000"/>
                </a:solidFill>
                <a:latin typeface="Arial Narrow" charset="0"/>
              </a:rPr>
              <a:t>public</a:t>
            </a:r>
            <a:r>
              <a:rPr lang="en-US">
                <a:latin typeface="Arial Narrow" charset="0"/>
              </a:rPr>
              <a:t> Object </a:t>
            </a:r>
            <a:r>
              <a:rPr lang="en-US">
                <a:solidFill>
                  <a:schemeClr val="tx2"/>
                </a:solidFill>
                <a:latin typeface="Arial Narrow" charset="0"/>
              </a:rPr>
              <a:t>dequeue()</a:t>
            </a:r>
            <a:r>
              <a:rPr lang="en-US">
                <a:latin typeface="Arial Narrow" charset="0"/>
              </a:rPr>
              <a:t/>
            </a:r>
            <a:br>
              <a:rPr lang="en-US">
                <a:latin typeface="Arial Narrow" charset="0"/>
              </a:rPr>
            </a:br>
            <a:r>
              <a:rPr lang="en-US">
                <a:latin typeface="Arial Narrow" charset="0"/>
              </a:rPr>
              <a:t>			 </a:t>
            </a:r>
            <a:r>
              <a:rPr lang="en-US">
                <a:solidFill>
                  <a:srgbClr val="000000"/>
                </a:solidFill>
                <a:latin typeface="Arial Narrow" charset="0"/>
              </a:rPr>
              <a:t>throws</a:t>
            </a:r>
            <a:r>
              <a:rPr lang="en-US">
                <a:latin typeface="Arial Narrow" charset="0"/>
              </a:rPr>
              <a:t> </a:t>
            </a:r>
            <a:r>
              <a:rPr lang="en-US">
                <a:solidFill>
                  <a:schemeClr val="hlink"/>
                </a:solidFill>
                <a:latin typeface="Arial Narrow" charset="0"/>
              </a:rPr>
              <a:t>EmptyQueueException</a:t>
            </a:r>
            <a:r>
              <a:rPr lang="en-US">
                <a:latin typeface="Arial Narrow" charset="0"/>
              </a:rPr>
              <a:t>;</a:t>
            </a:r>
            <a:br>
              <a:rPr lang="en-US">
                <a:latin typeface="Arial Narrow" charset="0"/>
              </a:rPr>
            </a:br>
            <a:r>
              <a:rPr lang="en-US">
                <a:solidFill>
                  <a:srgbClr val="000000"/>
                </a:solidFill>
                <a:latin typeface="Arial Narrow" charset="0"/>
              </a:rPr>
              <a:t>}</a:t>
            </a:r>
          </a:p>
        </p:txBody>
      </p:sp>
      <p:sp>
        <p:nvSpPr>
          <p:cNvPr id="2" name="TextBox 1"/>
          <p:cNvSpPr txBox="1"/>
          <p:nvPr/>
        </p:nvSpPr>
        <p:spPr>
          <a:xfrm>
            <a:off x="278030" y="4933254"/>
            <a:ext cx="3828794" cy="1200329"/>
          </a:xfrm>
          <a:prstGeom prst="rect">
            <a:avLst/>
          </a:prstGeom>
          <a:noFill/>
        </p:spPr>
        <p:txBody>
          <a:bodyPr wrap="square" rtlCol="0">
            <a:spAutoFit/>
          </a:bodyPr>
          <a:lstStyle/>
          <a:p>
            <a:r>
              <a:rPr lang="en-US" dirty="0" smtClean="0">
                <a:solidFill>
                  <a:srgbClr val="800000"/>
                </a:solidFill>
              </a:rPr>
              <a:t>NB:  The </a:t>
            </a:r>
            <a:r>
              <a:rPr lang="en-US" dirty="0" err="1" smtClean="0">
                <a:solidFill>
                  <a:srgbClr val="800000"/>
                </a:solidFill>
              </a:rPr>
              <a:t>java.util.Queue</a:t>
            </a:r>
            <a:r>
              <a:rPr lang="en-US" dirty="0" smtClean="0">
                <a:solidFill>
                  <a:srgbClr val="800000"/>
                </a:solidFill>
              </a:rPr>
              <a:t> interface uses quite different signatures, and does not  insist that the queue be FIFO.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Data Structures</a:t>
            </a:r>
            <a:endParaRPr lang="en-US" dirty="0"/>
          </a:p>
        </p:txBody>
      </p:sp>
      <p:sp>
        <p:nvSpPr>
          <p:cNvPr id="3" name="Content Placeholder 2"/>
          <p:cNvSpPr>
            <a:spLocks noGrp="1"/>
          </p:cNvSpPr>
          <p:nvPr>
            <p:ph idx="1"/>
          </p:nvPr>
        </p:nvSpPr>
        <p:spPr/>
        <p:txBody>
          <a:bodyPr/>
          <a:lstStyle/>
          <a:p>
            <a:r>
              <a:rPr lang="en-US" dirty="0" smtClean="0"/>
              <a:t>Arrays (Ch. 3.1)</a:t>
            </a:r>
          </a:p>
          <a:p>
            <a:r>
              <a:rPr lang="en-US" dirty="0" smtClean="0"/>
              <a:t>Array Lists (Ch. 6.1)</a:t>
            </a:r>
          </a:p>
          <a:p>
            <a:r>
              <a:rPr lang="en-US" dirty="0" smtClean="0"/>
              <a:t>Stacks (Ch. 5.1)</a:t>
            </a:r>
          </a:p>
          <a:p>
            <a:r>
              <a:rPr lang="en-US" dirty="0" smtClean="0"/>
              <a:t>Queues (Ch. 5.2 – 5.2)</a:t>
            </a:r>
          </a:p>
          <a:p>
            <a:r>
              <a:rPr lang="en-US" b="1" dirty="0" smtClean="0">
                <a:solidFill>
                  <a:srgbClr val="800000"/>
                </a:solidFill>
              </a:rPr>
              <a:t>Linked Lists (Ch. 3.2 – 3.3)</a:t>
            </a:r>
          </a:p>
        </p:txBody>
      </p:sp>
      <p:grpSp>
        <p:nvGrpSpPr>
          <p:cNvPr id="58" name="Group 11"/>
          <p:cNvGrpSpPr/>
          <p:nvPr/>
        </p:nvGrpSpPr>
        <p:grpSpPr>
          <a:xfrm>
            <a:off x="2133600" y="4439951"/>
            <a:ext cx="5453063" cy="1060450"/>
            <a:chOff x="2133600" y="3733800"/>
            <a:chExt cx="5453063" cy="1060450"/>
          </a:xfrm>
        </p:grpSpPr>
        <p:sp>
          <p:nvSpPr>
            <p:cNvPr id="59" name="Line 250"/>
            <p:cNvSpPr>
              <a:spLocks noChangeShapeType="1"/>
            </p:cNvSpPr>
            <p:nvPr/>
          </p:nvSpPr>
          <p:spPr bwMode="auto">
            <a:xfrm>
              <a:off x="2709863" y="4264025"/>
              <a:ext cx="4419600" cy="0"/>
            </a:xfrm>
            <a:prstGeom prst="line">
              <a:avLst/>
            </a:prstGeom>
            <a:noFill/>
            <a:ln w="38100">
              <a:solidFill>
                <a:schemeClr val="tx2"/>
              </a:solidFill>
              <a:round/>
              <a:headEnd/>
              <a:tailEnd/>
            </a:ln>
            <a:effectLst/>
          </p:spPr>
          <p:txBody>
            <a:bodyPr wrap="none">
              <a:prstTxWarp prst="textNoShape">
                <a:avLst/>
              </a:prstTxWarp>
            </a:bodyPr>
            <a:lstStyle/>
            <a:p>
              <a:endParaRPr lang="en-US"/>
            </a:p>
          </p:txBody>
        </p:sp>
        <p:pic>
          <p:nvPicPr>
            <p:cNvPr id="60" name="Picture 244"/>
            <p:cNvPicPr>
              <a:picLocks noChangeAspect="1" noChangeArrowheads="1"/>
            </p:cNvPicPr>
            <p:nvPr/>
          </p:nvPicPr>
          <p:blipFill>
            <a:blip r:embed="rId2"/>
            <a:srcRect/>
            <a:stretch>
              <a:fillRect/>
            </a:stretch>
          </p:blipFill>
          <p:spPr bwMode="auto">
            <a:xfrm>
              <a:off x="2133600" y="3733800"/>
              <a:ext cx="871538" cy="1060450"/>
            </a:xfrm>
            <a:prstGeom prst="rect">
              <a:avLst/>
            </a:prstGeom>
            <a:solidFill>
              <a:schemeClr val="folHlink"/>
            </a:solidFill>
            <a:ln w="38100">
              <a:solidFill>
                <a:schemeClr val="tx2"/>
              </a:solidFill>
              <a:miter lim="800000"/>
              <a:headEnd/>
              <a:tailEnd/>
            </a:ln>
            <a:effectLst/>
          </p:spPr>
        </p:pic>
        <p:pic>
          <p:nvPicPr>
            <p:cNvPr id="61" name="Picture 245"/>
            <p:cNvPicPr>
              <a:picLocks noChangeAspect="1" noChangeArrowheads="1"/>
            </p:cNvPicPr>
            <p:nvPr/>
          </p:nvPicPr>
          <p:blipFill>
            <a:blip r:embed="rId3"/>
            <a:srcRect/>
            <a:stretch>
              <a:fillRect/>
            </a:stretch>
          </p:blipFill>
          <p:spPr bwMode="auto">
            <a:xfrm>
              <a:off x="3659188" y="3752850"/>
              <a:ext cx="871537" cy="1020763"/>
            </a:xfrm>
            <a:prstGeom prst="rect">
              <a:avLst/>
            </a:prstGeom>
            <a:solidFill>
              <a:schemeClr val="folHlink"/>
            </a:solidFill>
            <a:ln w="38100">
              <a:solidFill>
                <a:schemeClr val="tx2"/>
              </a:solidFill>
              <a:miter lim="800000"/>
              <a:headEnd/>
              <a:tailEnd/>
            </a:ln>
            <a:effectLst/>
          </p:spPr>
        </p:pic>
        <p:pic>
          <p:nvPicPr>
            <p:cNvPr id="62" name="Picture 246"/>
            <p:cNvPicPr>
              <a:picLocks noChangeAspect="1" noChangeArrowheads="1"/>
            </p:cNvPicPr>
            <p:nvPr/>
          </p:nvPicPr>
          <p:blipFill>
            <a:blip r:embed="rId4"/>
            <a:srcRect/>
            <a:stretch>
              <a:fillRect/>
            </a:stretch>
          </p:blipFill>
          <p:spPr bwMode="auto">
            <a:xfrm>
              <a:off x="6713538" y="3873500"/>
              <a:ext cx="873125" cy="779463"/>
            </a:xfrm>
            <a:prstGeom prst="rect">
              <a:avLst/>
            </a:prstGeom>
            <a:solidFill>
              <a:schemeClr val="folHlink"/>
            </a:solidFill>
            <a:ln w="38100">
              <a:solidFill>
                <a:schemeClr val="tx2"/>
              </a:solidFill>
              <a:miter lim="800000"/>
              <a:headEnd/>
              <a:tailEnd/>
            </a:ln>
            <a:effectLst/>
          </p:spPr>
        </p:pic>
        <p:pic>
          <p:nvPicPr>
            <p:cNvPr id="63" name="Picture 247"/>
            <p:cNvPicPr>
              <a:picLocks noChangeAspect="1" noChangeArrowheads="1"/>
            </p:cNvPicPr>
            <p:nvPr/>
          </p:nvPicPr>
          <p:blipFill>
            <a:blip r:embed="rId5"/>
            <a:srcRect/>
            <a:stretch>
              <a:fillRect/>
            </a:stretch>
          </p:blipFill>
          <p:spPr bwMode="auto">
            <a:xfrm>
              <a:off x="5186363" y="3841750"/>
              <a:ext cx="871537" cy="842963"/>
            </a:xfrm>
            <a:prstGeom prst="rect">
              <a:avLst/>
            </a:prstGeom>
            <a:solidFill>
              <a:schemeClr val="folHlink"/>
            </a:solidFill>
            <a:ln w="38100">
              <a:solidFill>
                <a:schemeClr val="tx2"/>
              </a:solidFill>
              <a:miter lim="800000"/>
              <a:headEnd/>
              <a:tailEnd/>
            </a:ln>
            <a:effectLst/>
          </p:spPr>
        </p:pic>
      </p:grpSp>
    </p:spTree>
    <p:extLst>
      <p:ext uri="{BB962C8B-B14F-4D97-AF65-F5344CB8AC3E}">
        <p14:creationId xmlns:p14="http://schemas.microsoft.com/office/powerpoint/2010/main" val="2627919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Data Structures</a:t>
            </a:r>
            <a:endParaRPr lang="en-US" dirty="0"/>
          </a:p>
        </p:txBody>
      </p:sp>
      <p:sp>
        <p:nvSpPr>
          <p:cNvPr id="3" name="Content Placeholder 2"/>
          <p:cNvSpPr>
            <a:spLocks noGrp="1"/>
          </p:cNvSpPr>
          <p:nvPr>
            <p:ph idx="1"/>
          </p:nvPr>
        </p:nvSpPr>
        <p:spPr/>
        <p:txBody>
          <a:bodyPr/>
          <a:lstStyle/>
          <a:p>
            <a:r>
              <a:rPr lang="en-US" b="1" dirty="0" smtClean="0">
                <a:solidFill>
                  <a:srgbClr val="800000"/>
                </a:solidFill>
              </a:rPr>
              <a:t>Arrays (Ch. 3.1)</a:t>
            </a:r>
          </a:p>
          <a:p>
            <a:r>
              <a:rPr lang="en-US" dirty="0" smtClean="0"/>
              <a:t>Array Lists (Ch. 6.1)</a:t>
            </a:r>
          </a:p>
          <a:p>
            <a:r>
              <a:rPr lang="en-US" dirty="0" smtClean="0"/>
              <a:t>Stacks (Ch. 5.1)</a:t>
            </a:r>
          </a:p>
          <a:p>
            <a:r>
              <a:rPr lang="en-US" dirty="0" smtClean="0"/>
              <a:t>Queues (Ch. 5.2 – 5.2)</a:t>
            </a:r>
          </a:p>
          <a:p>
            <a:r>
              <a:rPr lang="en-US" dirty="0" smtClean="0"/>
              <a:t>Linked Lists (Ch. 3.2 – 3.3)</a:t>
            </a:r>
          </a:p>
        </p:txBody>
      </p:sp>
      <p:pic>
        <p:nvPicPr>
          <p:cNvPr id="4" name="Picture 3"/>
          <p:cNvPicPr>
            <a:picLocks noChangeAspect="1"/>
          </p:cNvPicPr>
          <p:nvPr/>
        </p:nvPicPr>
        <p:blipFill>
          <a:blip r:embed="rId2"/>
          <a:stretch>
            <a:fillRect/>
          </a:stretch>
        </p:blipFill>
        <p:spPr>
          <a:xfrm>
            <a:off x="5092624" y="3326323"/>
            <a:ext cx="2563486" cy="2672571"/>
          </a:xfrm>
          <a:prstGeom prst="rect">
            <a:avLst/>
          </a:prstGeom>
        </p:spPr>
      </p:pic>
    </p:spTree>
    <p:extLst>
      <p:ext uri="{BB962C8B-B14F-4D97-AF65-F5344CB8AC3E}">
        <p14:creationId xmlns:p14="http://schemas.microsoft.com/office/powerpoint/2010/main" val="10042829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Lists</a:t>
            </a:r>
            <a:endParaRPr lang="en-US" dirty="0"/>
          </a:p>
        </p:txBody>
      </p:sp>
      <p:sp>
        <p:nvSpPr>
          <p:cNvPr id="3" name="Content Placeholder 2"/>
          <p:cNvSpPr>
            <a:spLocks noGrp="1"/>
          </p:cNvSpPr>
          <p:nvPr>
            <p:ph idx="1"/>
          </p:nvPr>
        </p:nvSpPr>
        <p:spPr/>
        <p:txBody>
          <a:bodyPr/>
          <a:lstStyle/>
          <a:p>
            <a:r>
              <a:rPr lang="en-US" dirty="0" smtClean="0"/>
              <a:t>By virtue of their random access nature, </a:t>
            </a:r>
            <a:r>
              <a:rPr lang="en-US" b="1" dirty="0" smtClean="0">
                <a:solidFill>
                  <a:schemeClr val="tx2"/>
                </a:solidFill>
              </a:rPr>
              <a:t>arrays </a:t>
            </a:r>
            <a:r>
              <a:rPr lang="en-US" dirty="0" smtClean="0"/>
              <a:t>support non-structural read/write operations (e.g., </a:t>
            </a:r>
            <a:r>
              <a:rPr lang="en-US" b="1" dirty="0" smtClean="0">
                <a:solidFill>
                  <a:srgbClr val="800000"/>
                </a:solidFill>
              </a:rPr>
              <a:t>get(</a:t>
            </a:r>
            <a:r>
              <a:rPr lang="en-US" b="1" dirty="0" err="1" smtClean="0">
                <a:solidFill>
                  <a:srgbClr val="800000"/>
                </a:solidFill>
              </a:rPr>
              <a:t>i</a:t>
            </a:r>
            <a:r>
              <a:rPr lang="en-US" b="1" dirty="0" smtClean="0">
                <a:solidFill>
                  <a:srgbClr val="800000"/>
                </a:solidFill>
              </a:rPr>
              <a:t>)</a:t>
            </a:r>
            <a:r>
              <a:rPr lang="en-US" dirty="0" smtClean="0"/>
              <a:t>,</a:t>
            </a:r>
            <a:r>
              <a:rPr lang="en-US" b="1" dirty="0" smtClean="0">
                <a:solidFill>
                  <a:srgbClr val="800000"/>
                </a:solidFill>
              </a:rPr>
              <a:t> set(</a:t>
            </a:r>
            <a:r>
              <a:rPr lang="en-US" b="1" dirty="0" err="1" smtClean="0">
                <a:solidFill>
                  <a:srgbClr val="800000"/>
                </a:solidFill>
              </a:rPr>
              <a:t>i</a:t>
            </a:r>
            <a:r>
              <a:rPr lang="en-US" b="1" dirty="0" smtClean="0">
                <a:solidFill>
                  <a:srgbClr val="800000"/>
                </a:solidFill>
              </a:rPr>
              <a:t>)</a:t>
            </a:r>
            <a:r>
              <a:rPr lang="en-US" dirty="0" smtClean="0"/>
              <a:t>) in </a:t>
            </a:r>
            <a:r>
              <a:rPr lang="en-US" b="1" dirty="0" smtClean="0">
                <a:solidFill>
                  <a:schemeClr val="accent3"/>
                </a:solidFill>
              </a:rPr>
              <a:t>O(1)</a:t>
            </a:r>
            <a:r>
              <a:rPr lang="en-US" dirty="0" smtClean="0"/>
              <a:t> time.</a:t>
            </a:r>
          </a:p>
          <a:p>
            <a:r>
              <a:rPr lang="en-US" dirty="0" smtClean="0"/>
              <a:t>Unfortunately, structural operations (e.g., </a:t>
            </a:r>
            <a:r>
              <a:rPr lang="en-US" b="1" dirty="0" err="1" smtClean="0">
                <a:solidFill>
                  <a:schemeClr val="tx2"/>
                </a:solidFill>
              </a:rPr>
              <a:t>add(i,e</a:t>
            </a:r>
            <a:r>
              <a:rPr lang="en-US" b="1" dirty="0" smtClean="0">
                <a:solidFill>
                  <a:schemeClr val="tx2"/>
                </a:solidFill>
              </a:rPr>
              <a:t>)</a:t>
            </a:r>
            <a:r>
              <a:rPr lang="en-US" dirty="0" smtClean="0"/>
              <a:t> </a:t>
            </a:r>
            <a:r>
              <a:rPr lang="en-US" b="1" dirty="0" err="1" smtClean="0">
                <a:solidFill>
                  <a:srgbClr val="800000"/>
                </a:solidFill>
              </a:rPr>
              <a:t>remove(i</a:t>
            </a:r>
            <a:r>
              <a:rPr lang="en-US" b="1" dirty="0" smtClean="0">
                <a:solidFill>
                  <a:srgbClr val="800000"/>
                </a:solidFill>
              </a:rPr>
              <a:t>)</a:t>
            </a:r>
            <a:r>
              <a:rPr lang="en-US" dirty="0" smtClean="0"/>
              <a:t>) take </a:t>
            </a:r>
            <a:r>
              <a:rPr lang="en-US" b="1" dirty="0" err="1" smtClean="0">
                <a:solidFill>
                  <a:srgbClr val="0000FF"/>
                </a:solidFill>
              </a:rPr>
              <a:t>O(n</a:t>
            </a:r>
            <a:r>
              <a:rPr lang="en-US" b="1" dirty="0" smtClean="0">
                <a:solidFill>
                  <a:srgbClr val="0000FF"/>
                </a:solidFill>
              </a:rPr>
              <a:t>)</a:t>
            </a:r>
            <a:r>
              <a:rPr lang="en-US" dirty="0" smtClean="0"/>
              <a:t> time.</a:t>
            </a:r>
          </a:p>
          <a:p>
            <a:r>
              <a:rPr lang="en-US" dirty="0" smtClean="0"/>
              <a:t>For some algorithms and inputs, structural operations may dominate the running time.</a:t>
            </a:r>
          </a:p>
          <a:p>
            <a:r>
              <a:rPr lang="en-US" dirty="0" smtClean="0"/>
              <a:t>For such cases, </a:t>
            </a:r>
            <a:r>
              <a:rPr lang="en-US" b="1" dirty="0" smtClean="0">
                <a:solidFill>
                  <a:srgbClr val="800000"/>
                </a:solidFill>
              </a:rPr>
              <a:t>linked lists </a:t>
            </a:r>
            <a:r>
              <a:rPr lang="en-US" dirty="0" smtClean="0"/>
              <a:t>may be more appropriate.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pPr eaLnBrk="1" hangingPunct="1"/>
            <a:r>
              <a:rPr lang="en-US">
                <a:latin typeface="Tahoma" charset="0"/>
              </a:rPr>
              <a:t>Position ADT</a:t>
            </a:r>
            <a:endParaRPr lang="en-US">
              <a:latin typeface="Tahoma" charset="0"/>
              <a:cs typeface="Tahoma" charset="0"/>
            </a:endParaRPr>
          </a:p>
        </p:txBody>
      </p:sp>
      <p:sp>
        <p:nvSpPr>
          <p:cNvPr id="38915" name="Rectangle 1027" descr="Rectangle: Click to edit Master text styles&#10;Second level&#10;Third level&#10;Fourth level&#10;Fifth level"/>
          <p:cNvSpPr>
            <a:spLocks noGrp="1" noChangeArrowheads="1"/>
          </p:cNvSpPr>
          <p:nvPr>
            <p:ph idx="1"/>
          </p:nvPr>
        </p:nvSpPr>
        <p:spPr>
          <a:xfrm>
            <a:off x="762000" y="1676400"/>
            <a:ext cx="7924800" cy="4648200"/>
          </a:xfrm>
        </p:spPr>
        <p:txBody>
          <a:bodyPr>
            <a:normAutofit/>
          </a:bodyPr>
          <a:lstStyle/>
          <a:p>
            <a:pPr eaLnBrk="1" hangingPunct="1">
              <a:lnSpc>
                <a:spcPct val="110000"/>
              </a:lnSpc>
              <a:buFont typeface="Wingdings" pitchFamily="2" charset="2"/>
              <a:buChar char="q"/>
              <a:defRPr/>
            </a:pPr>
            <a:r>
              <a:rPr lang="en-US" dirty="0" smtClean="0">
                <a:ea typeface="+mn-ea"/>
              </a:rPr>
              <a:t>The </a:t>
            </a:r>
            <a:r>
              <a:rPr lang="en-US" dirty="0" smtClean="0">
                <a:solidFill>
                  <a:schemeClr val="tx2"/>
                </a:solidFill>
                <a:ea typeface="+mn-ea"/>
              </a:rPr>
              <a:t>Position</a:t>
            </a:r>
            <a:r>
              <a:rPr lang="en-US" dirty="0" smtClean="0">
                <a:ea typeface="+mn-ea"/>
              </a:rPr>
              <a:t> ADT models the notion of place within a data structure where a single object is stored</a:t>
            </a:r>
          </a:p>
          <a:p>
            <a:pPr eaLnBrk="1" hangingPunct="1">
              <a:lnSpc>
                <a:spcPct val="110000"/>
              </a:lnSpc>
              <a:buFont typeface="Wingdings" pitchFamily="2" charset="2"/>
              <a:buChar char="q"/>
              <a:defRPr/>
            </a:pPr>
            <a:r>
              <a:rPr lang="en-US" dirty="0" smtClean="0">
                <a:ea typeface="+mn-ea"/>
              </a:rPr>
              <a:t>It gives a unified view of diverse ways of storing data, such as</a:t>
            </a:r>
          </a:p>
          <a:p>
            <a:pPr lvl="1" eaLnBrk="1" hangingPunct="1">
              <a:lnSpc>
                <a:spcPct val="110000"/>
              </a:lnSpc>
              <a:buFont typeface="Wingdings" pitchFamily="2" charset="2"/>
              <a:buChar char="n"/>
              <a:defRPr/>
            </a:pPr>
            <a:r>
              <a:rPr lang="en-US" dirty="0" smtClean="0"/>
              <a:t>a cell of an array</a:t>
            </a:r>
          </a:p>
          <a:p>
            <a:pPr lvl="1" eaLnBrk="1" hangingPunct="1">
              <a:lnSpc>
                <a:spcPct val="110000"/>
              </a:lnSpc>
              <a:buFont typeface="Wingdings" pitchFamily="2" charset="2"/>
              <a:buChar char="n"/>
              <a:defRPr/>
            </a:pPr>
            <a:r>
              <a:rPr lang="en-US" dirty="0" smtClean="0"/>
              <a:t>a node of a linked list</a:t>
            </a:r>
          </a:p>
          <a:p>
            <a:pPr eaLnBrk="1" hangingPunct="1">
              <a:lnSpc>
                <a:spcPct val="110000"/>
              </a:lnSpc>
              <a:buFont typeface="Wingdings" pitchFamily="2" charset="2"/>
              <a:buChar char="q"/>
              <a:defRPr/>
            </a:pPr>
            <a:r>
              <a:rPr lang="en-US" dirty="0" smtClean="0">
                <a:ea typeface="+mn-ea"/>
              </a:rPr>
              <a:t>Just one method:</a:t>
            </a:r>
          </a:p>
          <a:p>
            <a:pPr lvl="1" eaLnBrk="1" hangingPunct="1">
              <a:lnSpc>
                <a:spcPct val="110000"/>
              </a:lnSpc>
              <a:buFont typeface="Wingdings" pitchFamily="2" charset="2"/>
              <a:buChar char="n"/>
              <a:defRPr/>
            </a:pPr>
            <a:r>
              <a:rPr lang="en-US" dirty="0" smtClean="0"/>
              <a:t>object </a:t>
            </a:r>
            <a:r>
              <a:rPr lang="en-US" dirty="0" smtClean="0">
                <a:solidFill>
                  <a:schemeClr val="tx2"/>
                </a:solidFill>
              </a:rPr>
              <a:t>element</a:t>
            </a:r>
            <a:r>
              <a:rPr lang="en-US" dirty="0" smtClean="0"/>
              <a:t>(): returns the element stored at the position</a:t>
            </a:r>
          </a:p>
        </p:txBody>
      </p:sp>
    </p:spTree>
    <p:extLst>
      <p:ext uri="{BB962C8B-B14F-4D97-AF65-F5344CB8AC3E}">
        <p14:creationId xmlns:p14="http://schemas.microsoft.com/office/powerpoint/2010/main" val="2975320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atin typeface="Tahoma" charset="0"/>
              </a:rPr>
              <a:t>Node List ADT</a:t>
            </a:r>
            <a:endParaRPr lang="en-US">
              <a:latin typeface="Tahoma" charset="0"/>
              <a:cs typeface="Tahoma" charset="0"/>
            </a:endParaRPr>
          </a:p>
        </p:txBody>
      </p:sp>
      <p:sp>
        <p:nvSpPr>
          <p:cNvPr id="5123" name="Rectangle 3" descr="Rectangle: Click to edit Master text styles&#10;Second level&#10;Third level&#10;Fourth level&#10;Fifth level"/>
          <p:cNvSpPr>
            <a:spLocks noGrp="1" noChangeArrowheads="1"/>
          </p:cNvSpPr>
          <p:nvPr>
            <p:ph sz="half" idx="1"/>
          </p:nvPr>
        </p:nvSpPr>
        <p:spPr>
          <a:xfrm>
            <a:off x="457200" y="1156992"/>
            <a:ext cx="4038600" cy="4969172"/>
          </a:xfrm>
        </p:spPr>
        <p:txBody>
          <a:bodyPr/>
          <a:lstStyle/>
          <a:p>
            <a:pPr eaLnBrk="1" hangingPunct="1"/>
            <a:r>
              <a:rPr lang="en-US" dirty="0">
                <a:latin typeface="Tahoma" charset="0"/>
              </a:rPr>
              <a:t>The </a:t>
            </a:r>
            <a:r>
              <a:rPr lang="en-US" dirty="0">
                <a:solidFill>
                  <a:schemeClr val="tx2"/>
                </a:solidFill>
                <a:latin typeface="Tahoma" charset="0"/>
              </a:rPr>
              <a:t>Node List</a:t>
            </a:r>
            <a:r>
              <a:rPr lang="en-US" dirty="0">
                <a:latin typeface="Tahoma" charset="0"/>
              </a:rPr>
              <a:t> ADT models a sequence of positions storing arbitrary objects</a:t>
            </a:r>
          </a:p>
          <a:p>
            <a:pPr eaLnBrk="1" hangingPunct="1"/>
            <a:r>
              <a:rPr lang="en-US" dirty="0">
                <a:latin typeface="Tahoma" charset="0"/>
              </a:rPr>
              <a:t>It establishes a before/after relation between positions</a:t>
            </a:r>
          </a:p>
          <a:p>
            <a:pPr eaLnBrk="1" hangingPunct="1"/>
            <a:r>
              <a:rPr lang="en-US" dirty="0">
                <a:latin typeface="Tahoma" charset="0"/>
              </a:rPr>
              <a:t>Generic methods:</a:t>
            </a:r>
          </a:p>
          <a:p>
            <a:pPr lvl="1" eaLnBrk="1" hangingPunct="1"/>
            <a:r>
              <a:rPr lang="en-US" dirty="0">
                <a:solidFill>
                  <a:schemeClr val="tx2"/>
                </a:solidFill>
                <a:latin typeface="Tahoma" charset="0"/>
              </a:rPr>
              <a:t>size</a:t>
            </a:r>
            <a:r>
              <a:rPr lang="en-US" dirty="0">
                <a:latin typeface="Tahoma" charset="0"/>
              </a:rPr>
              <a:t>(), </a:t>
            </a:r>
            <a:r>
              <a:rPr lang="en-US" dirty="0" err="1">
                <a:solidFill>
                  <a:schemeClr val="tx2"/>
                </a:solidFill>
                <a:latin typeface="Tahoma" charset="0"/>
              </a:rPr>
              <a:t>isEmpty</a:t>
            </a:r>
            <a:r>
              <a:rPr lang="en-US" dirty="0">
                <a:latin typeface="Tahoma" charset="0"/>
              </a:rPr>
              <a:t>()</a:t>
            </a:r>
          </a:p>
        </p:txBody>
      </p:sp>
      <p:sp>
        <p:nvSpPr>
          <p:cNvPr id="66564" name="Rectangle 4" descr="Rectangle: Click to edit Master text styles&#10;Second level&#10;Third level&#10;Fourth level&#10;Fifth level"/>
          <p:cNvSpPr>
            <a:spLocks noGrp="1" noChangeArrowheads="1"/>
          </p:cNvSpPr>
          <p:nvPr>
            <p:ph sz="half" idx="2"/>
          </p:nvPr>
        </p:nvSpPr>
        <p:spPr>
          <a:xfrm>
            <a:off x="4800600" y="1004057"/>
            <a:ext cx="3886200" cy="5320544"/>
          </a:xfrm>
        </p:spPr>
        <p:txBody>
          <a:bodyPr>
            <a:normAutofit lnSpcReduction="10000"/>
          </a:bodyPr>
          <a:lstStyle/>
          <a:p>
            <a:pPr eaLnBrk="1" hangingPunct="1">
              <a:lnSpc>
                <a:spcPct val="110000"/>
              </a:lnSpc>
              <a:buFont typeface="Wingdings" pitchFamily="2" charset="2"/>
              <a:buNone/>
              <a:defRPr/>
            </a:pPr>
            <a:r>
              <a:rPr lang="en-US" dirty="0" err="1" smtClean="0">
                <a:ea typeface="+mn-ea"/>
              </a:rPr>
              <a:t>Accessor</a:t>
            </a:r>
            <a:r>
              <a:rPr lang="en-US" dirty="0" smtClean="0">
                <a:ea typeface="+mn-ea"/>
              </a:rPr>
              <a:t> methods:</a:t>
            </a:r>
          </a:p>
          <a:p>
            <a:pPr lvl="1" eaLnBrk="1" hangingPunct="1">
              <a:lnSpc>
                <a:spcPct val="110000"/>
              </a:lnSpc>
              <a:buFont typeface="Wingdings" pitchFamily="2" charset="2"/>
              <a:buChar char="n"/>
              <a:defRPr/>
            </a:pPr>
            <a:r>
              <a:rPr lang="en-US" dirty="0" smtClean="0">
                <a:solidFill>
                  <a:schemeClr val="tx2"/>
                </a:solidFill>
              </a:rPr>
              <a:t>first</a:t>
            </a:r>
            <a:r>
              <a:rPr lang="en-US" dirty="0" smtClean="0"/>
              <a:t>(), </a:t>
            </a:r>
            <a:r>
              <a:rPr lang="en-US" dirty="0" smtClean="0">
                <a:solidFill>
                  <a:schemeClr val="tx2"/>
                </a:solidFill>
              </a:rPr>
              <a:t>last</a:t>
            </a:r>
            <a:r>
              <a:rPr lang="en-US" dirty="0" smtClean="0"/>
              <a:t>()</a:t>
            </a:r>
          </a:p>
          <a:p>
            <a:pPr lvl="1" eaLnBrk="1" hangingPunct="1">
              <a:lnSpc>
                <a:spcPct val="110000"/>
              </a:lnSpc>
              <a:buFont typeface="Wingdings" pitchFamily="2" charset="2"/>
              <a:buChar char="n"/>
              <a:defRPr/>
            </a:pPr>
            <a:r>
              <a:rPr lang="en-US" dirty="0" err="1" smtClean="0">
                <a:solidFill>
                  <a:schemeClr val="tx2"/>
                </a:solidFill>
              </a:rPr>
              <a:t>prev</a:t>
            </a:r>
            <a:r>
              <a:rPr lang="en-US" dirty="0" smtClean="0"/>
              <a:t>(p), </a:t>
            </a:r>
            <a:r>
              <a:rPr lang="en-US" dirty="0" smtClean="0">
                <a:solidFill>
                  <a:schemeClr val="tx2"/>
                </a:solidFill>
              </a:rPr>
              <a:t>next</a:t>
            </a:r>
            <a:r>
              <a:rPr lang="en-US" dirty="0" smtClean="0"/>
              <a:t>(p)</a:t>
            </a:r>
          </a:p>
          <a:p>
            <a:pPr eaLnBrk="1" hangingPunct="1">
              <a:lnSpc>
                <a:spcPct val="110000"/>
              </a:lnSpc>
              <a:buFont typeface="Wingdings" pitchFamily="2" charset="2"/>
              <a:buChar char="q"/>
              <a:defRPr/>
            </a:pPr>
            <a:r>
              <a:rPr lang="en-US" dirty="0" smtClean="0">
                <a:ea typeface="+mn-ea"/>
              </a:rPr>
              <a:t>Update methods:</a:t>
            </a:r>
          </a:p>
          <a:p>
            <a:pPr lvl="1" eaLnBrk="1" hangingPunct="1">
              <a:lnSpc>
                <a:spcPct val="110000"/>
              </a:lnSpc>
              <a:buFont typeface="Wingdings" pitchFamily="2" charset="2"/>
              <a:buChar char="n"/>
              <a:defRPr/>
            </a:pPr>
            <a:r>
              <a:rPr lang="en-US" dirty="0" smtClean="0">
                <a:solidFill>
                  <a:schemeClr val="tx2"/>
                </a:solidFill>
              </a:rPr>
              <a:t>set</a:t>
            </a:r>
            <a:r>
              <a:rPr lang="en-US" dirty="0" smtClean="0"/>
              <a:t>(p, e) </a:t>
            </a:r>
          </a:p>
          <a:p>
            <a:pPr lvl="1" eaLnBrk="1" hangingPunct="1">
              <a:lnSpc>
                <a:spcPct val="110000"/>
              </a:lnSpc>
              <a:buFont typeface="Wingdings" pitchFamily="2" charset="2"/>
              <a:buChar char="n"/>
              <a:defRPr/>
            </a:pPr>
            <a:r>
              <a:rPr lang="en-US" dirty="0" err="1" smtClean="0">
                <a:solidFill>
                  <a:schemeClr val="tx2"/>
                </a:solidFill>
              </a:rPr>
              <a:t>addBefore</a:t>
            </a:r>
            <a:r>
              <a:rPr lang="en-US" dirty="0" smtClean="0"/>
              <a:t>(p, e), </a:t>
            </a:r>
            <a:r>
              <a:rPr lang="en-US" dirty="0" err="1" smtClean="0">
                <a:solidFill>
                  <a:schemeClr val="tx2"/>
                </a:solidFill>
              </a:rPr>
              <a:t>addAfter</a:t>
            </a:r>
            <a:r>
              <a:rPr lang="en-US" dirty="0" smtClean="0"/>
              <a:t>(p, e),</a:t>
            </a:r>
          </a:p>
          <a:p>
            <a:pPr lvl="1" eaLnBrk="1" hangingPunct="1">
              <a:lnSpc>
                <a:spcPct val="110000"/>
              </a:lnSpc>
              <a:buFont typeface="Wingdings" pitchFamily="2" charset="2"/>
              <a:buChar char="n"/>
              <a:defRPr/>
            </a:pPr>
            <a:r>
              <a:rPr lang="en-US" dirty="0" err="1" smtClean="0">
                <a:solidFill>
                  <a:schemeClr val="tx2"/>
                </a:solidFill>
              </a:rPr>
              <a:t>addFirst</a:t>
            </a:r>
            <a:r>
              <a:rPr lang="en-US" dirty="0" smtClean="0"/>
              <a:t>(e), </a:t>
            </a:r>
            <a:r>
              <a:rPr lang="en-US" dirty="0" err="1" smtClean="0">
                <a:solidFill>
                  <a:schemeClr val="tx2"/>
                </a:solidFill>
              </a:rPr>
              <a:t>addLast</a:t>
            </a:r>
            <a:r>
              <a:rPr lang="en-US" dirty="0" smtClean="0"/>
              <a:t>(e)</a:t>
            </a:r>
          </a:p>
          <a:p>
            <a:pPr lvl="1" eaLnBrk="1" hangingPunct="1">
              <a:lnSpc>
                <a:spcPct val="110000"/>
              </a:lnSpc>
              <a:buFont typeface="Wingdings" pitchFamily="2" charset="2"/>
              <a:buChar char="n"/>
              <a:defRPr/>
            </a:pPr>
            <a:r>
              <a:rPr lang="en-US" dirty="0" smtClean="0">
                <a:solidFill>
                  <a:schemeClr val="tx2"/>
                </a:solidFill>
              </a:rPr>
              <a:t>remove</a:t>
            </a:r>
            <a:r>
              <a:rPr lang="en-US" dirty="0" smtClean="0"/>
              <a:t>(p)</a:t>
            </a:r>
          </a:p>
        </p:txBody>
      </p:sp>
    </p:spTree>
    <p:extLst>
      <p:ext uri="{BB962C8B-B14F-4D97-AF65-F5344CB8AC3E}">
        <p14:creationId xmlns:p14="http://schemas.microsoft.com/office/powerpoint/2010/main" val="2841267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t>Singly Linked List (</a:t>
            </a:r>
            <a:r>
              <a:rPr lang="en-US" dirty="0">
                <a:ea typeface="Tahoma" charset="0"/>
                <a:cs typeface="Tahoma" charset="0"/>
              </a:rPr>
              <a:t>§</a:t>
            </a:r>
            <a:r>
              <a:rPr lang="en-US" dirty="0" smtClean="0">
                <a:ea typeface="Tahoma" charset="0"/>
                <a:cs typeface="Tahoma" charset="0"/>
              </a:rPr>
              <a:t> 3.2)</a:t>
            </a:r>
            <a:endParaRPr lang="en-US" dirty="0">
              <a:ea typeface="Tahoma" charset="0"/>
              <a:cs typeface="Tahoma" charset="0"/>
            </a:endParaRPr>
          </a:p>
        </p:txBody>
      </p:sp>
      <p:sp>
        <p:nvSpPr>
          <p:cNvPr id="73731" name="Rectangle 3" descr="Rectangle: Click to edit Master text styles&#10;Second level&#10;Third level&#10;Fourth level&#10;Fifth level"/>
          <p:cNvSpPr>
            <a:spLocks noGrp="1" noChangeArrowheads="1"/>
          </p:cNvSpPr>
          <p:nvPr>
            <p:ph type="body" idx="1"/>
          </p:nvPr>
        </p:nvSpPr>
        <p:spPr>
          <a:xfrm>
            <a:off x="762000" y="1676400"/>
            <a:ext cx="4114800" cy="2514600"/>
          </a:xfrm>
        </p:spPr>
        <p:txBody>
          <a:bodyPr/>
          <a:lstStyle/>
          <a:p>
            <a:pPr>
              <a:lnSpc>
                <a:spcPct val="90000"/>
              </a:lnSpc>
            </a:pPr>
            <a:r>
              <a:rPr lang="en-US" sz="2400" dirty="0"/>
              <a:t>A singly linked list is a concrete data structure consisting of a sequence of nodes</a:t>
            </a:r>
          </a:p>
          <a:p>
            <a:pPr>
              <a:lnSpc>
                <a:spcPct val="90000"/>
              </a:lnSpc>
            </a:pPr>
            <a:r>
              <a:rPr lang="en-US" sz="2400" dirty="0"/>
              <a:t>Each node stores</a:t>
            </a:r>
          </a:p>
          <a:p>
            <a:pPr lvl="1">
              <a:lnSpc>
                <a:spcPct val="90000"/>
              </a:lnSpc>
            </a:pPr>
            <a:r>
              <a:rPr lang="en-US" sz="2000" dirty="0"/>
              <a:t>element</a:t>
            </a:r>
          </a:p>
          <a:p>
            <a:pPr lvl="1">
              <a:lnSpc>
                <a:spcPct val="90000"/>
              </a:lnSpc>
            </a:pPr>
            <a:r>
              <a:rPr lang="en-US" sz="2000" dirty="0"/>
              <a:t>link to the next node</a:t>
            </a:r>
          </a:p>
        </p:txBody>
      </p:sp>
      <p:sp>
        <p:nvSpPr>
          <p:cNvPr id="73733" name="Rectangle 5"/>
          <p:cNvSpPr>
            <a:spLocks noChangeArrowheads="1"/>
          </p:cNvSpPr>
          <p:nvPr/>
        </p:nvSpPr>
        <p:spPr bwMode="auto">
          <a:xfrm>
            <a:off x="5486400" y="2133600"/>
            <a:ext cx="609600" cy="609600"/>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3739" name="Text Box 11"/>
          <p:cNvSpPr txBox="1">
            <a:spLocks noChangeArrowheads="1"/>
          </p:cNvSpPr>
          <p:nvPr/>
        </p:nvSpPr>
        <p:spPr bwMode="auto">
          <a:xfrm>
            <a:off x="6934200" y="1981200"/>
            <a:ext cx="669925" cy="396875"/>
          </a:xfrm>
          <a:prstGeom prst="rect">
            <a:avLst/>
          </a:prstGeom>
          <a:noFill/>
          <a:ln w="9525">
            <a:noFill/>
            <a:miter lim="800000"/>
            <a:headEnd/>
            <a:tailEnd/>
          </a:ln>
          <a:effectLst/>
        </p:spPr>
        <p:txBody>
          <a:bodyPr wrap="none">
            <a:prstTxWarp prst="textNoShape">
              <a:avLst/>
            </a:prstTxWarp>
            <a:spAutoFit/>
          </a:bodyPr>
          <a:lstStyle/>
          <a:p>
            <a:pPr algn="ctr"/>
            <a:r>
              <a:rPr lang="en-US" sz="2000"/>
              <a:t>next</a:t>
            </a:r>
          </a:p>
        </p:txBody>
      </p:sp>
      <p:sp>
        <p:nvSpPr>
          <p:cNvPr id="73740" name="Text Box 12"/>
          <p:cNvSpPr txBox="1">
            <a:spLocks noChangeArrowheads="1"/>
          </p:cNvSpPr>
          <p:nvPr/>
        </p:nvSpPr>
        <p:spPr bwMode="auto">
          <a:xfrm>
            <a:off x="5429250" y="3438525"/>
            <a:ext cx="722313"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tx2"/>
                </a:solidFill>
              </a:rPr>
              <a:t>elem</a:t>
            </a:r>
          </a:p>
        </p:txBody>
      </p:sp>
      <p:sp>
        <p:nvSpPr>
          <p:cNvPr id="73741" name="Text Box 13"/>
          <p:cNvSpPr txBox="1">
            <a:spLocks noChangeArrowheads="1"/>
          </p:cNvSpPr>
          <p:nvPr/>
        </p:nvSpPr>
        <p:spPr bwMode="auto">
          <a:xfrm>
            <a:off x="6858000" y="3352800"/>
            <a:ext cx="736600" cy="396875"/>
          </a:xfrm>
          <a:prstGeom prst="rect">
            <a:avLst/>
          </a:prstGeom>
          <a:noFill/>
          <a:ln w="9525">
            <a:noFill/>
            <a:miter lim="800000"/>
            <a:headEnd/>
            <a:tailEnd/>
          </a:ln>
          <a:effectLst/>
        </p:spPr>
        <p:txBody>
          <a:bodyPr wrap="none">
            <a:prstTxWarp prst="textNoShape">
              <a:avLst/>
            </a:prstTxWarp>
            <a:spAutoFit/>
          </a:bodyPr>
          <a:lstStyle/>
          <a:p>
            <a:pPr algn="ctr"/>
            <a:r>
              <a:rPr lang="en-US" sz="2000"/>
              <a:t>node</a:t>
            </a:r>
          </a:p>
        </p:txBody>
      </p:sp>
      <p:sp>
        <p:nvSpPr>
          <p:cNvPr id="73742" name="AutoShape 14"/>
          <p:cNvSpPr>
            <a:spLocks noChangeArrowheads="1"/>
          </p:cNvSpPr>
          <p:nvPr/>
        </p:nvSpPr>
        <p:spPr bwMode="auto">
          <a:xfrm>
            <a:off x="5181600" y="1828800"/>
            <a:ext cx="2590800" cy="2133600"/>
          </a:xfrm>
          <a:prstGeom prst="roundRect">
            <a:avLst>
              <a:gd name="adj" fmla="val 16667"/>
            </a:avLst>
          </a:prstGeom>
          <a:noFill/>
          <a:ln w="9525">
            <a:solidFill>
              <a:schemeClr val="tx1"/>
            </a:solidFill>
            <a:prstDash val="lgDash"/>
            <a:round/>
            <a:headEnd/>
            <a:tailEnd/>
          </a:ln>
          <a:effectLst/>
        </p:spPr>
        <p:txBody>
          <a:bodyPr wrap="none" anchor="ctr">
            <a:prstTxWarp prst="textNoShape">
              <a:avLst/>
            </a:prstTxWarp>
          </a:bodyPr>
          <a:lstStyle/>
          <a:p>
            <a:endParaRPr lang="en-US"/>
          </a:p>
        </p:txBody>
      </p:sp>
      <p:sp>
        <p:nvSpPr>
          <p:cNvPr id="73745" name="Rectangle 17"/>
          <p:cNvSpPr>
            <a:spLocks noChangeArrowheads="1"/>
          </p:cNvSpPr>
          <p:nvPr/>
        </p:nvSpPr>
        <p:spPr bwMode="auto">
          <a:xfrm>
            <a:off x="6096000" y="2133600"/>
            <a:ext cx="609600" cy="609600"/>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3746" name="Line 18"/>
          <p:cNvSpPr>
            <a:spLocks noChangeShapeType="1"/>
          </p:cNvSpPr>
          <p:nvPr/>
        </p:nvSpPr>
        <p:spPr bwMode="auto">
          <a:xfrm>
            <a:off x="5791200" y="2438400"/>
            <a:ext cx="0" cy="91440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sp>
        <p:nvSpPr>
          <p:cNvPr id="73747" name="Line 19"/>
          <p:cNvSpPr>
            <a:spLocks noChangeShapeType="1"/>
          </p:cNvSpPr>
          <p:nvPr/>
        </p:nvSpPr>
        <p:spPr bwMode="auto">
          <a:xfrm flipV="1">
            <a:off x="6400800" y="2438400"/>
            <a:ext cx="914400" cy="0"/>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3748" name="Rectangle 20"/>
          <p:cNvSpPr>
            <a:spLocks noChangeArrowheads="1"/>
          </p:cNvSpPr>
          <p:nvPr/>
        </p:nvSpPr>
        <p:spPr bwMode="auto">
          <a:xfrm>
            <a:off x="914400" y="4572000"/>
            <a:ext cx="609600" cy="609600"/>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3750" name="Text Box 22"/>
          <p:cNvSpPr txBox="1">
            <a:spLocks noChangeArrowheads="1"/>
          </p:cNvSpPr>
          <p:nvPr/>
        </p:nvSpPr>
        <p:spPr bwMode="auto">
          <a:xfrm>
            <a:off x="1058863" y="5781675"/>
            <a:ext cx="336550"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tx2"/>
                </a:solidFill>
              </a:rPr>
              <a:t>A</a:t>
            </a:r>
          </a:p>
        </p:txBody>
      </p:sp>
      <p:sp>
        <p:nvSpPr>
          <p:cNvPr id="73752" name="Rectangle 24"/>
          <p:cNvSpPr>
            <a:spLocks noChangeArrowheads="1"/>
          </p:cNvSpPr>
          <p:nvPr/>
        </p:nvSpPr>
        <p:spPr bwMode="auto">
          <a:xfrm>
            <a:off x="1524000" y="4572000"/>
            <a:ext cx="609600" cy="609600"/>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3753" name="Line 25"/>
          <p:cNvSpPr>
            <a:spLocks noChangeShapeType="1"/>
          </p:cNvSpPr>
          <p:nvPr/>
        </p:nvSpPr>
        <p:spPr bwMode="auto">
          <a:xfrm>
            <a:off x="1219200" y="4876800"/>
            <a:ext cx="0" cy="91440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sp>
        <p:nvSpPr>
          <p:cNvPr id="73754" name="Line 26"/>
          <p:cNvSpPr>
            <a:spLocks noChangeShapeType="1"/>
          </p:cNvSpPr>
          <p:nvPr/>
        </p:nvSpPr>
        <p:spPr bwMode="auto">
          <a:xfrm flipV="1">
            <a:off x="1828800" y="4876800"/>
            <a:ext cx="914400" cy="0"/>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3755" name="Rectangle 27"/>
          <p:cNvSpPr>
            <a:spLocks noChangeArrowheads="1"/>
          </p:cNvSpPr>
          <p:nvPr/>
        </p:nvSpPr>
        <p:spPr bwMode="auto">
          <a:xfrm>
            <a:off x="2743200" y="4572000"/>
            <a:ext cx="609600" cy="609600"/>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3756" name="Rectangle 28"/>
          <p:cNvSpPr>
            <a:spLocks noChangeArrowheads="1"/>
          </p:cNvSpPr>
          <p:nvPr/>
        </p:nvSpPr>
        <p:spPr bwMode="auto">
          <a:xfrm>
            <a:off x="3352800" y="4572000"/>
            <a:ext cx="609600" cy="609600"/>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3757" name="Line 29"/>
          <p:cNvSpPr>
            <a:spLocks noChangeShapeType="1"/>
          </p:cNvSpPr>
          <p:nvPr/>
        </p:nvSpPr>
        <p:spPr bwMode="auto">
          <a:xfrm flipV="1">
            <a:off x="3657600" y="4876800"/>
            <a:ext cx="914400" cy="0"/>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3758" name="Rectangle 30"/>
          <p:cNvSpPr>
            <a:spLocks noChangeArrowheads="1"/>
          </p:cNvSpPr>
          <p:nvPr/>
        </p:nvSpPr>
        <p:spPr bwMode="auto">
          <a:xfrm>
            <a:off x="4572000" y="4572000"/>
            <a:ext cx="609600" cy="609600"/>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3759" name="Rectangle 31"/>
          <p:cNvSpPr>
            <a:spLocks noChangeArrowheads="1"/>
          </p:cNvSpPr>
          <p:nvPr/>
        </p:nvSpPr>
        <p:spPr bwMode="auto">
          <a:xfrm>
            <a:off x="5181600" y="4572000"/>
            <a:ext cx="609600" cy="609600"/>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3760" name="Line 32"/>
          <p:cNvSpPr>
            <a:spLocks noChangeShapeType="1"/>
          </p:cNvSpPr>
          <p:nvPr/>
        </p:nvSpPr>
        <p:spPr bwMode="auto">
          <a:xfrm flipV="1">
            <a:off x="5486400" y="4876800"/>
            <a:ext cx="914400" cy="0"/>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3761" name="Rectangle 33"/>
          <p:cNvSpPr>
            <a:spLocks noChangeArrowheads="1"/>
          </p:cNvSpPr>
          <p:nvPr/>
        </p:nvSpPr>
        <p:spPr bwMode="auto">
          <a:xfrm>
            <a:off x="6400800" y="4572000"/>
            <a:ext cx="609600" cy="609600"/>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3762" name="Rectangle 34"/>
          <p:cNvSpPr>
            <a:spLocks noChangeArrowheads="1"/>
          </p:cNvSpPr>
          <p:nvPr/>
        </p:nvSpPr>
        <p:spPr bwMode="auto">
          <a:xfrm>
            <a:off x="7010400" y="4572000"/>
            <a:ext cx="609600" cy="609600"/>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3763" name="Line 35"/>
          <p:cNvSpPr>
            <a:spLocks noChangeShapeType="1"/>
          </p:cNvSpPr>
          <p:nvPr/>
        </p:nvSpPr>
        <p:spPr bwMode="auto">
          <a:xfrm flipV="1">
            <a:off x="7315200" y="4876800"/>
            <a:ext cx="914400" cy="0"/>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3765" name="Text Box 37"/>
          <p:cNvSpPr txBox="1">
            <a:spLocks noChangeArrowheads="1"/>
          </p:cNvSpPr>
          <p:nvPr/>
        </p:nvSpPr>
        <p:spPr bwMode="auto">
          <a:xfrm>
            <a:off x="2887663" y="5781675"/>
            <a:ext cx="336550"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tx2"/>
                </a:solidFill>
              </a:rPr>
              <a:t>B</a:t>
            </a:r>
          </a:p>
        </p:txBody>
      </p:sp>
      <p:sp>
        <p:nvSpPr>
          <p:cNvPr id="73766" name="Line 38"/>
          <p:cNvSpPr>
            <a:spLocks noChangeShapeType="1"/>
          </p:cNvSpPr>
          <p:nvPr/>
        </p:nvSpPr>
        <p:spPr bwMode="auto">
          <a:xfrm>
            <a:off x="3048000" y="4876800"/>
            <a:ext cx="0" cy="91440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sp>
        <p:nvSpPr>
          <p:cNvPr id="73767" name="Text Box 39"/>
          <p:cNvSpPr txBox="1">
            <a:spLocks noChangeArrowheads="1"/>
          </p:cNvSpPr>
          <p:nvPr/>
        </p:nvSpPr>
        <p:spPr bwMode="auto">
          <a:xfrm>
            <a:off x="4716463" y="5781675"/>
            <a:ext cx="336550"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tx2"/>
                </a:solidFill>
              </a:rPr>
              <a:t>C</a:t>
            </a:r>
          </a:p>
        </p:txBody>
      </p:sp>
      <p:sp>
        <p:nvSpPr>
          <p:cNvPr id="73768" name="Line 40"/>
          <p:cNvSpPr>
            <a:spLocks noChangeShapeType="1"/>
          </p:cNvSpPr>
          <p:nvPr/>
        </p:nvSpPr>
        <p:spPr bwMode="auto">
          <a:xfrm>
            <a:off x="4876800" y="4876800"/>
            <a:ext cx="0" cy="91440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sp>
        <p:nvSpPr>
          <p:cNvPr id="73769" name="Text Box 41"/>
          <p:cNvSpPr txBox="1">
            <a:spLocks noChangeArrowheads="1"/>
          </p:cNvSpPr>
          <p:nvPr/>
        </p:nvSpPr>
        <p:spPr bwMode="auto">
          <a:xfrm>
            <a:off x="6535738" y="5781675"/>
            <a:ext cx="357187"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tx2"/>
                </a:solidFill>
              </a:rPr>
              <a:t>D</a:t>
            </a:r>
          </a:p>
        </p:txBody>
      </p:sp>
      <p:sp>
        <p:nvSpPr>
          <p:cNvPr id="73770" name="Line 42"/>
          <p:cNvSpPr>
            <a:spLocks noChangeShapeType="1"/>
          </p:cNvSpPr>
          <p:nvPr/>
        </p:nvSpPr>
        <p:spPr bwMode="auto">
          <a:xfrm>
            <a:off x="6705600" y="4876800"/>
            <a:ext cx="0" cy="91440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graphicFrame>
        <p:nvGraphicFramePr>
          <p:cNvPr id="35" name="Object 34"/>
          <p:cNvGraphicFramePr>
            <a:graphicFrameLocks noChangeAspect="1"/>
          </p:cNvGraphicFramePr>
          <p:nvPr/>
        </p:nvGraphicFramePr>
        <p:xfrm>
          <a:off x="8312149" y="4628993"/>
          <a:ext cx="448129" cy="482600"/>
        </p:xfrm>
        <a:graphic>
          <a:graphicData uri="http://schemas.openxmlformats.org/presentationml/2006/ole">
            <mc:AlternateContent xmlns:mc="http://schemas.openxmlformats.org/markup-compatibility/2006">
              <mc:Choice xmlns:v="urn:schemas-microsoft-com:vml" Requires="v">
                <p:oleObj spid="_x0000_s109647" name="Equation" r:id="rId3" imgW="165100" imgH="177800" progId="Equation.DSMT4">
                  <p:embed/>
                </p:oleObj>
              </mc:Choice>
              <mc:Fallback>
                <p:oleObj name="Equation" r:id="rId3" imgW="165100" imgH="177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2149" y="4628993"/>
                        <a:ext cx="448129" cy="482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7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99357" y="130009"/>
            <a:ext cx="8387443" cy="566447"/>
          </a:xfrm>
        </p:spPr>
        <p:txBody>
          <a:bodyPr/>
          <a:lstStyle/>
          <a:p>
            <a:r>
              <a:rPr lang="en-US" dirty="0" smtClean="0"/>
              <a:t>Example Java Class </a:t>
            </a:r>
            <a:r>
              <a:rPr lang="en-US" dirty="0"/>
              <a:t>for</a:t>
            </a:r>
            <a:r>
              <a:rPr lang="en-US" dirty="0" smtClean="0"/>
              <a:t> Singly-Linked Nodes</a:t>
            </a:r>
            <a:endParaRPr lang="en-US" dirty="0"/>
          </a:p>
        </p:txBody>
      </p:sp>
      <p:sp>
        <p:nvSpPr>
          <p:cNvPr id="79875" name="Rectangle 3" descr="Rectangle: Click to edit Master text styles&#10;Second level&#10;Third level&#10;Fourth level&#10;Fifth level"/>
          <p:cNvSpPr>
            <a:spLocks noGrp="1" noChangeArrowheads="1"/>
          </p:cNvSpPr>
          <p:nvPr>
            <p:ph type="body" idx="1"/>
          </p:nvPr>
        </p:nvSpPr>
        <p:spPr>
          <a:xfrm>
            <a:off x="173129" y="800056"/>
            <a:ext cx="4261939" cy="5510402"/>
          </a:xfrm>
          <a:ln>
            <a:solidFill>
              <a:srgbClr val="254C00"/>
            </a:solidFill>
          </a:ln>
        </p:spPr>
        <p:txBody>
          <a:bodyPr/>
          <a:lstStyle/>
          <a:p>
            <a:pPr>
              <a:lnSpc>
                <a:spcPct val="80000"/>
              </a:lnSpc>
              <a:buFont typeface="Wingdings" charset="2"/>
              <a:buNone/>
            </a:pPr>
            <a:r>
              <a:rPr lang="en-US" sz="1600" b="1" dirty="0"/>
              <a:t>public </a:t>
            </a:r>
            <a:r>
              <a:rPr lang="en-US" sz="1600" b="1" dirty="0" smtClean="0"/>
              <a:t>class </a:t>
            </a:r>
            <a:r>
              <a:rPr lang="en-US" sz="1600" dirty="0" smtClean="0"/>
              <a:t>Node</a:t>
            </a:r>
            <a:r>
              <a:rPr lang="en-US" sz="1600" dirty="0"/>
              <a:t> </a:t>
            </a:r>
            <a:r>
              <a:rPr lang="en-US" sz="1600" dirty="0" smtClean="0"/>
              <a:t>{</a:t>
            </a:r>
            <a:endParaRPr lang="en-US" sz="1600" dirty="0"/>
          </a:p>
          <a:p>
            <a:pPr>
              <a:lnSpc>
                <a:spcPct val="80000"/>
              </a:lnSpc>
              <a:buFont typeface="Wingdings" charset="2"/>
              <a:buNone/>
            </a:pPr>
            <a:r>
              <a:rPr lang="en-US" sz="1600" dirty="0">
                <a:solidFill>
                  <a:schemeClr val="bg2">
                    <a:lumMod val="75000"/>
                  </a:schemeClr>
                </a:solidFill>
              </a:rPr>
              <a:t>    // Instance variables:</a:t>
            </a:r>
          </a:p>
          <a:p>
            <a:pPr>
              <a:lnSpc>
                <a:spcPct val="80000"/>
              </a:lnSpc>
              <a:buFont typeface="Wingdings" charset="2"/>
              <a:buNone/>
            </a:pPr>
            <a:r>
              <a:rPr lang="en-US" sz="1600" b="1" dirty="0"/>
              <a:t>    private  </a:t>
            </a:r>
            <a:r>
              <a:rPr lang="en-US" sz="1600" dirty="0"/>
              <a:t>Object </a:t>
            </a:r>
            <a:r>
              <a:rPr lang="en-US" sz="1600" b="1" dirty="0">
                <a:solidFill>
                  <a:srgbClr val="008000"/>
                </a:solidFill>
              </a:rPr>
              <a:t>element</a:t>
            </a:r>
            <a:r>
              <a:rPr lang="en-US" sz="1600" dirty="0"/>
              <a:t>;</a:t>
            </a:r>
          </a:p>
          <a:p>
            <a:pPr>
              <a:lnSpc>
                <a:spcPct val="80000"/>
              </a:lnSpc>
              <a:buFont typeface="Wingdings" charset="2"/>
              <a:buNone/>
            </a:pPr>
            <a:r>
              <a:rPr lang="en-US" sz="1600" b="1" dirty="0"/>
              <a:t>    private  </a:t>
            </a:r>
            <a:r>
              <a:rPr lang="en-US" sz="1600" dirty="0"/>
              <a:t>Node </a:t>
            </a:r>
            <a:r>
              <a:rPr lang="en-US" sz="1600" b="1" dirty="0">
                <a:solidFill>
                  <a:srgbClr val="008000"/>
                </a:solidFill>
              </a:rPr>
              <a:t>next</a:t>
            </a:r>
            <a:r>
              <a:rPr lang="en-US" sz="1600" dirty="0"/>
              <a:t>;</a:t>
            </a:r>
          </a:p>
          <a:p>
            <a:pPr>
              <a:lnSpc>
                <a:spcPct val="80000"/>
              </a:lnSpc>
              <a:buFont typeface="Wingdings" charset="2"/>
              <a:buNone/>
            </a:pPr>
            <a:r>
              <a:rPr lang="en-US" sz="1600" dirty="0"/>
              <a:t>    </a:t>
            </a:r>
            <a:r>
              <a:rPr lang="en-US" sz="1600" dirty="0">
                <a:solidFill>
                  <a:srgbClr val="717171"/>
                </a:solidFill>
              </a:rPr>
              <a:t>/** Creates a node with null references to its element and next node. */</a:t>
            </a:r>
          </a:p>
          <a:p>
            <a:pPr>
              <a:lnSpc>
                <a:spcPct val="80000"/>
              </a:lnSpc>
              <a:buFont typeface="Wingdings" charset="2"/>
              <a:buNone/>
            </a:pPr>
            <a:r>
              <a:rPr lang="en-US" sz="1600" b="1" dirty="0"/>
              <a:t>    public  </a:t>
            </a:r>
            <a:r>
              <a:rPr lang="en-US" sz="1600" dirty="0"/>
              <a:t>Node()</a:t>
            </a:r>
            <a:r>
              <a:rPr lang="en-US" sz="1600" dirty="0" smtClean="0"/>
              <a:t>	</a:t>
            </a:r>
          </a:p>
          <a:p>
            <a:pPr>
              <a:lnSpc>
                <a:spcPct val="80000"/>
              </a:lnSpc>
              <a:buFont typeface="Wingdings" charset="2"/>
              <a:buNone/>
            </a:pPr>
            <a:r>
              <a:rPr lang="en-US" sz="1600" dirty="0" smtClean="0"/>
              <a:t>  {</a:t>
            </a:r>
            <a:endParaRPr lang="en-US" sz="1600" dirty="0"/>
          </a:p>
          <a:p>
            <a:pPr>
              <a:lnSpc>
                <a:spcPct val="80000"/>
              </a:lnSpc>
              <a:buFont typeface="Wingdings" charset="2"/>
              <a:buNone/>
            </a:pPr>
            <a:r>
              <a:rPr lang="en-US" sz="1600" b="1" dirty="0"/>
              <a:t>       </a:t>
            </a:r>
            <a:r>
              <a:rPr lang="en-US" sz="1600" b="1" dirty="0" err="1"/>
              <a:t>this</a:t>
            </a:r>
            <a:r>
              <a:rPr lang="en-US" sz="1600" dirty="0" err="1"/>
              <a:t>(</a:t>
            </a:r>
            <a:r>
              <a:rPr lang="en-US" sz="1600" b="1" dirty="0" err="1"/>
              <a:t>null</a:t>
            </a:r>
            <a:r>
              <a:rPr lang="en-US" sz="1600" dirty="0"/>
              <a:t>,  </a:t>
            </a:r>
            <a:r>
              <a:rPr lang="en-US" sz="1600" b="1" dirty="0"/>
              <a:t>null</a:t>
            </a:r>
            <a:r>
              <a:rPr lang="en-US" sz="1600" dirty="0"/>
              <a:t>);</a:t>
            </a:r>
          </a:p>
          <a:p>
            <a:pPr>
              <a:lnSpc>
                <a:spcPct val="80000"/>
              </a:lnSpc>
              <a:buFont typeface="Wingdings" charset="2"/>
              <a:buNone/>
            </a:pPr>
            <a:r>
              <a:rPr lang="en-US" sz="1600" dirty="0"/>
              <a:t>   </a:t>
            </a:r>
            <a:r>
              <a:rPr lang="en-US" sz="1600" dirty="0" smtClean="0"/>
              <a:t>}</a:t>
            </a:r>
          </a:p>
          <a:p>
            <a:pPr>
              <a:lnSpc>
                <a:spcPct val="80000"/>
              </a:lnSpc>
              <a:buFont typeface="Wingdings" charset="2"/>
              <a:buNone/>
            </a:pPr>
            <a:r>
              <a:rPr lang="en-US" sz="1600" dirty="0" smtClean="0">
                <a:solidFill>
                  <a:srgbClr val="717171"/>
                </a:solidFill>
              </a:rPr>
              <a:t>/</a:t>
            </a:r>
            <a:r>
              <a:rPr lang="en-US" sz="1600" dirty="0">
                <a:solidFill>
                  <a:srgbClr val="717171"/>
                </a:solidFill>
              </a:rPr>
              <a:t>** Creates a node with the given element and next node. */</a:t>
            </a:r>
          </a:p>
          <a:p>
            <a:pPr>
              <a:lnSpc>
                <a:spcPct val="80000"/>
              </a:lnSpc>
              <a:buFont typeface="Wingdings" charset="2"/>
              <a:buNone/>
            </a:pPr>
            <a:r>
              <a:rPr lang="en-US" sz="1600" b="1" dirty="0"/>
              <a:t>    public  </a:t>
            </a:r>
            <a:r>
              <a:rPr lang="en-US" sz="1600" dirty="0" err="1"/>
              <a:t>Node(Object</a:t>
            </a:r>
            <a:r>
              <a:rPr lang="en-US" sz="1600" dirty="0"/>
              <a:t> </a:t>
            </a:r>
            <a:r>
              <a:rPr lang="en-US" sz="1600" dirty="0" err="1"/>
              <a:t>e</a:t>
            </a:r>
            <a:r>
              <a:rPr lang="en-US" sz="1600" dirty="0"/>
              <a:t>,  Node </a:t>
            </a:r>
            <a:r>
              <a:rPr lang="en-US" sz="1600" dirty="0" err="1"/>
              <a:t>n</a:t>
            </a:r>
            <a:r>
              <a:rPr lang="en-US" sz="1600" dirty="0"/>
              <a:t>) </a:t>
            </a:r>
            <a:r>
              <a:rPr lang="en-US" sz="1600" dirty="0" smtClean="0"/>
              <a:t> </a:t>
            </a:r>
          </a:p>
          <a:p>
            <a:pPr>
              <a:lnSpc>
                <a:spcPct val="80000"/>
              </a:lnSpc>
              <a:buFont typeface="Wingdings" charset="2"/>
              <a:buNone/>
            </a:pPr>
            <a:r>
              <a:rPr lang="en-US" sz="1600" dirty="0" smtClean="0"/>
              <a:t>  {</a:t>
            </a:r>
            <a:endParaRPr lang="en-US" sz="1600" dirty="0"/>
          </a:p>
          <a:p>
            <a:pPr>
              <a:lnSpc>
                <a:spcPct val="80000"/>
              </a:lnSpc>
              <a:buFont typeface="Wingdings" charset="2"/>
              <a:buNone/>
            </a:pPr>
            <a:r>
              <a:rPr lang="en-US" sz="1600" dirty="0"/>
              <a:t>         </a:t>
            </a:r>
            <a:r>
              <a:rPr lang="en-US" sz="1600" b="1" dirty="0">
                <a:solidFill>
                  <a:srgbClr val="008000"/>
                </a:solidFill>
              </a:rPr>
              <a:t>element  </a:t>
            </a:r>
            <a:r>
              <a:rPr lang="en-US" sz="1600" dirty="0"/>
              <a:t>=  </a:t>
            </a:r>
            <a:r>
              <a:rPr lang="en-US" sz="1600" dirty="0" err="1"/>
              <a:t>e</a:t>
            </a:r>
            <a:r>
              <a:rPr lang="en-US" sz="1600" dirty="0"/>
              <a:t>;</a:t>
            </a:r>
          </a:p>
          <a:p>
            <a:pPr>
              <a:lnSpc>
                <a:spcPct val="80000"/>
              </a:lnSpc>
              <a:buFont typeface="Wingdings" charset="2"/>
              <a:buNone/>
            </a:pPr>
            <a:r>
              <a:rPr lang="en-US" sz="1600" dirty="0"/>
              <a:t>         </a:t>
            </a:r>
            <a:r>
              <a:rPr lang="en-US" sz="1600" b="1" dirty="0">
                <a:solidFill>
                  <a:srgbClr val="008000"/>
                </a:solidFill>
              </a:rPr>
              <a:t>next  </a:t>
            </a:r>
            <a:r>
              <a:rPr lang="en-US" sz="1600" dirty="0"/>
              <a:t>=  </a:t>
            </a:r>
            <a:r>
              <a:rPr lang="en-US" sz="1600" dirty="0" err="1"/>
              <a:t>n</a:t>
            </a:r>
            <a:r>
              <a:rPr lang="en-US" sz="1600" dirty="0"/>
              <a:t>;</a:t>
            </a:r>
          </a:p>
          <a:p>
            <a:pPr>
              <a:lnSpc>
                <a:spcPct val="80000"/>
              </a:lnSpc>
              <a:buFont typeface="Wingdings" charset="2"/>
              <a:buNone/>
            </a:pPr>
            <a:r>
              <a:rPr lang="en-US" sz="1600" dirty="0"/>
              <a:t>   }</a:t>
            </a:r>
          </a:p>
          <a:p>
            <a:pPr>
              <a:lnSpc>
                <a:spcPct val="80000"/>
              </a:lnSpc>
              <a:buFont typeface="Wingdings" charset="2"/>
              <a:buNone/>
            </a:pPr>
            <a:r>
              <a:rPr lang="en-US" sz="1600" dirty="0"/>
              <a:t>   </a:t>
            </a:r>
            <a:r>
              <a:rPr lang="en-US" sz="1600" dirty="0" smtClean="0"/>
              <a:t> </a:t>
            </a:r>
            <a:endParaRPr lang="en-US" sz="1600" dirty="0"/>
          </a:p>
        </p:txBody>
      </p:sp>
      <p:sp>
        <p:nvSpPr>
          <p:cNvPr id="6" name="Rectangle 5"/>
          <p:cNvSpPr/>
          <p:nvPr/>
        </p:nvSpPr>
        <p:spPr>
          <a:xfrm>
            <a:off x="4572000" y="800057"/>
            <a:ext cx="4378245" cy="5418921"/>
          </a:xfrm>
          <a:prstGeom prst="rect">
            <a:avLst/>
          </a:prstGeom>
          <a:ln>
            <a:solidFill>
              <a:srgbClr val="254C00"/>
            </a:solidFill>
          </a:ln>
        </p:spPr>
        <p:txBody>
          <a:bodyPr wrap="square">
            <a:spAutoFit/>
          </a:bodyPr>
          <a:lstStyle/>
          <a:p>
            <a:pPr>
              <a:lnSpc>
                <a:spcPct val="80000"/>
              </a:lnSpc>
              <a:buFont typeface="Wingdings" charset="2"/>
              <a:buNone/>
            </a:pPr>
            <a:r>
              <a:rPr lang="en-US" sz="1600" dirty="0" smtClean="0">
                <a:solidFill>
                  <a:srgbClr val="717171"/>
                </a:solidFill>
              </a:rPr>
              <a:t>// </a:t>
            </a:r>
            <a:r>
              <a:rPr lang="en-US" sz="1600" dirty="0" err="1" smtClean="0">
                <a:solidFill>
                  <a:srgbClr val="717171"/>
                </a:solidFill>
              </a:rPr>
              <a:t>Accessor</a:t>
            </a:r>
            <a:r>
              <a:rPr lang="en-US" sz="1600" dirty="0" smtClean="0">
                <a:solidFill>
                  <a:srgbClr val="717171"/>
                </a:solidFill>
              </a:rPr>
              <a:t> methods:</a:t>
            </a:r>
          </a:p>
          <a:p>
            <a:pPr>
              <a:lnSpc>
                <a:spcPct val="80000"/>
              </a:lnSpc>
              <a:buFont typeface="Wingdings" charset="2"/>
              <a:buNone/>
            </a:pPr>
            <a:r>
              <a:rPr lang="en-US" sz="1600" b="1" dirty="0" smtClean="0"/>
              <a:t>    public  </a:t>
            </a:r>
            <a:r>
              <a:rPr lang="en-US" sz="1600" dirty="0" smtClean="0"/>
              <a:t>Object </a:t>
            </a:r>
            <a:r>
              <a:rPr lang="en-US" sz="1600" dirty="0" err="1" smtClean="0"/>
              <a:t>getElement</a:t>
            </a:r>
            <a:r>
              <a:rPr lang="en-US" sz="1600" dirty="0" smtClean="0"/>
              <a:t>()  </a:t>
            </a:r>
          </a:p>
          <a:p>
            <a:pPr>
              <a:lnSpc>
                <a:spcPct val="80000"/>
              </a:lnSpc>
              <a:buFont typeface="Wingdings" charset="2"/>
              <a:buNone/>
            </a:pPr>
            <a:r>
              <a:rPr lang="en-US" sz="1600" dirty="0" smtClean="0"/>
              <a:t>  {</a:t>
            </a:r>
          </a:p>
          <a:p>
            <a:pPr>
              <a:lnSpc>
                <a:spcPct val="80000"/>
              </a:lnSpc>
              <a:buFont typeface="Wingdings" charset="2"/>
              <a:buNone/>
            </a:pPr>
            <a:r>
              <a:rPr lang="en-US" sz="1600" b="1" dirty="0" smtClean="0"/>
              <a:t>       return  </a:t>
            </a:r>
            <a:r>
              <a:rPr lang="en-US" sz="1600" b="1" dirty="0" smtClean="0">
                <a:solidFill>
                  <a:srgbClr val="008000"/>
                </a:solidFill>
              </a:rPr>
              <a:t>element</a:t>
            </a:r>
            <a:r>
              <a:rPr lang="en-US" sz="1600" dirty="0" smtClean="0"/>
              <a:t>;</a:t>
            </a:r>
          </a:p>
          <a:p>
            <a:pPr>
              <a:lnSpc>
                <a:spcPct val="80000"/>
              </a:lnSpc>
              <a:buFont typeface="Wingdings" charset="2"/>
              <a:buNone/>
            </a:pPr>
            <a:r>
              <a:rPr lang="en-US" sz="1600" dirty="0" smtClean="0"/>
              <a:t>   }</a:t>
            </a:r>
          </a:p>
          <a:p>
            <a:pPr>
              <a:lnSpc>
                <a:spcPct val="80000"/>
              </a:lnSpc>
              <a:buFont typeface="Wingdings" charset="2"/>
              <a:buNone/>
            </a:pPr>
            <a:r>
              <a:rPr lang="en-US" sz="1600" b="1" dirty="0" smtClean="0"/>
              <a:t>    public  </a:t>
            </a:r>
            <a:r>
              <a:rPr lang="en-US" sz="1600" dirty="0" smtClean="0"/>
              <a:t>Node </a:t>
            </a:r>
            <a:r>
              <a:rPr lang="en-US" sz="1600" dirty="0" err="1" smtClean="0"/>
              <a:t>getNext</a:t>
            </a:r>
            <a:r>
              <a:rPr lang="en-US" sz="1600" dirty="0" smtClean="0"/>
              <a:t>() </a:t>
            </a:r>
          </a:p>
          <a:p>
            <a:pPr>
              <a:lnSpc>
                <a:spcPct val="80000"/>
              </a:lnSpc>
              <a:buFont typeface="Wingdings" charset="2"/>
              <a:buNone/>
            </a:pPr>
            <a:r>
              <a:rPr lang="en-US" sz="1600" dirty="0"/>
              <a:t> </a:t>
            </a:r>
            <a:r>
              <a:rPr lang="en-US" sz="1600" dirty="0" smtClean="0"/>
              <a:t> {</a:t>
            </a:r>
          </a:p>
          <a:p>
            <a:pPr>
              <a:lnSpc>
                <a:spcPct val="80000"/>
              </a:lnSpc>
              <a:buFont typeface="Wingdings" charset="2"/>
              <a:buNone/>
            </a:pPr>
            <a:r>
              <a:rPr lang="en-US" sz="1600" b="1" dirty="0" smtClean="0"/>
              <a:t>       return  </a:t>
            </a:r>
            <a:r>
              <a:rPr lang="en-US" sz="1600" b="1" dirty="0" smtClean="0">
                <a:solidFill>
                  <a:srgbClr val="008000"/>
                </a:solidFill>
              </a:rPr>
              <a:t>next</a:t>
            </a:r>
            <a:r>
              <a:rPr lang="en-US" sz="1600" dirty="0" smtClean="0"/>
              <a:t>;</a:t>
            </a:r>
          </a:p>
          <a:p>
            <a:pPr>
              <a:lnSpc>
                <a:spcPct val="80000"/>
              </a:lnSpc>
              <a:buFont typeface="Wingdings" charset="2"/>
              <a:buNone/>
            </a:pPr>
            <a:r>
              <a:rPr lang="en-US" sz="1600" dirty="0" smtClean="0"/>
              <a:t>   }</a:t>
            </a:r>
          </a:p>
          <a:p>
            <a:pPr>
              <a:lnSpc>
                <a:spcPct val="80000"/>
              </a:lnSpc>
              <a:buFont typeface="Wingdings" charset="2"/>
              <a:buNone/>
            </a:pPr>
            <a:r>
              <a:rPr lang="en-US" sz="1600" dirty="0" smtClean="0"/>
              <a:t>    </a:t>
            </a:r>
          </a:p>
          <a:p>
            <a:pPr>
              <a:lnSpc>
                <a:spcPct val="80000"/>
              </a:lnSpc>
              <a:buFont typeface="Wingdings" charset="2"/>
              <a:buNone/>
            </a:pPr>
            <a:endParaRPr lang="en-US" sz="1600" dirty="0" smtClean="0"/>
          </a:p>
          <a:p>
            <a:pPr>
              <a:lnSpc>
                <a:spcPct val="80000"/>
              </a:lnSpc>
              <a:buFont typeface="Wingdings" charset="2"/>
              <a:buNone/>
            </a:pPr>
            <a:endParaRPr lang="en-US" sz="1600" dirty="0" smtClean="0"/>
          </a:p>
          <a:p>
            <a:pPr>
              <a:lnSpc>
                <a:spcPct val="80000"/>
              </a:lnSpc>
              <a:buFont typeface="Wingdings" charset="2"/>
              <a:buNone/>
            </a:pPr>
            <a:endParaRPr lang="en-US" sz="1600" dirty="0" smtClean="0"/>
          </a:p>
          <a:p>
            <a:pPr>
              <a:lnSpc>
                <a:spcPct val="80000"/>
              </a:lnSpc>
              <a:buFont typeface="Wingdings" charset="2"/>
              <a:buNone/>
            </a:pPr>
            <a:r>
              <a:rPr lang="en-US" sz="1600" dirty="0" smtClean="0">
                <a:solidFill>
                  <a:srgbClr val="717171"/>
                </a:solidFill>
              </a:rPr>
              <a:t>// Modifier methods:</a:t>
            </a:r>
          </a:p>
          <a:p>
            <a:pPr>
              <a:lnSpc>
                <a:spcPct val="80000"/>
              </a:lnSpc>
              <a:buFont typeface="Wingdings" charset="2"/>
              <a:buNone/>
            </a:pPr>
            <a:r>
              <a:rPr lang="en-US" sz="1600" b="1" dirty="0" smtClean="0"/>
              <a:t>    public void  </a:t>
            </a:r>
            <a:r>
              <a:rPr lang="en-US" sz="1600" dirty="0" err="1" smtClean="0"/>
              <a:t>setElement(Object</a:t>
            </a:r>
            <a:r>
              <a:rPr lang="en-US" sz="1600" dirty="0" smtClean="0"/>
              <a:t> </a:t>
            </a:r>
            <a:r>
              <a:rPr lang="en-US" sz="1600" dirty="0" err="1" smtClean="0"/>
              <a:t>newElem</a:t>
            </a:r>
            <a:r>
              <a:rPr lang="en-US" sz="1600" dirty="0" smtClean="0"/>
              <a:t>)                {</a:t>
            </a:r>
          </a:p>
          <a:p>
            <a:pPr>
              <a:lnSpc>
                <a:spcPct val="80000"/>
              </a:lnSpc>
              <a:buFont typeface="Wingdings" charset="2"/>
              <a:buNone/>
            </a:pPr>
            <a:r>
              <a:rPr lang="en-US" sz="1600" dirty="0" smtClean="0"/>
              <a:t>         </a:t>
            </a:r>
            <a:r>
              <a:rPr lang="en-US" sz="1600" b="1" dirty="0" smtClean="0">
                <a:solidFill>
                  <a:srgbClr val="008000"/>
                </a:solidFill>
              </a:rPr>
              <a:t>element  </a:t>
            </a:r>
            <a:r>
              <a:rPr lang="en-US" sz="1600" dirty="0" smtClean="0"/>
              <a:t>=  </a:t>
            </a:r>
            <a:r>
              <a:rPr lang="en-US" sz="1600" dirty="0" err="1" smtClean="0"/>
              <a:t>newElem</a:t>
            </a:r>
            <a:r>
              <a:rPr lang="en-US" sz="1600" dirty="0" smtClean="0"/>
              <a:t>;</a:t>
            </a:r>
          </a:p>
          <a:p>
            <a:pPr>
              <a:lnSpc>
                <a:spcPct val="80000"/>
              </a:lnSpc>
              <a:buFont typeface="Wingdings" charset="2"/>
              <a:buNone/>
            </a:pPr>
            <a:r>
              <a:rPr lang="en-US" sz="1600" dirty="0" smtClean="0"/>
              <a:t>   }</a:t>
            </a:r>
          </a:p>
          <a:p>
            <a:pPr>
              <a:lnSpc>
                <a:spcPct val="80000"/>
              </a:lnSpc>
              <a:buFont typeface="Wingdings" charset="2"/>
              <a:buNone/>
            </a:pPr>
            <a:r>
              <a:rPr lang="en-US" sz="1600" b="1" dirty="0" smtClean="0"/>
              <a:t>    </a:t>
            </a:r>
          </a:p>
          <a:p>
            <a:pPr>
              <a:lnSpc>
                <a:spcPct val="80000"/>
              </a:lnSpc>
              <a:buFont typeface="Wingdings" charset="2"/>
              <a:buNone/>
            </a:pPr>
            <a:r>
              <a:rPr lang="en-US" sz="1600" b="1" dirty="0" smtClean="0"/>
              <a:t>public void  </a:t>
            </a:r>
            <a:r>
              <a:rPr lang="en-US" sz="1600" dirty="0" err="1" smtClean="0"/>
              <a:t>setNext(Node</a:t>
            </a:r>
            <a:r>
              <a:rPr lang="en-US" sz="1600" dirty="0" smtClean="0"/>
              <a:t> </a:t>
            </a:r>
            <a:r>
              <a:rPr lang="en-US" sz="1600" dirty="0" err="1" smtClean="0"/>
              <a:t>newNext</a:t>
            </a:r>
            <a:r>
              <a:rPr lang="en-US" sz="1600" dirty="0" smtClean="0"/>
              <a:t>)  </a:t>
            </a:r>
          </a:p>
          <a:p>
            <a:pPr>
              <a:lnSpc>
                <a:spcPct val="80000"/>
              </a:lnSpc>
              <a:buFont typeface="Wingdings" charset="2"/>
              <a:buNone/>
            </a:pPr>
            <a:r>
              <a:rPr lang="en-US" sz="1600" dirty="0" smtClean="0"/>
              <a:t>  {</a:t>
            </a:r>
          </a:p>
          <a:p>
            <a:pPr>
              <a:lnSpc>
                <a:spcPct val="80000"/>
              </a:lnSpc>
              <a:buFont typeface="Wingdings" charset="2"/>
              <a:buNone/>
            </a:pPr>
            <a:r>
              <a:rPr lang="en-US" sz="1600" dirty="0" smtClean="0"/>
              <a:t>         </a:t>
            </a:r>
            <a:r>
              <a:rPr lang="en-US" sz="1600" b="1" dirty="0" smtClean="0">
                <a:solidFill>
                  <a:srgbClr val="008000"/>
                </a:solidFill>
              </a:rPr>
              <a:t>next  </a:t>
            </a:r>
            <a:r>
              <a:rPr lang="en-US" sz="1600" dirty="0" smtClean="0"/>
              <a:t>=  </a:t>
            </a:r>
            <a:r>
              <a:rPr lang="en-US" sz="1600" dirty="0" err="1" smtClean="0"/>
              <a:t>newNext</a:t>
            </a:r>
            <a:r>
              <a:rPr lang="en-US" sz="1600" dirty="0" smtClean="0"/>
              <a:t>;</a:t>
            </a:r>
          </a:p>
          <a:p>
            <a:pPr>
              <a:lnSpc>
                <a:spcPct val="80000"/>
              </a:lnSpc>
              <a:buFont typeface="Wingdings" charset="2"/>
              <a:buNone/>
            </a:pPr>
            <a:r>
              <a:rPr lang="en-US" sz="1600" dirty="0" smtClean="0"/>
              <a:t>  }</a:t>
            </a:r>
          </a:p>
          <a:p>
            <a:pPr>
              <a:lnSpc>
                <a:spcPct val="80000"/>
              </a:lnSpc>
              <a:buFont typeface="Wingdings" charset="2"/>
              <a:buNone/>
            </a:pPr>
            <a:endParaRPr lang="en-US" sz="1600" dirty="0" smtClean="0"/>
          </a:p>
          <a:p>
            <a:pPr>
              <a:lnSpc>
                <a:spcPct val="80000"/>
              </a:lnSpc>
              <a:buFont typeface="Wingdings" charset="2"/>
              <a:buNone/>
            </a:pPr>
            <a:endParaRPr lang="en-US" sz="1600" dirty="0"/>
          </a:p>
          <a:p>
            <a:pPr>
              <a:lnSpc>
                <a:spcPct val="80000"/>
              </a:lnSpc>
              <a:buFont typeface="Wingdings" charset="2"/>
              <a:buNone/>
            </a:pPr>
            <a:endParaRPr lang="en-US" sz="1600" dirty="0" smtClean="0"/>
          </a:p>
          <a:p>
            <a:pPr>
              <a:lnSpc>
                <a:spcPct val="80000"/>
              </a:lnSpc>
              <a:buFont typeface="Wingdings" charset="2"/>
              <a:buNone/>
            </a:pPr>
            <a:endParaRPr lang="en-US" sz="1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30009"/>
            <a:ext cx="8229600" cy="566447"/>
          </a:xfrm>
        </p:spPr>
        <p:txBody>
          <a:bodyPr/>
          <a:lstStyle/>
          <a:p>
            <a:r>
              <a:rPr lang="en-US" dirty="0" smtClean="0"/>
              <a:t>Example Java Class for Singly-Linked List</a:t>
            </a:r>
            <a:endParaRPr lang="en-US" dirty="0"/>
          </a:p>
        </p:txBody>
      </p:sp>
      <p:sp>
        <p:nvSpPr>
          <p:cNvPr id="79875" name="Rectangle 3" descr="Rectangle: Click to edit Master text styles&#10;Second level&#10;Third level&#10;Fourth level&#10;Fifth level"/>
          <p:cNvSpPr>
            <a:spLocks noGrp="1" noChangeArrowheads="1"/>
          </p:cNvSpPr>
          <p:nvPr>
            <p:ph type="body" idx="1"/>
          </p:nvPr>
        </p:nvSpPr>
        <p:spPr>
          <a:xfrm>
            <a:off x="1843175" y="1380101"/>
            <a:ext cx="5587028" cy="4634256"/>
          </a:xfrm>
          <a:ln>
            <a:solidFill>
              <a:srgbClr val="254C00"/>
            </a:solidFill>
          </a:ln>
        </p:spPr>
        <p:txBody>
          <a:bodyPr/>
          <a:lstStyle/>
          <a:p>
            <a:pPr>
              <a:lnSpc>
                <a:spcPct val="80000"/>
              </a:lnSpc>
              <a:buFont typeface="Wingdings" charset="2"/>
              <a:buNone/>
            </a:pPr>
            <a:r>
              <a:rPr lang="en-US" sz="1600" b="1" dirty="0"/>
              <a:t>public </a:t>
            </a:r>
            <a:r>
              <a:rPr lang="en-US" sz="1600" b="1" dirty="0" smtClean="0"/>
              <a:t>class </a:t>
            </a:r>
            <a:r>
              <a:rPr lang="en-US" sz="1600" dirty="0" err="1" smtClean="0"/>
              <a:t>SLinkedList</a:t>
            </a:r>
            <a:r>
              <a:rPr lang="en-US" sz="1600" dirty="0" smtClean="0"/>
              <a:t> {</a:t>
            </a:r>
            <a:endParaRPr lang="en-US" sz="1600" dirty="0"/>
          </a:p>
          <a:p>
            <a:pPr>
              <a:lnSpc>
                <a:spcPct val="80000"/>
              </a:lnSpc>
              <a:buFont typeface="Wingdings" charset="2"/>
              <a:buNone/>
            </a:pPr>
            <a:r>
              <a:rPr lang="en-US" sz="1600" dirty="0">
                <a:solidFill>
                  <a:schemeClr val="bg2">
                    <a:lumMod val="75000"/>
                  </a:schemeClr>
                </a:solidFill>
              </a:rPr>
              <a:t>    // Instance variables:</a:t>
            </a:r>
          </a:p>
          <a:p>
            <a:pPr>
              <a:lnSpc>
                <a:spcPct val="80000"/>
              </a:lnSpc>
              <a:buFont typeface="Wingdings" charset="2"/>
              <a:buNone/>
            </a:pPr>
            <a:r>
              <a:rPr lang="en-US" sz="1600" b="1" dirty="0"/>
              <a:t>   </a:t>
            </a:r>
            <a:r>
              <a:rPr lang="en-US" sz="1600" b="1" dirty="0" smtClean="0"/>
              <a:t> protected </a:t>
            </a:r>
            <a:r>
              <a:rPr lang="en-US" sz="1600" dirty="0" smtClean="0"/>
              <a:t>Node </a:t>
            </a:r>
            <a:r>
              <a:rPr lang="en-US" sz="1600" b="1" dirty="0" smtClean="0">
                <a:solidFill>
                  <a:srgbClr val="008000"/>
                </a:solidFill>
              </a:rPr>
              <a:t>head</a:t>
            </a:r>
            <a:r>
              <a:rPr lang="en-US" sz="1600" dirty="0" smtClean="0"/>
              <a:t>; </a:t>
            </a:r>
            <a:r>
              <a:rPr lang="en-US" sz="1600" dirty="0" smtClean="0">
                <a:solidFill>
                  <a:schemeClr val="bg2">
                    <a:lumMod val="50000"/>
                  </a:schemeClr>
                </a:solidFill>
              </a:rPr>
              <a:t>//head node of list</a:t>
            </a:r>
          </a:p>
          <a:p>
            <a:pPr>
              <a:lnSpc>
                <a:spcPct val="80000"/>
              </a:lnSpc>
              <a:buNone/>
            </a:pPr>
            <a:r>
              <a:rPr lang="en-US" sz="1600" b="1" dirty="0" smtClean="0"/>
              <a:t>    protected </a:t>
            </a:r>
            <a:r>
              <a:rPr lang="en-US" sz="1600" dirty="0" smtClean="0"/>
              <a:t>Node </a:t>
            </a:r>
            <a:r>
              <a:rPr lang="en-US" sz="1600" b="1" dirty="0" smtClean="0">
                <a:solidFill>
                  <a:srgbClr val="008000"/>
                </a:solidFill>
              </a:rPr>
              <a:t>tail</a:t>
            </a:r>
            <a:r>
              <a:rPr lang="en-US" sz="1600" dirty="0" smtClean="0"/>
              <a:t>; </a:t>
            </a:r>
            <a:r>
              <a:rPr lang="en-US" sz="1600" dirty="0" smtClean="0">
                <a:solidFill>
                  <a:schemeClr val="bg2">
                    <a:lumMod val="50000"/>
                  </a:schemeClr>
                </a:solidFill>
              </a:rPr>
              <a:t>//tail node of list</a:t>
            </a:r>
          </a:p>
          <a:p>
            <a:pPr>
              <a:lnSpc>
                <a:spcPct val="80000"/>
              </a:lnSpc>
              <a:buFont typeface="Wingdings" charset="2"/>
              <a:buNone/>
            </a:pPr>
            <a:r>
              <a:rPr lang="en-US" sz="1600" b="1" dirty="0" smtClean="0"/>
              <a:t>    protected </a:t>
            </a:r>
            <a:r>
              <a:rPr lang="en-US" sz="1600" dirty="0" smtClean="0"/>
              <a:t>long </a:t>
            </a:r>
            <a:r>
              <a:rPr lang="en-US" sz="1600" b="1" dirty="0" smtClean="0">
                <a:solidFill>
                  <a:srgbClr val="008000"/>
                </a:solidFill>
              </a:rPr>
              <a:t>size</a:t>
            </a:r>
            <a:r>
              <a:rPr lang="en-US" sz="1600" dirty="0" smtClean="0"/>
              <a:t>; </a:t>
            </a:r>
            <a:r>
              <a:rPr lang="en-US" sz="1600" dirty="0" smtClean="0">
                <a:solidFill>
                  <a:srgbClr val="4B4B4B"/>
                </a:solidFill>
              </a:rPr>
              <a:t>//number of nodes in list</a:t>
            </a:r>
          </a:p>
          <a:p>
            <a:pPr>
              <a:lnSpc>
                <a:spcPct val="80000"/>
              </a:lnSpc>
              <a:buFont typeface="Wingdings" charset="2"/>
              <a:buNone/>
            </a:pPr>
            <a:r>
              <a:rPr lang="en-US" sz="1600" dirty="0"/>
              <a:t>    </a:t>
            </a:r>
            <a:r>
              <a:rPr lang="en-US" sz="1600" dirty="0">
                <a:solidFill>
                  <a:srgbClr val="717171"/>
                </a:solidFill>
              </a:rPr>
              <a:t>/**</a:t>
            </a:r>
            <a:r>
              <a:rPr lang="en-US" sz="1600" dirty="0" smtClean="0">
                <a:solidFill>
                  <a:srgbClr val="717171"/>
                </a:solidFill>
              </a:rPr>
              <a:t> Default constructor that creates an empty list. </a:t>
            </a:r>
            <a:r>
              <a:rPr lang="en-US" sz="1600" dirty="0">
                <a:solidFill>
                  <a:srgbClr val="717171"/>
                </a:solidFill>
              </a:rPr>
              <a:t>*/</a:t>
            </a:r>
          </a:p>
          <a:p>
            <a:pPr>
              <a:lnSpc>
                <a:spcPct val="80000"/>
              </a:lnSpc>
              <a:buFont typeface="Wingdings" charset="2"/>
              <a:buNone/>
            </a:pPr>
            <a:r>
              <a:rPr lang="en-US" sz="1600" b="1" dirty="0"/>
              <a:t>    public </a:t>
            </a:r>
            <a:r>
              <a:rPr lang="en-US" sz="1600" b="1" dirty="0" smtClean="0"/>
              <a:t> </a:t>
            </a:r>
            <a:r>
              <a:rPr lang="en-US" sz="1600" dirty="0" err="1" smtClean="0"/>
              <a:t>SLinkedList</a:t>
            </a:r>
            <a:r>
              <a:rPr lang="en-US" sz="1600" dirty="0" smtClean="0"/>
              <a:t>(</a:t>
            </a:r>
            <a:r>
              <a:rPr lang="en-US" sz="1600" dirty="0"/>
              <a:t>)</a:t>
            </a:r>
            <a:r>
              <a:rPr lang="en-US" sz="1600" dirty="0" smtClean="0"/>
              <a:t>	</a:t>
            </a:r>
          </a:p>
          <a:p>
            <a:pPr>
              <a:lnSpc>
                <a:spcPct val="80000"/>
              </a:lnSpc>
              <a:buFont typeface="Wingdings" charset="2"/>
              <a:buNone/>
            </a:pPr>
            <a:r>
              <a:rPr lang="en-US" sz="1600" dirty="0" smtClean="0"/>
              <a:t>  {</a:t>
            </a:r>
          </a:p>
          <a:p>
            <a:pPr>
              <a:lnSpc>
                <a:spcPct val="80000"/>
              </a:lnSpc>
              <a:buFont typeface="Wingdings" charset="2"/>
              <a:buNone/>
            </a:pPr>
            <a:r>
              <a:rPr lang="en-US" sz="1600" b="1" dirty="0" smtClean="0"/>
              <a:t>      </a:t>
            </a:r>
            <a:r>
              <a:rPr lang="en-US" sz="1600" b="1" dirty="0" smtClean="0">
                <a:solidFill>
                  <a:schemeClr val="accent2">
                    <a:lumMod val="90000"/>
                    <a:lumOff val="10000"/>
                  </a:schemeClr>
                </a:solidFill>
              </a:rPr>
              <a:t>head </a:t>
            </a:r>
            <a:r>
              <a:rPr lang="en-US" sz="1600" dirty="0" smtClean="0"/>
              <a:t>= null</a:t>
            </a:r>
            <a:r>
              <a:rPr lang="en-US" sz="1600" b="1" dirty="0" smtClean="0"/>
              <a:t>;</a:t>
            </a:r>
          </a:p>
          <a:p>
            <a:pPr>
              <a:lnSpc>
                <a:spcPct val="80000"/>
              </a:lnSpc>
              <a:buNone/>
            </a:pPr>
            <a:r>
              <a:rPr lang="en-US" sz="1600" b="1" dirty="0" smtClean="0"/>
              <a:t>      </a:t>
            </a:r>
            <a:r>
              <a:rPr lang="en-US" sz="1600" b="1" dirty="0" smtClean="0">
                <a:solidFill>
                  <a:schemeClr val="accent2">
                    <a:lumMod val="90000"/>
                    <a:lumOff val="10000"/>
                  </a:schemeClr>
                </a:solidFill>
              </a:rPr>
              <a:t>tail </a:t>
            </a:r>
            <a:r>
              <a:rPr lang="en-US" sz="1600" dirty="0" smtClean="0"/>
              <a:t>= null</a:t>
            </a:r>
            <a:r>
              <a:rPr lang="en-US" sz="1600" b="1" dirty="0" smtClean="0"/>
              <a:t>;</a:t>
            </a:r>
          </a:p>
          <a:p>
            <a:pPr>
              <a:lnSpc>
                <a:spcPct val="80000"/>
              </a:lnSpc>
              <a:buFont typeface="Wingdings" charset="2"/>
              <a:buNone/>
            </a:pPr>
            <a:r>
              <a:rPr lang="en-US" sz="1600" b="1" dirty="0" smtClean="0"/>
              <a:t>	</a:t>
            </a:r>
            <a:r>
              <a:rPr lang="en-US" sz="1600" b="1" dirty="0" smtClean="0">
                <a:solidFill>
                  <a:srgbClr val="3A7700"/>
                </a:solidFill>
              </a:rPr>
              <a:t>size </a:t>
            </a:r>
            <a:r>
              <a:rPr lang="en-US" sz="1600" dirty="0" smtClean="0"/>
              <a:t>= 0</a:t>
            </a:r>
            <a:r>
              <a:rPr lang="en-US" sz="1600" b="1" dirty="0" smtClean="0"/>
              <a:t>;</a:t>
            </a:r>
            <a:endParaRPr lang="en-US" sz="1600" dirty="0" smtClean="0"/>
          </a:p>
          <a:p>
            <a:pPr>
              <a:lnSpc>
                <a:spcPct val="80000"/>
              </a:lnSpc>
              <a:buFont typeface="Wingdings" charset="2"/>
              <a:buNone/>
            </a:pPr>
            <a:r>
              <a:rPr lang="en-US" sz="1600" dirty="0"/>
              <a:t>   </a:t>
            </a:r>
            <a:r>
              <a:rPr lang="en-US" sz="1600" dirty="0" smtClean="0"/>
              <a:t>}</a:t>
            </a:r>
          </a:p>
          <a:p>
            <a:pPr>
              <a:lnSpc>
                <a:spcPct val="80000"/>
              </a:lnSpc>
              <a:buFont typeface="Wingdings" charset="2"/>
              <a:buNone/>
            </a:pPr>
            <a:r>
              <a:rPr lang="en-US" sz="1600" dirty="0" smtClean="0">
                <a:solidFill>
                  <a:srgbClr val="717171"/>
                </a:solidFill>
              </a:rPr>
              <a:t>// update and search methods go here…</a:t>
            </a:r>
          </a:p>
          <a:p>
            <a:pPr>
              <a:lnSpc>
                <a:spcPct val="80000"/>
              </a:lnSpc>
              <a:buFont typeface="Wingdings" charset="2"/>
              <a:buNone/>
            </a:pPr>
            <a:r>
              <a:rPr lang="en-US" sz="1600" dirty="0" smtClean="0"/>
              <a:t>}</a:t>
            </a:r>
          </a:p>
          <a:p>
            <a:pPr>
              <a:lnSpc>
                <a:spcPct val="80000"/>
              </a:lnSpc>
              <a:buFont typeface="Wingdings" charset="2"/>
              <a:buNone/>
            </a:pPr>
            <a:r>
              <a:rPr lang="en-US" sz="1600" dirty="0"/>
              <a:t>   </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Inserting at the Head</a:t>
            </a:r>
          </a:p>
        </p:txBody>
      </p:sp>
      <p:pic>
        <p:nvPicPr>
          <p:cNvPr id="80899" name="Picture 3"/>
          <p:cNvPicPr>
            <a:picLocks noGrp="1" noChangeAspect="1" noChangeArrowheads="1"/>
          </p:cNvPicPr>
          <p:nvPr>
            <p:ph type="body" sz="half" idx="1"/>
          </p:nvPr>
        </p:nvPicPr>
        <p:blipFill>
          <a:blip r:embed="rId2">
            <a:clrChange>
              <a:clrFrom>
                <a:srgbClr val="FFFFFF"/>
              </a:clrFrom>
              <a:clrTo>
                <a:srgbClr val="FFFFFF">
                  <a:alpha val="0"/>
                </a:srgbClr>
              </a:clrTo>
            </a:clrChange>
          </a:blip>
          <a:srcRect/>
          <a:stretch>
            <a:fillRect/>
          </a:stretch>
        </p:blipFill>
        <p:spPr>
          <a:xfrm>
            <a:off x="4040110" y="715206"/>
            <a:ext cx="5027190" cy="5775268"/>
          </a:xfrm>
        </p:spPr>
      </p:pic>
      <p:sp>
        <p:nvSpPr>
          <p:cNvPr id="80901" name="Rectangle 5" descr="Rectangle: Click to edit Master text styles&#10;Second level&#10;Third level&#10;Fourth level&#10;Fifth level"/>
          <p:cNvSpPr>
            <a:spLocks noGrp="1" noChangeArrowheads="1"/>
          </p:cNvSpPr>
          <p:nvPr>
            <p:ph type="body" sz="half" idx="2"/>
          </p:nvPr>
        </p:nvSpPr>
        <p:spPr>
          <a:xfrm>
            <a:off x="227193" y="1250094"/>
            <a:ext cx="4052923" cy="4114800"/>
          </a:xfrm>
        </p:spPr>
        <p:txBody>
          <a:bodyPr/>
          <a:lstStyle/>
          <a:p>
            <a:pPr marL="533400" indent="-533400">
              <a:buClr>
                <a:schemeClr val="tx2"/>
              </a:buClr>
              <a:buFont typeface="Wingdings" charset="2"/>
              <a:buAutoNum type="arabicPeriod"/>
            </a:pPr>
            <a:r>
              <a:rPr lang="en-US" dirty="0"/>
              <a:t>Allocate a new node</a:t>
            </a:r>
          </a:p>
          <a:p>
            <a:pPr marL="533400" indent="-533400">
              <a:buClr>
                <a:schemeClr val="tx2"/>
              </a:buClr>
              <a:buFont typeface="Wingdings" charset="2"/>
              <a:buAutoNum type="arabicPeriod"/>
            </a:pPr>
            <a:r>
              <a:rPr lang="en-US" dirty="0"/>
              <a:t>Insert new element</a:t>
            </a:r>
          </a:p>
          <a:p>
            <a:pPr marL="533400" indent="-533400">
              <a:buClr>
                <a:schemeClr val="tx2"/>
              </a:buClr>
              <a:buFont typeface="Wingdings" charset="2"/>
              <a:buAutoNum type="arabicPeriod"/>
            </a:pPr>
            <a:r>
              <a:rPr lang="en-US" dirty="0"/>
              <a:t>Have new node point to old </a:t>
            </a:r>
            <a:r>
              <a:rPr lang="en-US" b="1" dirty="0">
                <a:solidFill>
                  <a:schemeClr val="accent2">
                    <a:lumMod val="90000"/>
                    <a:lumOff val="10000"/>
                  </a:schemeClr>
                </a:solidFill>
              </a:rPr>
              <a:t>head</a:t>
            </a:r>
          </a:p>
          <a:p>
            <a:pPr marL="533400" indent="-533400">
              <a:buClr>
                <a:schemeClr val="tx2"/>
              </a:buClr>
              <a:buFont typeface="Wingdings" charset="2"/>
              <a:buAutoNum type="arabicPeriod"/>
            </a:pPr>
            <a:r>
              <a:rPr lang="en-US" dirty="0"/>
              <a:t>Update </a:t>
            </a:r>
            <a:r>
              <a:rPr lang="en-US" b="1" dirty="0">
                <a:solidFill>
                  <a:srgbClr val="3A7700"/>
                </a:solidFill>
              </a:rPr>
              <a:t>head </a:t>
            </a:r>
            <a:r>
              <a:rPr lang="en-US" dirty="0"/>
              <a:t>to point to new </a:t>
            </a:r>
            <a:r>
              <a:rPr lang="en-US" dirty="0" smtClean="0"/>
              <a:t>node</a:t>
            </a:r>
          </a:p>
          <a:p>
            <a:pPr marL="533400" indent="-533400">
              <a:buClr>
                <a:schemeClr val="tx2"/>
              </a:buClr>
              <a:buFont typeface="Wingdings" charset="2"/>
              <a:buAutoNum type="arabicPeriod"/>
            </a:pPr>
            <a:r>
              <a:rPr lang="en-US" dirty="0" smtClean="0"/>
              <a:t>If list was initially empty, have to update </a:t>
            </a:r>
            <a:r>
              <a:rPr lang="en-US" b="1" dirty="0" smtClean="0">
                <a:solidFill>
                  <a:srgbClr val="3A7700"/>
                </a:solidFill>
              </a:rPr>
              <a:t>tail </a:t>
            </a:r>
            <a:r>
              <a:rPr lang="en-US" dirty="0" smtClean="0"/>
              <a:t>as well.</a:t>
            </a:r>
            <a:endParaRPr lang="en-US" dirty="0"/>
          </a:p>
        </p:txBody>
      </p:sp>
      <p:cxnSp>
        <p:nvCxnSpPr>
          <p:cNvPr id="5" name="Straight Arrow Connector 4"/>
          <p:cNvCxnSpPr/>
          <p:nvPr/>
        </p:nvCxnSpPr>
        <p:spPr bwMode="auto">
          <a:xfrm>
            <a:off x="7399282" y="4745419"/>
            <a:ext cx="289035" cy="367862"/>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6" name="TextBox 5"/>
          <p:cNvSpPr txBox="1"/>
          <p:nvPr/>
        </p:nvSpPr>
        <p:spPr>
          <a:xfrm>
            <a:off x="7154041" y="4465144"/>
            <a:ext cx="414171" cy="307777"/>
          </a:xfrm>
          <a:prstGeom prst="rect">
            <a:avLst/>
          </a:prstGeom>
          <a:noFill/>
        </p:spPr>
        <p:txBody>
          <a:bodyPr wrap="none" rtlCol="0">
            <a:spAutoFit/>
          </a:bodyPr>
          <a:lstStyle/>
          <a:p>
            <a:r>
              <a:rPr lang="en-US" sz="1400" dirty="0" smtClean="0"/>
              <a:t>tail</a:t>
            </a:r>
            <a:endParaRPr lang="en-US" sz="1400" dirty="0"/>
          </a:p>
        </p:txBody>
      </p:sp>
      <p:cxnSp>
        <p:nvCxnSpPr>
          <p:cNvPr id="7" name="Straight Arrow Connector 6"/>
          <p:cNvCxnSpPr/>
          <p:nvPr/>
        </p:nvCxnSpPr>
        <p:spPr bwMode="auto">
          <a:xfrm>
            <a:off x="7411542" y="2857060"/>
            <a:ext cx="289035" cy="367862"/>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8" name="TextBox 7"/>
          <p:cNvSpPr txBox="1"/>
          <p:nvPr/>
        </p:nvSpPr>
        <p:spPr>
          <a:xfrm>
            <a:off x="7166301" y="2576785"/>
            <a:ext cx="414171" cy="307777"/>
          </a:xfrm>
          <a:prstGeom prst="rect">
            <a:avLst/>
          </a:prstGeom>
          <a:noFill/>
        </p:spPr>
        <p:txBody>
          <a:bodyPr wrap="none" rtlCol="0">
            <a:spAutoFit/>
          </a:bodyPr>
          <a:lstStyle/>
          <a:p>
            <a:r>
              <a:rPr lang="en-US" sz="1400" dirty="0" smtClean="0"/>
              <a:t>tail</a:t>
            </a:r>
            <a:endParaRPr lang="en-US" sz="1400" dirty="0"/>
          </a:p>
        </p:txBody>
      </p:sp>
      <p:cxnSp>
        <p:nvCxnSpPr>
          <p:cNvPr id="9" name="Straight Arrow Connector 8"/>
          <p:cNvCxnSpPr/>
          <p:nvPr/>
        </p:nvCxnSpPr>
        <p:spPr bwMode="auto">
          <a:xfrm>
            <a:off x="6942077" y="1100080"/>
            <a:ext cx="289035" cy="367862"/>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10" name="TextBox 9"/>
          <p:cNvSpPr txBox="1"/>
          <p:nvPr/>
        </p:nvSpPr>
        <p:spPr>
          <a:xfrm>
            <a:off x="6696836" y="819805"/>
            <a:ext cx="414171" cy="307777"/>
          </a:xfrm>
          <a:prstGeom prst="rect">
            <a:avLst/>
          </a:prstGeom>
          <a:noFill/>
        </p:spPr>
        <p:txBody>
          <a:bodyPr wrap="none" rtlCol="0">
            <a:spAutoFit/>
          </a:bodyPr>
          <a:lstStyle/>
          <a:p>
            <a:r>
              <a:rPr lang="en-US" sz="1400" dirty="0" smtClean="0"/>
              <a:t>tail</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9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9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09600" y="304800"/>
            <a:ext cx="7772400" cy="445255"/>
          </a:xfrm>
        </p:spPr>
        <p:txBody>
          <a:bodyPr/>
          <a:lstStyle/>
          <a:p>
            <a:r>
              <a:rPr lang="en-US" dirty="0"/>
              <a:t>Removing at the Head</a:t>
            </a:r>
          </a:p>
        </p:txBody>
      </p:sp>
      <p:sp>
        <p:nvSpPr>
          <p:cNvPr id="86027" name="Rectangle 11" descr="Rectangle: Click to edit Master text styles&#10;Second level&#10;Third level&#10;Fourth level&#10;Fifth level"/>
          <p:cNvSpPr>
            <a:spLocks noGrp="1" noChangeArrowheads="1"/>
          </p:cNvSpPr>
          <p:nvPr>
            <p:ph type="body" sz="half" idx="1"/>
          </p:nvPr>
        </p:nvSpPr>
        <p:spPr>
          <a:xfrm>
            <a:off x="328186" y="1302798"/>
            <a:ext cx="3810000" cy="4114800"/>
          </a:xfrm>
        </p:spPr>
        <p:txBody>
          <a:bodyPr/>
          <a:lstStyle/>
          <a:p>
            <a:pPr marL="533400" indent="-533400">
              <a:buClr>
                <a:schemeClr val="tx2"/>
              </a:buClr>
              <a:buFont typeface="Wingdings" charset="2"/>
              <a:buAutoNum type="arabicPeriod"/>
            </a:pPr>
            <a:r>
              <a:rPr lang="en-US" sz="2800" dirty="0"/>
              <a:t>Update </a:t>
            </a:r>
            <a:r>
              <a:rPr lang="en-US" sz="2800" b="1" dirty="0">
                <a:solidFill>
                  <a:srgbClr val="3A7700"/>
                </a:solidFill>
              </a:rPr>
              <a:t>head </a:t>
            </a:r>
            <a:r>
              <a:rPr lang="en-US" sz="2800" dirty="0"/>
              <a:t>to point to next node in the list</a:t>
            </a:r>
          </a:p>
          <a:p>
            <a:pPr marL="533400" indent="-533400">
              <a:buClr>
                <a:schemeClr val="tx2"/>
              </a:buClr>
              <a:buFont typeface="Wingdings" charset="2"/>
              <a:buAutoNum type="arabicPeriod"/>
            </a:pPr>
            <a:r>
              <a:rPr lang="en-US" sz="2800" dirty="0"/>
              <a:t>Allow garbage collector to reclaim the former first </a:t>
            </a:r>
            <a:r>
              <a:rPr lang="en-US" sz="2800" dirty="0" smtClean="0"/>
              <a:t>node</a:t>
            </a:r>
          </a:p>
          <a:p>
            <a:pPr marL="533400" indent="-533400">
              <a:buClr>
                <a:schemeClr val="tx2"/>
              </a:buClr>
              <a:buFont typeface="Wingdings" charset="2"/>
              <a:buAutoNum type="arabicPeriod"/>
            </a:pPr>
            <a:r>
              <a:rPr lang="en-US" sz="2800" dirty="0" smtClean="0"/>
              <a:t>If list is now empty, have to update </a:t>
            </a:r>
            <a:r>
              <a:rPr lang="en-US" sz="2800" b="1" dirty="0" smtClean="0">
                <a:solidFill>
                  <a:srgbClr val="3A7700"/>
                </a:solidFill>
              </a:rPr>
              <a:t>tail </a:t>
            </a:r>
            <a:r>
              <a:rPr lang="en-US" sz="2800" dirty="0" smtClean="0"/>
              <a:t>as well.</a:t>
            </a:r>
            <a:endParaRPr lang="en-US" sz="2800" dirty="0"/>
          </a:p>
        </p:txBody>
      </p:sp>
      <p:pic>
        <p:nvPicPr>
          <p:cNvPr id="86021" name="Picture 5"/>
          <p:cNvPicPr>
            <a:picLocks noGrp="1" noChangeAspect="1" noChangeArrowheads="1"/>
          </p:cNvPicPr>
          <p:nvPr>
            <p:ph sz="half" idx="2"/>
          </p:nvPr>
        </p:nvPicPr>
        <p:blipFill>
          <a:blip r:embed="rId2">
            <a:clrChange>
              <a:clrFrom>
                <a:srgbClr val="FFFFFF"/>
              </a:clrFrom>
              <a:clrTo>
                <a:srgbClr val="FFFFFF">
                  <a:alpha val="0"/>
                </a:srgbClr>
              </a:clrTo>
            </a:clrChange>
          </a:blip>
          <a:srcRect/>
          <a:stretch>
            <a:fillRect/>
          </a:stretch>
        </p:blipFill>
        <p:spPr>
          <a:xfrm>
            <a:off x="4749001" y="4584644"/>
            <a:ext cx="3974890" cy="1785820"/>
          </a:xfrm>
        </p:spPr>
      </p:pic>
      <p:pic>
        <p:nvPicPr>
          <p:cNvPr id="86024" name="Picture 8"/>
          <p:cNvPicPr>
            <a:picLocks noGrp="1" noChangeAspect="1" noChangeArrowheads="1"/>
          </p:cNvPicPr>
          <p:nvPr>
            <p:ph sz="quarter" idx="4294967295"/>
          </p:nvPr>
        </p:nvPicPr>
        <p:blipFill>
          <a:blip r:embed="rId3">
            <a:clrChange>
              <a:clrFrom>
                <a:srgbClr val="FFFFFF"/>
              </a:clrFrom>
              <a:clrTo>
                <a:srgbClr val="FFFFFF">
                  <a:alpha val="0"/>
                </a:srgbClr>
              </a:clrTo>
            </a:clrChange>
          </a:blip>
          <a:srcRect/>
          <a:stretch>
            <a:fillRect/>
          </a:stretch>
        </p:blipFill>
        <p:spPr>
          <a:xfrm>
            <a:off x="4280592" y="2940213"/>
            <a:ext cx="4723782" cy="1728213"/>
          </a:xfrm>
          <a:ln/>
        </p:spPr>
      </p:pic>
      <p:pic>
        <p:nvPicPr>
          <p:cNvPr id="86025" name="Picture 9"/>
          <p:cNvPicPr>
            <a:picLocks noGrp="1" noChangeAspect="1" noChangeArrowheads="1"/>
          </p:cNvPicPr>
          <p:nvPr>
            <p:ph sz="half" idx="4294967295"/>
          </p:nvPr>
        </p:nvPicPr>
        <p:blipFill>
          <a:blip r:embed="rId4">
            <a:clrChange>
              <a:clrFrom>
                <a:srgbClr val="FFFFFF"/>
              </a:clrFrom>
              <a:clrTo>
                <a:srgbClr val="FFFFFF">
                  <a:alpha val="0"/>
                </a:srgbClr>
              </a:clrTo>
            </a:clrChange>
          </a:blip>
          <a:srcRect/>
          <a:stretch>
            <a:fillRect/>
          </a:stretch>
        </p:blipFill>
        <p:spPr>
          <a:xfrm>
            <a:off x="4000109" y="1178156"/>
            <a:ext cx="4723782" cy="1635403"/>
          </a:xfrm>
          <a:noFill/>
          <a:ln/>
        </p:spPr>
      </p:pic>
      <p:cxnSp>
        <p:nvCxnSpPr>
          <p:cNvPr id="3" name="Straight Arrow Connector 2"/>
          <p:cNvCxnSpPr/>
          <p:nvPr/>
        </p:nvCxnSpPr>
        <p:spPr bwMode="auto">
          <a:xfrm>
            <a:off x="7103241" y="1313793"/>
            <a:ext cx="289035" cy="367862"/>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4" name="TextBox 3"/>
          <p:cNvSpPr txBox="1"/>
          <p:nvPr/>
        </p:nvSpPr>
        <p:spPr>
          <a:xfrm>
            <a:off x="6858000" y="1033518"/>
            <a:ext cx="414171" cy="307777"/>
          </a:xfrm>
          <a:prstGeom prst="rect">
            <a:avLst/>
          </a:prstGeom>
          <a:noFill/>
        </p:spPr>
        <p:txBody>
          <a:bodyPr wrap="none" rtlCol="0">
            <a:spAutoFit/>
          </a:bodyPr>
          <a:lstStyle/>
          <a:p>
            <a:r>
              <a:rPr lang="en-US" sz="1400" dirty="0" smtClean="0"/>
              <a:t>tail</a:t>
            </a:r>
            <a:endParaRPr lang="en-US" sz="1400" dirty="0"/>
          </a:p>
        </p:txBody>
      </p:sp>
      <p:cxnSp>
        <p:nvCxnSpPr>
          <p:cNvPr id="10" name="Straight Arrow Connector 9"/>
          <p:cNvCxnSpPr/>
          <p:nvPr/>
        </p:nvCxnSpPr>
        <p:spPr bwMode="auto">
          <a:xfrm>
            <a:off x="7439572" y="3042744"/>
            <a:ext cx="289035" cy="367862"/>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11" name="TextBox 10"/>
          <p:cNvSpPr txBox="1"/>
          <p:nvPr/>
        </p:nvSpPr>
        <p:spPr>
          <a:xfrm>
            <a:off x="7194331" y="2762469"/>
            <a:ext cx="414171" cy="307777"/>
          </a:xfrm>
          <a:prstGeom prst="rect">
            <a:avLst/>
          </a:prstGeom>
          <a:noFill/>
        </p:spPr>
        <p:txBody>
          <a:bodyPr wrap="none" rtlCol="0">
            <a:spAutoFit/>
          </a:bodyPr>
          <a:lstStyle/>
          <a:p>
            <a:r>
              <a:rPr lang="en-US" sz="1400" dirty="0" smtClean="0"/>
              <a:t>tail</a:t>
            </a:r>
            <a:endParaRPr lang="en-US" sz="1400" dirty="0"/>
          </a:p>
        </p:txBody>
      </p:sp>
      <p:cxnSp>
        <p:nvCxnSpPr>
          <p:cNvPr id="12" name="Straight Arrow Connector 11"/>
          <p:cNvCxnSpPr/>
          <p:nvPr/>
        </p:nvCxnSpPr>
        <p:spPr bwMode="auto">
          <a:xfrm>
            <a:off x="7083972" y="4894316"/>
            <a:ext cx="289035" cy="367862"/>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13" name="TextBox 12"/>
          <p:cNvSpPr txBox="1"/>
          <p:nvPr/>
        </p:nvSpPr>
        <p:spPr>
          <a:xfrm>
            <a:off x="6838731" y="4614041"/>
            <a:ext cx="414171" cy="307777"/>
          </a:xfrm>
          <a:prstGeom prst="rect">
            <a:avLst/>
          </a:prstGeom>
          <a:noFill/>
        </p:spPr>
        <p:txBody>
          <a:bodyPr wrap="none" rtlCol="0">
            <a:spAutoFit/>
          </a:bodyPr>
          <a:lstStyle/>
          <a:p>
            <a:r>
              <a:rPr lang="en-US" sz="1400" dirty="0" smtClean="0"/>
              <a:t>tail</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75037" y="274638"/>
            <a:ext cx="8590891" cy="566447"/>
          </a:xfrm>
        </p:spPr>
        <p:txBody>
          <a:bodyPr/>
          <a:lstStyle/>
          <a:p>
            <a:r>
              <a:rPr lang="en-US" dirty="0" smtClean="0"/>
              <a:t>Example Application:  Implementing a Stack </a:t>
            </a:r>
            <a:r>
              <a:rPr lang="en-US" dirty="0"/>
              <a:t>with a </a:t>
            </a:r>
            <a:r>
              <a:rPr lang="en-US" dirty="0" smtClean="0"/>
              <a:t>Singly-Linked </a:t>
            </a:r>
            <a:r>
              <a:rPr lang="en-US" dirty="0"/>
              <a:t>List</a:t>
            </a:r>
          </a:p>
        </p:txBody>
      </p:sp>
      <p:sp>
        <p:nvSpPr>
          <p:cNvPr id="74755" name="Rectangle 3" descr="Rectangle: Click to edit Master text styles&#10;Second level&#10;Third level&#10;Fourth level&#10;Fifth level"/>
          <p:cNvSpPr>
            <a:spLocks noGrp="1" noChangeArrowheads="1"/>
          </p:cNvSpPr>
          <p:nvPr>
            <p:ph type="body" idx="1"/>
          </p:nvPr>
        </p:nvSpPr>
        <p:spPr>
          <a:xfrm>
            <a:off x="771525" y="1220089"/>
            <a:ext cx="7848600" cy="1752600"/>
          </a:xfrm>
        </p:spPr>
        <p:txBody>
          <a:bodyPr/>
          <a:lstStyle/>
          <a:p>
            <a:r>
              <a:rPr lang="en-US" sz="2000" dirty="0" smtClean="0"/>
              <a:t>Earlier we saw an array implementation of a stack.</a:t>
            </a:r>
          </a:p>
          <a:p>
            <a:r>
              <a:rPr lang="en-US" sz="2000" dirty="0" smtClean="0"/>
              <a:t>We could also implement </a:t>
            </a:r>
            <a:r>
              <a:rPr lang="en-US" sz="2000" dirty="0"/>
              <a:t>a stack with a </a:t>
            </a:r>
            <a:r>
              <a:rPr lang="en-US" sz="2000" dirty="0" smtClean="0"/>
              <a:t>singly-linked </a:t>
            </a:r>
            <a:r>
              <a:rPr lang="en-US" sz="2000" dirty="0"/>
              <a:t>list</a:t>
            </a:r>
          </a:p>
          <a:p>
            <a:r>
              <a:rPr lang="en-US" sz="2000" dirty="0"/>
              <a:t>The top element is stored at the first node of the list</a:t>
            </a:r>
          </a:p>
          <a:p>
            <a:r>
              <a:rPr lang="en-US" sz="2000" dirty="0"/>
              <a:t>The space used is </a:t>
            </a:r>
            <a:r>
              <a:rPr lang="en-US" sz="2000" b="1" i="1" dirty="0" err="1">
                <a:latin typeface="Times New Roman" charset="0"/>
              </a:rPr>
              <a:t>O</a:t>
            </a:r>
            <a:r>
              <a:rPr lang="en-US" sz="2000" dirty="0" err="1">
                <a:latin typeface="Times New Roman" charset="0"/>
              </a:rPr>
              <a:t>(</a:t>
            </a:r>
            <a:r>
              <a:rPr lang="en-US" sz="2000" b="1" i="1" dirty="0" err="1">
                <a:latin typeface="Times New Roman" charset="0"/>
              </a:rPr>
              <a:t>n</a:t>
            </a:r>
            <a:r>
              <a:rPr lang="en-US" sz="2000" dirty="0">
                <a:latin typeface="Times New Roman" charset="0"/>
              </a:rPr>
              <a:t>)</a:t>
            </a:r>
            <a:r>
              <a:rPr lang="en-US" sz="2000" dirty="0"/>
              <a:t> and each operation of the Stack ADT takes </a:t>
            </a:r>
            <a:r>
              <a:rPr lang="en-US" sz="2000" b="1" i="1" dirty="0">
                <a:latin typeface="Times New Roman" charset="0"/>
              </a:rPr>
              <a:t>O</a:t>
            </a:r>
            <a:r>
              <a:rPr lang="en-US" sz="2000" dirty="0">
                <a:latin typeface="Times New Roman" charset="0"/>
              </a:rPr>
              <a:t>(1) </a:t>
            </a:r>
            <a:r>
              <a:rPr lang="en-US" sz="2000" dirty="0"/>
              <a:t>time </a:t>
            </a:r>
            <a:endParaRPr lang="en-US" sz="1800" dirty="0"/>
          </a:p>
        </p:txBody>
      </p:sp>
      <p:sp>
        <p:nvSpPr>
          <p:cNvPr id="74756" name="Rectangle 4"/>
          <p:cNvSpPr>
            <a:spLocks noChangeArrowheads="1"/>
          </p:cNvSpPr>
          <p:nvPr/>
        </p:nvSpPr>
        <p:spPr bwMode="auto">
          <a:xfrm>
            <a:off x="1828800" y="4152900"/>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4758" name="Rectangle 6"/>
          <p:cNvSpPr>
            <a:spLocks noChangeArrowheads="1"/>
          </p:cNvSpPr>
          <p:nvPr/>
        </p:nvSpPr>
        <p:spPr bwMode="auto">
          <a:xfrm>
            <a:off x="2365375" y="4152900"/>
            <a:ext cx="538163"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4759" name="Line 7"/>
          <p:cNvSpPr>
            <a:spLocks noChangeShapeType="1"/>
          </p:cNvSpPr>
          <p:nvPr/>
        </p:nvSpPr>
        <p:spPr bwMode="auto">
          <a:xfrm>
            <a:off x="2097088" y="4421188"/>
            <a:ext cx="1587" cy="80645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sp>
        <p:nvSpPr>
          <p:cNvPr id="74760" name="Line 8"/>
          <p:cNvSpPr>
            <a:spLocks noChangeShapeType="1"/>
          </p:cNvSpPr>
          <p:nvPr/>
        </p:nvSpPr>
        <p:spPr bwMode="auto">
          <a:xfrm flipV="1">
            <a:off x="2633663" y="4421188"/>
            <a:ext cx="806450" cy="1587"/>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4761" name="Rectangle 9"/>
          <p:cNvSpPr>
            <a:spLocks noChangeArrowheads="1"/>
          </p:cNvSpPr>
          <p:nvPr/>
        </p:nvSpPr>
        <p:spPr bwMode="auto">
          <a:xfrm>
            <a:off x="3440113" y="4152900"/>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4762" name="Rectangle 10"/>
          <p:cNvSpPr>
            <a:spLocks noChangeArrowheads="1"/>
          </p:cNvSpPr>
          <p:nvPr/>
        </p:nvSpPr>
        <p:spPr bwMode="auto">
          <a:xfrm>
            <a:off x="3976688" y="4152900"/>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4763" name="Line 11"/>
          <p:cNvSpPr>
            <a:spLocks noChangeShapeType="1"/>
          </p:cNvSpPr>
          <p:nvPr/>
        </p:nvSpPr>
        <p:spPr bwMode="auto">
          <a:xfrm flipV="1">
            <a:off x="4244975" y="4421188"/>
            <a:ext cx="806450" cy="1587"/>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4764" name="Rectangle 12"/>
          <p:cNvSpPr>
            <a:spLocks noChangeArrowheads="1"/>
          </p:cNvSpPr>
          <p:nvPr/>
        </p:nvSpPr>
        <p:spPr bwMode="auto">
          <a:xfrm>
            <a:off x="5051425" y="4152900"/>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4765" name="Rectangle 13"/>
          <p:cNvSpPr>
            <a:spLocks noChangeArrowheads="1"/>
          </p:cNvSpPr>
          <p:nvPr/>
        </p:nvSpPr>
        <p:spPr bwMode="auto">
          <a:xfrm>
            <a:off x="5588000" y="4152900"/>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4766" name="Line 14"/>
          <p:cNvSpPr>
            <a:spLocks noChangeShapeType="1"/>
          </p:cNvSpPr>
          <p:nvPr/>
        </p:nvSpPr>
        <p:spPr bwMode="auto">
          <a:xfrm flipV="1">
            <a:off x="5856288" y="4421188"/>
            <a:ext cx="806450" cy="1587"/>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4767" name="Rectangle 15"/>
          <p:cNvSpPr>
            <a:spLocks noChangeArrowheads="1"/>
          </p:cNvSpPr>
          <p:nvPr/>
        </p:nvSpPr>
        <p:spPr bwMode="auto">
          <a:xfrm>
            <a:off x="6662738" y="4152900"/>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4768" name="Rectangle 16"/>
          <p:cNvSpPr>
            <a:spLocks noChangeArrowheads="1"/>
          </p:cNvSpPr>
          <p:nvPr/>
        </p:nvSpPr>
        <p:spPr bwMode="auto">
          <a:xfrm>
            <a:off x="7199313" y="4152900"/>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4769" name="Line 17"/>
          <p:cNvSpPr>
            <a:spLocks noChangeShapeType="1"/>
          </p:cNvSpPr>
          <p:nvPr/>
        </p:nvSpPr>
        <p:spPr bwMode="auto">
          <a:xfrm flipV="1">
            <a:off x="7467600" y="4421188"/>
            <a:ext cx="806450" cy="1587"/>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4771" name="Line 19"/>
          <p:cNvSpPr>
            <a:spLocks noChangeShapeType="1"/>
          </p:cNvSpPr>
          <p:nvPr/>
        </p:nvSpPr>
        <p:spPr bwMode="auto">
          <a:xfrm>
            <a:off x="3708400" y="4421188"/>
            <a:ext cx="1588" cy="80645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sp>
        <p:nvSpPr>
          <p:cNvPr id="74773" name="Line 21"/>
          <p:cNvSpPr>
            <a:spLocks noChangeShapeType="1"/>
          </p:cNvSpPr>
          <p:nvPr/>
        </p:nvSpPr>
        <p:spPr bwMode="auto">
          <a:xfrm>
            <a:off x="5319713" y="4421188"/>
            <a:ext cx="1587" cy="80645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sp>
        <p:nvSpPr>
          <p:cNvPr id="74775" name="Line 23"/>
          <p:cNvSpPr>
            <a:spLocks noChangeShapeType="1"/>
          </p:cNvSpPr>
          <p:nvPr/>
        </p:nvSpPr>
        <p:spPr bwMode="auto">
          <a:xfrm>
            <a:off x="6931025" y="4421188"/>
            <a:ext cx="1588" cy="80645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sp>
        <p:nvSpPr>
          <p:cNvPr id="74777" name="Text Box 25"/>
          <p:cNvSpPr txBox="1">
            <a:spLocks noChangeArrowheads="1"/>
          </p:cNvSpPr>
          <p:nvPr/>
        </p:nvSpPr>
        <p:spPr bwMode="auto">
          <a:xfrm>
            <a:off x="885825" y="4191000"/>
            <a:ext cx="268288" cy="457200"/>
          </a:xfrm>
          <a:prstGeom prst="rect">
            <a:avLst/>
          </a:prstGeom>
          <a:noFill/>
          <a:ln w="9525">
            <a:noFill/>
            <a:miter lim="800000"/>
            <a:headEnd/>
            <a:tailEnd/>
          </a:ln>
          <a:effectLst/>
        </p:spPr>
        <p:txBody>
          <a:bodyPr wrap="none">
            <a:prstTxWarp prst="textNoShape">
              <a:avLst/>
            </a:prstTxWarp>
            <a:spAutoFit/>
          </a:bodyPr>
          <a:lstStyle/>
          <a:p>
            <a:pPr algn="ctr"/>
            <a:r>
              <a:rPr lang="en-US" b="1" i="1">
                <a:latin typeface="Times New Roman" charset="0"/>
              </a:rPr>
              <a:t>t</a:t>
            </a:r>
          </a:p>
        </p:txBody>
      </p:sp>
      <p:sp>
        <p:nvSpPr>
          <p:cNvPr id="74780" name="Line 28"/>
          <p:cNvSpPr>
            <a:spLocks noChangeShapeType="1"/>
          </p:cNvSpPr>
          <p:nvPr/>
        </p:nvSpPr>
        <p:spPr bwMode="auto">
          <a:xfrm flipV="1">
            <a:off x="1219200" y="4457700"/>
            <a:ext cx="577850" cy="1588"/>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pic>
        <p:nvPicPr>
          <p:cNvPr id="74781" name="Picture 29"/>
          <p:cNvPicPr>
            <a:picLocks noChangeAspect="1" noChangeArrowheads="1"/>
          </p:cNvPicPr>
          <p:nvPr/>
        </p:nvPicPr>
        <p:blipFill>
          <a:blip r:embed="rId3"/>
          <a:srcRect/>
          <a:stretch>
            <a:fillRect/>
          </a:stretch>
        </p:blipFill>
        <p:spPr bwMode="auto">
          <a:xfrm>
            <a:off x="1752600" y="5264150"/>
            <a:ext cx="685800" cy="835025"/>
          </a:xfrm>
          <a:prstGeom prst="rect">
            <a:avLst/>
          </a:prstGeom>
          <a:solidFill>
            <a:schemeClr val="folHlink"/>
          </a:solidFill>
          <a:ln w="19050">
            <a:solidFill>
              <a:schemeClr val="tx2"/>
            </a:solidFill>
            <a:miter lim="800000"/>
            <a:headEnd/>
            <a:tailEnd/>
          </a:ln>
          <a:effectLst/>
        </p:spPr>
      </p:pic>
      <p:pic>
        <p:nvPicPr>
          <p:cNvPr id="74782" name="Picture 30"/>
          <p:cNvPicPr>
            <a:picLocks noChangeAspect="1" noChangeArrowheads="1"/>
          </p:cNvPicPr>
          <p:nvPr/>
        </p:nvPicPr>
        <p:blipFill>
          <a:blip r:embed="rId4"/>
          <a:srcRect/>
          <a:stretch>
            <a:fillRect/>
          </a:stretch>
        </p:blipFill>
        <p:spPr bwMode="auto">
          <a:xfrm>
            <a:off x="3371850" y="5264150"/>
            <a:ext cx="685800" cy="803275"/>
          </a:xfrm>
          <a:prstGeom prst="rect">
            <a:avLst/>
          </a:prstGeom>
          <a:solidFill>
            <a:schemeClr val="folHlink"/>
          </a:solidFill>
          <a:ln w="19050">
            <a:solidFill>
              <a:schemeClr val="tx2"/>
            </a:solidFill>
            <a:miter lim="800000"/>
            <a:headEnd/>
            <a:tailEnd/>
          </a:ln>
          <a:effectLst/>
        </p:spPr>
      </p:pic>
      <p:pic>
        <p:nvPicPr>
          <p:cNvPr id="74783" name="Picture 31"/>
          <p:cNvPicPr>
            <a:picLocks noChangeAspect="1" noChangeArrowheads="1"/>
          </p:cNvPicPr>
          <p:nvPr/>
        </p:nvPicPr>
        <p:blipFill>
          <a:blip r:embed="rId5"/>
          <a:srcRect/>
          <a:stretch>
            <a:fillRect/>
          </a:stretch>
        </p:blipFill>
        <p:spPr bwMode="auto">
          <a:xfrm>
            <a:off x="6600825" y="5264150"/>
            <a:ext cx="685800" cy="612775"/>
          </a:xfrm>
          <a:prstGeom prst="rect">
            <a:avLst/>
          </a:prstGeom>
          <a:solidFill>
            <a:schemeClr val="folHlink"/>
          </a:solidFill>
          <a:ln w="19050">
            <a:solidFill>
              <a:schemeClr val="tx2"/>
            </a:solidFill>
            <a:miter lim="800000"/>
            <a:headEnd/>
            <a:tailEnd/>
          </a:ln>
          <a:effectLst/>
        </p:spPr>
      </p:pic>
      <p:pic>
        <p:nvPicPr>
          <p:cNvPr id="74784" name="Picture 32"/>
          <p:cNvPicPr>
            <a:picLocks noChangeAspect="1" noChangeArrowheads="1"/>
          </p:cNvPicPr>
          <p:nvPr/>
        </p:nvPicPr>
        <p:blipFill>
          <a:blip r:embed="rId6"/>
          <a:srcRect/>
          <a:stretch>
            <a:fillRect/>
          </a:stretch>
        </p:blipFill>
        <p:spPr bwMode="auto">
          <a:xfrm>
            <a:off x="4991100" y="5264150"/>
            <a:ext cx="685800" cy="663575"/>
          </a:xfrm>
          <a:prstGeom prst="rect">
            <a:avLst/>
          </a:prstGeom>
          <a:solidFill>
            <a:schemeClr val="folHlink"/>
          </a:solidFill>
          <a:ln w="19050">
            <a:solidFill>
              <a:schemeClr val="tx2"/>
            </a:solidFill>
            <a:miter lim="800000"/>
            <a:headEnd/>
            <a:tailEnd/>
          </a:ln>
          <a:effectLst/>
        </p:spPr>
      </p:pic>
      <p:sp>
        <p:nvSpPr>
          <p:cNvPr id="74785" name="AutoShape 33"/>
          <p:cNvSpPr>
            <a:spLocks noChangeArrowheads="1"/>
          </p:cNvSpPr>
          <p:nvPr/>
        </p:nvSpPr>
        <p:spPr bwMode="auto">
          <a:xfrm>
            <a:off x="1524000" y="3619500"/>
            <a:ext cx="6477000" cy="1219200"/>
          </a:xfrm>
          <a:prstGeom prst="roundRect">
            <a:avLst>
              <a:gd name="adj" fmla="val 16667"/>
            </a:avLst>
          </a:prstGeom>
          <a:noFill/>
          <a:ln w="9525">
            <a:solidFill>
              <a:schemeClr val="tx1"/>
            </a:solidFill>
            <a:prstDash val="lgDash"/>
            <a:round/>
            <a:headEnd/>
            <a:tailEnd/>
          </a:ln>
          <a:effectLst/>
        </p:spPr>
        <p:txBody>
          <a:bodyPr wrap="none" anchor="ctr">
            <a:prstTxWarp prst="textNoShape">
              <a:avLst/>
            </a:prstTxWarp>
          </a:bodyPr>
          <a:lstStyle/>
          <a:p>
            <a:endParaRPr lang="en-US"/>
          </a:p>
        </p:txBody>
      </p:sp>
      <p:sp>
        <p:nvSpPr>
          <p:cNvPr id="74786" name="Text Box 34"/>
          <p:cNvSpPr txBox="1">
            <a:spLocks noChangeArrowheads="1"/>
          </p:cNvSpPr>
          <p:nvPr/>
        </p:nvSpPr>
        <p:spPr bwMode="auto">
          <a:xfrm>
            <a:off x="1676400" y="3581400"/>
            <a:ext cx="849313" cy="396875"/>
          </a:xfrm>
          <a:prstGeom prst="rect">
            <a:avLst/>
          </a:prstGeom>
          <a:noFill/>
          <a:ln w="9525">
            <a:noFill/>
            <a:miter lim="800000"/>
            <a:headEnd/>
            <a:tailEnd/>
          </a:ln>
          <a:effectLst/>
        </p:spPr>
        <p:txBody>
          <a:bodyPr wrap="none">
            <a:prstTxWarp prst="textNoShape">
              <a:avLst/>
            </a:prstTxWarp>
            <a:spAutoFit/>
          </a:bodyPr>
          <a:lstStyle/>
          <a:p>
            <a:pPr algn="ctr"/>
            <a:r>
              <a:rPr lang="en-US" sz="2000"/>
              <a:t>nodes</a:t>
            </a:r>
          </a:p>
        </p:txBody>
      </p:sp>
      <p:sp>
        <p:nvSpPr>
          <p:cNvPr id="74787" name="AutoShape 35"/>
          <p:cNvSpPr>
            <a:spLocks noChangeArrowheads="1"/>
          </p:cNvSpPr>
          <p:nvPr/>
        </p:nvSpPr>
        <p:spPr bwMode="auto">
          <a:xfrm>
            <a:off x="1524000" y="4991100"/>
            <a:ext cx="5943600" cy="1219200"/>
          </a:xfrm>
          <a:prstGeom prst="roundRect">
            <a:avLst>
              <a:gd name="adj" fmla="val 16667"/>
            </a:avLst>
          </a:prstGeom>
          <a:noFill/>
          <a:ln w="9525">
            <a:solidFill>
              <a:schemeClr val="tx2"/>
            </a:solidFill>
            <a:prstDash val="lgDash"/>
            <a:round/>
            <a:headEnd/>
            <a:tailEnd/>
          </a:ln>
          <a:effectLst/>
        </p:spPr>
        <p:txBody>
          <a:bodyPr wrap="none" anchor="ctr">
            <a:prstTxWarp prst="textNoShape">
              <a:avLst/>
            </a:prstTxWarp>
          </a:bodyPr>
          <a:lstStyle/>
          <a:p>
            <a:endParaRPr lang="en-US"/>
          </a:p>
        </p:txBody>
      </p:sp>
      <p:sp>
        <p:nvSpPr>
          <p:cNvPr id="74788" name="Text Box 36"/>
          <p:cNvSpPr txBox="1">
            <a:spLocks noChangeArrowheads="1"/>
          </p:cNvSpPr>
          <p:nvPr/>
        </p:nvSpPr>
        <p:spPr bwMode="auto">
          <a:xfrm>
            <a:off x="6053138" y="5854700"/>
            <a:ext cx="1195387"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tx2"/>
                </a:solidFill>
              </a:rPr>
              <a:t>elements</a:t>
            </a:r>
          </a:p>
        </p:txBody>
      </p:sp>
      <p:graphicFrame>
        <p:nvGraphicFramePr>
          <p:cNvPr id="36866" name="Object 2"/>
          <p:cNvGraphicFramePr>
            <a:graphicFrameLocks noChangeAspect="1"/>
          </p:cNvGraphicFramePr>
          <p:nvPr/>
        </p:nvGraphicFramePr>
        <p:xfrm>
          <a:off x="8312150" y="4191000"/>
          <a:ext cx="447675" cy="482600"/>
        </p:xfrm>
        <a:graphic>
          <a:graphicData uri="http://schemas.openxmlformats.org/presentationml/2006/ole">
            <mc:AlternateContent xmlns:mc="http://schemas.openxmlformats.org/markup-compatibility/2006">
              <mc:Choice xmlns:v="urn:schemas-microsoft-com:vml" Requires="v">
                <p:oleObj spid="_x0000_s115791" name="Equation" r:id="rId7" imgW="165100" imgH="177800" progId="Equation.DSMT4">
                  <p:embed/>
                </p:oleObj>
              </mc:Choice>
              <mc:Fallback>
                <p:oleObj name="Equation" r:id="rId7" imgW="165100" imgH="17780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2150" y="4191000"/>
                        <a:ext cx="447675" cy="482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02234" y="160012"/>
            <a:ext cx="8728409" cy="595266"/>
          </a:xfrm>
        </p:spPr>
        <p:txBody>
          <a:bodyPr/>
          <a:lstStyle/>
          <a:p>
            <a:r>
              <a:rPr lang="en-US" sz="2800" dirty="0" smtClean="0"/>
              <a:t>Implementing a Queue </a:t>
            </a:r>
            <a:r>
              <a:rPr lang="en-US" sz="2800" dirty="0"/>
              <a:t>with a</a:t>
            </a:r>
            <a:r>
              <a:rPr lang="en-US" sz="2800" dirty="0" smtClean="0"/>
              <a:t> Singly-Linked </a:t>
            </a:r>
            <a:r>
              <a:rPr lang="en-US" sz="2800" dirty="0"/>
              <a:t>List</a:t>
            </a:r>
          </a:p>
        </p:txBody>
      </p:sp>
      <p:sp>
        <p:nvSpPr>
          <p:cNvPr id="75779" name="Rectangle 3" descr="Rectangle: Click to edit Master text styles&#10;Second level&#10;Third level&#10;Fourth level&#10;Fifth level"/>
          <p:cNvSpPr>
            <a:spLocks noGrp="1" noChangeArrowheads="1"/>
          </p:cNvSpPr>
          <p:nvPr>
            <p:ph type="body" idx="1"/>
          </p:nvPr>
        </p:nvSpPr>
        <p:spPr>
          <a:xfrm>
            <a:off x="414421" y="880064"/>
            <a:ext cx="8729579" cy="2133600"/>
          </a:xfrm>
        </p:spPr>
        <p:txBody>
          <a:bodyPr/>
          <a:lstStyle/>
          <a:p>
            <a:r>
              <a:rPr lang="en-US" sz="1800" dirty="0" smtClean="0"/>
              <a:t>Just as for stacks, queue implementations can be based upon either arrays or linked lists.</a:t>
            </a:r>
          </a:p>
          <a:p>
            <a:r>
              <a:rPr lang="en-US" sz="1800" dirty="0" smtClean="0"/>
              <a:t>In a linked list implementation:</a:t>
            </a:r>
          </a:p>
          <a:p>
            <a:pPr lvl="1"/>
            <a:r>
              <a:rPr lang="en-US" sz="1600" dirty="0"/>
              <a:t>The front element is stored at the first node</a:t>
            </a:r>
          </a:p>
          <a:p>
            <a:pPr lvl="1"/>
            <a:r>
              <a:rPr lang="en-US" sz="1600" dirty="0"/>
              <a:t>The rear element is stored at the last node</a:t>
            </a:r>
          </a:p>
          <a:p>
            <a:r>
              <a:rPr lang="en-US" sz="1800" dirty="0"/>
              <a:t>The space used is </a:t>
            </a:r>
            <a:r>
              <a:rPr lang="en-US" sz="1800" b="1" i="1" dirty="0">
                <a:latin typeface="Times New Roman" charset="0"/>
              </a:rPr>
              <a:t>O</a:t>
            </a:r>
            <a:r>
              <a:rPr lang="en-US" sz="1800" dirty="0">
                <a:latin typeface="Times New Roman" charset="0"/>
              </a:rPr>
              <a:t>(</a:t>
            </a:r>
            <a:r>
              <a:rPr lang="en-US" sz="1800" b="1" i="1" dirty="0">
                <a:latin typeface="Times New Roman" charset="0"/>
              </a:rPr>
              <a:t>n</a:t>
            </a:r>
            <a:r>
              <a:rPr lang="en-US" sz="1800" dirty="0">
                <a:latin typeface="Times New Roman" charset="0"/>
              </a:rPr>
              <a:t>)</a:t>
            </a:r>
            <a:r>
              <a:rPr lang="en-US" sz="1800" dirty="0"/>
              <a:t> and each operation of the Queue ADT takes </a:t>
            </a:r>
            <a:r>
              <a:rPr lang="en-US" sz="1800" b="1" i="1" dirty="0">
                <a:latin typeface="Times New Roman" charset="0"/>
              </a:rPr>
              <a:t>O</a:t>
            </a:r>
            <a:r>
              <a:rPr lang="en-US" sz="1800" dirty="0">
                <a:latin typeface="Times New Roman" charset="0"/>
              </a:rPr>
              <a:t>(1) </a:t>
            </a:r>
            <a:r>
              <a:rPr lang="en-US" sz="1800" dirty="0" smtClean="0"/>
              <a:t>time</a:t>
            </a:r>
          </a:p>
          <a:p>
            <a:r>
              <a:rPr lang="en-US" sz="1800" dirty="0" smtClean="0"/>
              <a:t>Are there any advantages?</a:t>
            </a:r>
            <a:endParaRPr lang="en-US" sz="1800" dirty="0"/>
          </a:p>
        </p:txBody>
      </p:sp>
      <p:sp>
        <p:nvSpPr>
          <p:cNvPr id="75801" name="Text Box 25"/>
          <p:cNvSpPr txBox="1">
            <a:spLocks noChangeArrowheads="1"/>
          </p:cNvSpPr>
          <p:nvPr/>
        </p:nvSpPr>
        <p:spPr bwMode="auto">
          <a:xfrm>
            <a:off x="933450" y="4295775"/>
            <a:ext cx="285750" cy="457200"/>
          </a:xfrm>
          <a:prstGeom prst="rect">
            <a:avLst/>
          </a:prstGeom>
          <a:noFill/>
          <a:ln w="9525">
            <a:noFill/>
            <a:miter lim="800000"/>
            <a:headEnd/>
            <a:tailEnd/>
          </a:ln>
          <a:effectLst/>
        </p:spPr>
        <p:txBody>
          <a:bodyPr wrap="none">
            <a:prstTxWarp prst="textNoShape">
              <a:avLst/>
            </a:prstTxWarp>
            <a:spAutoFit/>
          </a:bodyPr>
          <a:lstStyle/>
          <a:p>
            <a:pPr algn="ctr"/>
            <a:r>
              <a:rPr lang="en-US" b="1" i="1">
                <a:latin typeface="Times New Roman" charset="0"/>
              </a:rPr>
              <a:t>f</a:t>
            </a:r>
          </a:p>
        </p:txBody>
      </p:sp>
      <p:sp>
        <p:nvSpPr>
          <p:cNvPr id="75802" name="Line 26"/>
          <p:cNvSpPr>
            <a:spLocks noChangeShapeType="1"/>
          </p:cNvSpPr>
          <p:nvPr/>
        </p:nvSpPr>
        <p:spPr bwMode="auto">
          <a:xfrm rot="5400000" flipV="1">
            <a:off x="1524000" y="4267200"/>
            <a:ext cx="0" cy="609600"/>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sp>
        <p:nvSpPr>
          <p:cNvPr id="75803" name="Line 27"/>
          <p:cNvSpPr>
            <a:spLocks noChangeShapeType="1"/>
          </p:cNvSpPr>
          <p:nvPr/>
        </p:nvSpPr>
        <p:spPr bwMode="auto">
          <a:xfrm rot="-5400000" flipH="1" flipV="1">
            <a:off x="6905625" y="3990975"/>
            <a:ext cx="609600" cy="0"/>
          </a:xfrm>
          <a:prstGeom prst="line">
            <a:avLst/>
          </a:prstGeom>
          <a:noFill/>
          <a:ln w="28575">
            <a:solidFill>
              <a:schemeClr val="tx1"/>
            </a:solidFill>
            <a:round/>
            <a:headEnd/>
            <a:tailEnd type="triangle" w="med" len="med"/>
          </a:ln>
          <a:effectLst/>
        </p:spPr>
        <p:txBody>
          <a:bodyPr wrap="none">
            <a:prstTxWarp prst="textNoShape">
              <a:avLst/>
            </a:prstTxWarp>
          </a:bodyPr>
          <a:lstStyle/>
          <a:p>
            <a:endParaRPr lang="en-US"/>
          </a:p>
        </p:txBody>
      </p:sp>
      <p:sp>
        <p:nvSpPr>
          <p:cNvPr id="75804" name="Text Box 28"/>
          <p:cNvSpPr txBox="1">
            <a:spLocks noChangeArrowheads="1"/>
          </p:cNvSpPr>
          <p:nvPr/>
        </p:nvSpPr>
        <p:spPr bwMode="auto">
          <a:xfrm>
            <a:off x="7050088" y="3314700"/>
            <a:ext cx="303212" cy="457200"/>
          </a:xfrm>
          <a:prstGeom prst="rect">
            <a:avLst/>
          </a:prstGeom>
          <a:noFill/>
          <a:ln w="9525">
            <a:noFill/>
            <a:miter lim="800000"/>
            <a:headEnd/>
            <a:tailEnd/>
          </a:ln>
          <a:effectLst/>
        </p:spPr>
        <p:txBody>
          <a:bodyPr wrap="none">
            <a:prstTxWarp prst="textNoShape">
              <a:avLst/>
            </a:prstTxWarp>
            <a:spAutoFit/>
          </a:bodyPr>
          <a:lstStyle/>
          <a:p>
            <a:pPr algn="ctr"/>
            <a:r>
              <a:rPr lang="en-US" b="1" i="1">
                <a:latin typeface="Times New Roman" charset="0"/>
              </a:rPr>
              <a:t>r</a:t>
            </a:r>
          </a:p>
        </p:txBody>
      </p:sp>
      <p:sp>
        <p:nvSpPr>
          <p:cNvPr id="75805" name="Rectangle 29"/>
          <p:cNvSpPr>
            <a:spLocks noChangeArrowheads="1"/>
          </p:cNvSpPr>
          <p:nvPr/>
        </p:nvSpPr>
        <p:spPr bwMode="auto">
          <a:xfrm>
            <a:off x="1828800" y="4302125"/>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5806" name="Rectangle 30"/>
          <p:cNvSpPr>
            <a:spLocks noChangeArrowheads="1"/>
          </p:cNvSpPr>
          <p:nvPr/>
        </p:nvSpPr>
        <p:spPr bwMode="auto">
          <a:xfrm>
            <a:off x="2365375" y="4302125"/>
            <a:ext cx="538163"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5807" name="Line 31"/>
          <p:cNvSpPr>
            <a:spLocks noChangeShapeType="1"/>
          </p:cNvSpPr>
          <p:nvPr/>
        </p:nvSpPr>
        <p:spPr bwMode="auto">
          <a:xfrm>
            <a:off x="2097088" y="4570413"/>
            <a:ext cx="1587" cy="80645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sp>
        <p:nvSpPr>
          <p:cNvPr id="75808" name="Line 32"/>
          <p:cNvSpPr>
            <a:spLocks noChangeShapeType="1"/>
          </p:cNvSpPr>
          <p:nvPr/>
        </p:nvSpPr>
        <p:spPr bwMode="auto">
          <a:xfrm flipV="1">
            <a:off x="2633663" y="4570413"/>
            <a:ext cx="806450" cy="1587"/>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5809" name="Rectangle 33"/>
          <p:cNvSpPr>
            <a:spLocks noChangeArrowheads="1"/>
          </p:cNvSpPr>
          <p:nvPr/>
        </p:nvSpPr>
        <p:spPr bwMode="auto">
          <a:xfrm>
            <a:off x="3440113" y="4302125"/>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5810" name="Rectangle 34"/>
          <p:cNvSpPr>
            <a:spLocks noChangeArrowheads="1"/>
          </p:cNvSpPr>
          <p:nvPr/>
        </p:nvSpPr>
        <p:spPr bwMode="auto">
          <a:xfrm>
            <a:off x="3976688" y="4302125"/>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5811" name="Line 35"/>
          <p:cNvSpPr>
            <a:spLocks noChangeShapeType="1"/>
          </p:cNvSpPr>
          <p:nvPr/>
        </p:nvSpPr>
        <p:spPr bwMode="auto">
          <a:xfrm flipV="1">
            <a:off x="4244975" y="4570413"/>
            <a:ext cx="806450" cy="1587"/>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5812" name="Rectangle 36"/>
          <p:cNvSpPr>
            <a:spLocks noChangeArrowheads="1"/>
          </p:cNvSpPr>
          <p:nvPr/>
        </p:nvSpPr>
        <p:spPr bwMode="auto">
          <a:xfrm>
            <a:off x="5051425" y="4302125"/>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5813" name="Rectangle 37"/>
          <p:cNvSpPr>
            <a:spLocks noChangeArrowheads="1"/>
          </p:cNvSpPr>
          <p:nvPr/>
        </p:nvSpPr>
        <p:spPr bwMode="auto">
          <a:xfrm>
            <a:off x="5588000" y="4302125"/>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5814" name="Line 38"/>
          <p:cNvSpPr>
            <a:spLocks noChangeShapeType="1"/>
          </p:cNvSpPr>
          <p:nvPr/>
        </p:nvSpPr>
        <p:spPr bwMode="auto">
          <a:xfrm flipV="1">
            <a:off x="5856288" y="4570413"/>
            <a:ext cx="806450" cy="1587"/>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5815" name="Rectangle 39"/>
          <p:cNvSpPr>
            <a:spLocks noChangeArrowheads="1"/>
          </p:cNvSpPr>
          <p:nvPr/>
        </p:nvSpPr>
        <p:spPr bwMode="auto">
          <a:xfrm>
            <a:off x="6662738" y="4302125"/>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5816" name="Rectangle 40"/>
          <p:cNvSpPr>
            <a:spLocks noChangeArrowheads="1"/>
          </p:cNvSpPr>
          <p:nvPr/>
        </p:nvSpPr>
        <p:spPr bwMode="auto">
          <a:xfrm>
            <a:off x="7199313" y="4302125"/>
            <a:ext cx="536575" cy="5365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75817" name="Line 41"/>
          <p:cNvSpPr>
            <a:spLocks noChangeShapeType="1"/>
          </p:cNvSpPr>
          <p:nvPr/>
        </p:nvSpPr>
        <p:spPr bwMode="auto">
          <a:xfrm flipV="1">
            <a:off x="7467600" y="4570413"/>
            <a:ext cx="806450" cy="1587"/>
          </a:xfrm>
          <a:prstGeom prst="line">
            <a:avLst/>
          </a:prstGeom>
          <a:noFill/>
          <a:ln w="28575">
            <a:solidFill>
              <a:schemeClr val="tx1"/>
            </a:solidFill>
            <a:round/>
            <a:headEnd type="oval" w="med" len="med"/>
            <a:tailEnd type="triangle" w="med" len="med"/>
          </a:ln>
          <a:effectLst/>
        </p:spPr>
        <p:txBody>
          <a:bodyPr wrap="none">
            <a:prstTxWarp prst="textNoShape">
              <a:avLst/>
            </a:prstTxWarp>
          </a:bodyPr>
          <a:lstStyle/>
          <a:p>
            <a:endParaRPr lang="en-US"/>
          </a:p>
        </p:txBody>
      </p:sp>
      <p:sp>
        <p:nvSpPr>
          <p:cNvPr id="75818" name="Line 42"/>
          <p:cNvSpPr>
            <a:spLocks noChangeShapeType="1"/>
          </p:cNvSpPr>
          <p:nvPr/>
        </p:nvSpPr>
        <p:spPr bwMode="auto">
          <a:xfrm>
            <a:off x="3708400" y="4570413"/>
            <a:ext cx="1588" cy="80645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sp>
        <p:nvSpPr>
          <p:cNvPr id="75819" name="Line 43"/>
          <p:cNvSpPr>
            <a:spLocks noChangeShapeType="1"/>
          </p:cNvSpPr>
          <p:nvPr/>
        </p:nvSpPr>
        <p:spPr bwMode="auto">
          <a:xfrm>
            <a:off x="5319713" y="4570413"/>
            <a:ext cx="1587" cy="80645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sp>
        <p:nvSpPr>
          <p:cNvPr id="75820" name="Line 44"/>
          <p:cNvSpPr>
            <a:spLocks noChangeShapeType="1"/>
          </p:cNvSpPr>
          <p:nvPr/>
        </p:nvSpPr>
        <p:spPr bwMode="auto">
          <a:xfrm>
            <a:off x="6931025" y="4570413"/>
            <a:ext cx="1588" cy="806450"/>
          </a:xfrm>
          <a:prstGeom prst="line">
            <a:avLst/>
          </a:prstGeom>
          <a:noFill/>
          <a:ln w="28575">
            <a:solidFill>
              <a:schemeClr val="tx2"/>
            </a:solidFill>
            <a:round/>
            <a:headEnd type="oval" w="med" len="med"/>
            <a:tailEnd type="triangle" w="med" len="med"/>
          </a:ln>
          <a:effectLst/>
        </p:spPr>
        <p:txBody>
          <a:bodyPr wrap="none">
            <a:prstTxWarp prst="textNoShape">
              <a:avLst/>
            </a:prstTxWarp>
          </a:bodyPr>
          <a:lstStyle/>
          <a:p>
            <a:endParaRPr lang="en-US"/>
          </a:p>
        </p:txBody>
      </p:sp>
      <p:pic>
        <p:nvPicPr>
          <p:cNvPr id="75822" name="Picture 46"/>
          <p:cNvPicPr>
            <a:picLocks noChangeAspect="1" noChangeArrowheads="1"/>
          </p:cNvPicPr>
          <p:nvPr/>
        </p:nvPicPr>
        <p:blipFill>
          <a:blip r:embed="rId3"/>
          <a:srcRect/>
          <a:stretch>
            <a:fillRect/>
          </a:stretch>
        </p:blipFill>
        <p:spPr bwMode="auto">
          <a:xfrm>
            <a:off x="1752600" y="5413375"/>
            <a:ext cx="685800" cy="835025"/>
          </a:xfrm>
          <a:prstGeom prst="rect">
            <a:avLst/>
          </a:prstGeom>
          <a:solidFill>
            <a:schemeClr val="folHlink"/>
          </a:solidFill>
          <a:ln w="19050">
            <a:solidFill>
              <a:schemeClr val="tx2"/>
            </a:solidFill>
            <a:miter lim="800000"/>
            <a:headEnd/>
            <a:tailEnd/>
          </a:ln>
          <a:effectLst/>
        </p:spPr>
      </p:pic>
      <p:pic>
        <p:nvPicPr>
          <p:cNvPr id="75823" name="Picture 47"/>
          <p:cNvPicPr>
            <a:picLocks noChangeAspect="1" noChangeArrowheads="1"/>
          </p:cNvPicPr>
          <p:nvPr/>
        </p:nvPicPr>
        <p:blipFill>
          <a:blip r:embed="rId4"/>
          <a:srcRect/>
          <a:stretch>
            <a:fillRect/>
          </a:stretch>
        </p:blipFill>
        <p:spPr bwMode="auto">
          <a:xfrm>
            <a:off x="3371850" y="5413375"/>
            <a:ext cx="685800" cy="803275"/>
          </a:xfrm>
          <a:prstGeom prst="rect">
            <a:avLst/>
          </a:prstGeom>
          <a:solidFill>
            <a:schemeClr val="folHlink"/>
          </a:solidFill>
          <a:ln w="19050">
            <a:solidFill>
              <a:schemeClr val="tx2"/>
            </a:solidFill>
            <a:miter lim="800000"/>
            <a:headEnd/>
            <a:tailEnd/>
          </a:ln>
          <a:effectLst/>
        </p:spPr>
      </p:pic>
      <p:pic>
        <p:nvPicPr>
          <p:cNvPr id="75824" name="Picture 48"/>
          <p:cNvPicPr>
            <a:picLocks noChangeAspect="1" noChangeArrowheads="1"/>
          </p:cNvPicPr>
          <p:nvPr/>
        </p:nvPicPr>
        <p:blipFill>
          <a:blip r:embed="rId5"/>
          <a:srcRect/>
          <a:stretch>
            <a:fillRect/>
          </a:stretch>
        </p:blipFill>
        <p:spPr bwMode="auto">
          <a:xfrm>
            <a:off x="6600825" y="5413375"/>
            <a:ext cx="685800" cy="612775"/>
          </a:xfrm>
          <a:prstGeom prst="rect">
            <a:avLst/>
          </a:prstGeom>
          <a:solidFill>
            <a:schemeClr val="folHlink"/>
          </a:solidFill>
          <a:ln w="19050">
            <a:solidFill>
              <a:schemeClr val="tx2"/>
            </a:solidFill>
            <a:miter lim="800000"/>
            <a:headEnd/>
            <a:tailEnd/>
          </a:ln>
          <a:effectLst/>
        </p:spPr>
      </p:pic>
      <p:pic>
        <p:nvPicPr>
          <p:cNvPr id="75825" name="Picture 49"/>
          <p:cNvPicPr>
            <a:picLocks noChangeAspect="1" noChangeArrowheads="1"/>
          </p:cNvPicPr>
          <p:nvPr/>
        </p:nvPicPr>
        <p:blipFill>
          <a:blip r:embed="rId6"/>
          <a:srcRect/>
          <a:stretch>
            <a:fillRect/>
          </a:stretch>
        </p:blipFill>
        <p:spPr bwMode="auto">
          <a:xfrm>
            <a:off x="4991100" y="5413375"/>
            <a:ext cx="685800" cy="663575"/>
          </a:xfrm>
          <a:prstGeom prst="rect">
            <a:avLst/>
          </a:prstGeom>
          <a:solidFill>
            <a:schemeClr val="folHlink"/>
          </a:solidFill>
          <a:ln w="19050">
            <a:solidFill>
              <a:schemeClr val="tx2"/>
            </a:solidFill>
            <a:miter lim="800000"/>
            <a:headEnd/>
            <a:tailEnd/>
          </a:ln>
          <a:effectLst/>
        </p:spPr>
      </p:pic>
      <p:sp>
        <p:nvSpPr>
          <p:cNvPr id="75826" name="AutoShape 50"/>
          <p:cNvSpPr>
            <a:spLocks noChangeArrowheads="1"/>
          </p:cNvSpPr>
          <p:nvPr/>
        </p:nvSpPr>
        <p:spPr bwMode="auto">
          <a:xfrm>
            <a:off x="1524000" y="3768725"/>
            <a:ext cx="6477000" cy="1219200"/>
          </a:xfrm>
          <a:prstGeom prst="roundRect">
            <a:avLst>
              <a:gd name="adj" fmla="val 16667"/>
            </a:avLst>
          </a:prstGeom>
          <a:noFill/>
          <a:ln w="9525">
            <a:solidFill>
              <a:schemeClr val="tx1"/>
            </a:solidFill>
            <a:prstDash val="lgDash"/>
            <a:round/>
            <a:headEnd/>
            <a:tailEnd/>
          </a:ln>
          <a:effectLst/>
        </p:spPr>
        <p:txBody>
          <a:bodyPr wrap="none" anchor="ctr">
            <a:prstTxWarp prst="textNoShape">
              <a:avLst/>
            </a:prstTxWarp>
          </a:bodyPr>
          <a:lstStyle/>
          <a:p>
            <a:endParaRPr lang="en-US"/>
          </a:p>
        </p:txBody>
      </p:sp>
      <p:sp>
        <p:nvSpPr>
          <p:cNvPr id="75827" name="Text Box 51"/>
          <p:cNvSpPr txBox="1">
            <a:spLocks noChangeArrowheads="1"/>
          </p:cNvSpPr>
          <p:nvPr/>
        </p:nvSpPr>
        <p:spPr bwMode="auto">
          <a:xfrm>
            <a:off x="1676400" y="3730625"/>
            <a:ext cx="849313" cy="396875"/>
          </a:xfrm>
          <a:prstGeom prst="rect">
            <a:avLst/>
          </a:prstGeom>
          <a:noFill/>
          <a:ln w="9525">
            <a:noFill/>
            <a:miter lim="800000"/>
            <a:headEnd/>
            <a:tailEnd/>
          </a:ln>
          <a:effectLst/>
        </p:spPr>
        <p:txBody>
          <a:bodyPr wrap="none">
            <a:prstTxWarp prst="textNoShape">
              <a:avLst/>
            </a:prstTxWarp>
            <a:spAutoFit/>
          </a:bodyPr>
          <a:lstStyle/>
          <a:p>
            <a:pPr algn="ctr"/>
            <a:r>
              <a:rPr lang="en-US" sz="2000"/>
              <a:t>nodes</a:t>
            </a:r>
          </a:p>
        </p:txBody>
      </p:sp>
      <p:sp>
        <p:nvSpPr>
          <p:cNvPr id="75828" name="AutoShape 52"/>
          <p:cNvSpPr>
            <a:spLocks noChangeArrowheads="1"/>
          </p:cNvSpPr>
          <p:nvPr/>
        </p:nvSpPr>
        <p:spPr bwMode="auto">
          <a:xfrm>
            <a:off x="1524000" y="5140325"/>
            <a:ext cx="5943600" cy="1219200"/>
          </a:xfrm>
          <a:prstGeom prst="roundRect">
            <a:avLst>
              <a:gd name="adj" fmla="val 16667"/>
            </a:avLst>
          </a:prstGeom>
          <a:noFill/>
          <a:ln w="9525">
            <a:solidFill>
              <a:schemeClr val="tx2"/>
            </a:solidFill>
            <a:prstDash val="lgDash"/>
            <a:round/>
            <a:headEnd/>
            <a:tailEnd/>
          </a:ln>
          <a:effectLst/>
        </p:spPr>
        <p:txBody>
          <a:bodyPr wrap="none" anchor="ctr">
            <a:prstTxWarp prst="textNoShape">
              <a:avLst/>
            </a:prstTxWarp>
          </a:bodyPr>
          <a:lstStyle/>
          <a:p>
            <a:endParaRPr lang="en-US"/>
          </a:p>
        </p:txBody>
      </p:sp>
      <p:sp>
        <p:nvSpPr>
          <p:cNvPr id="75829" name="Text Box 53"/>
          <p:cNvSpPr txBox="1">
            <a:spLocks noChangeArrowheads="1"/>
          </p:cNvSpPr>
          <p:nvPr/>
        </p:nvSpPr>
        <p:spPr bwMode="auto">
          <a:xfrm>
            <a:off x="6053138" y="6003925"/>
            <a:ext cx="1195387"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tx2"/>
                </a:solidFill>
              </a:rPr>
              <a:t>elements</a:t>
            </a:r>
          </a:p>
        </p:txBody>
      </p:sp>
      <p:graphicFrame>
        <p:nvGraphicFramePr>
          <p:cNvPr id="1026" name="Object 2"/>
          <p:cNvGraphicFramePr>
            <a:graphicFrameLocks noChangeAspect="1"/>
          </p:cNvGraphicFramePr>
          <p:nvPr/>
        </p:nvGraphicFramePr>
        <p:xfrm>
          <a:off x="8312150" y="4356100"/>
          <a:ext cx="447675" cy="482600"/>
        </p:xfrm>
        <a:graphic>
          <a:graphicData uri="http://schemas.openxmlformats.org/presentationml/2006/ole">
            <mc:AlternateContent xmlns:mc="http://schemas.openxmlformats.org/markup-compatibility/2006">
              <mc:Choice xmlns:v="urn:schemas-microsoft-com:vml" Requires="v">
                <p:oleObj spid="_x0000_s126031" name="Equation" r:id="rId7" imgW="165100" imgH="177800" progId="Equation.DSMT4">
                  <p:embed/>
                </p:oleObj>
              </mc:Choice>
              <mc:Fallback>
                <p:oleObj name="Equation" r:id="rId7" imgW="165100" imgH="17780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2150" y="4356100"/>
                        <a:ext cx="447675" cy="482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3769894" y="3121526"/>
            <a:ext cx="2570986" cy="369332"/>
          </a:xfrm>
          <a:prstGeom prst="rect">
            <a:avLst/>
          </a:prstGeom>
          <a:noFill/>
        </p:spPr>
        <p:txBody>
          <a:bodyPr wrap="none" rtlCol="0">
            <a:spAutoFit/>
          </a:bodyPr>
          <a:lstStyle/>
          <a:p>
            <a:r>
              <a:rPr lang="en-US" dirty="0" smtClean="0"/>
              <a:t>No </a:t>
            </a:r>
            <a:r>
              <a:rPr lang="en-US" dirty="0" err="1" smtClean="0">
                <a:solidFill>
                  <a:schemeClr val="hlink"/>
                </a:solidFill>
              </a:rPr>
              <a:t>FullStackException</a:t>
            </a:r>
            <a:r>
              <a:rPr lang="en-US" dirty="0" smtClean="0"/>
              <a:t>!</a:t>
            </a:r>
            <a:endParaRPr lang="en-US"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4026"/>
          </a:xfrm>
        </p:spPr>
        <p:txBody>
          <a:bodyPr/>
          <a:lstStyle/>
          <a:p>
            <a:r>
              <a:rPr lang="en-US" dirty="0" smtClean="0"/>
              <a:t>Arrays</a:t>
            </a:r>
            <a:endParaRPr lang="en-US" dirty="0"/>
          </a:p>
        </p:txBody>
      </p:sp>
      <p:sp>
        <p:nvSpPr>
          <p:cNvPr id="3" name="Content Placeholder 2"/>
          <p:cNvSpPr>
            <a:spLocks noGrp="1"/>
          </p:cNvSpPr>
          <p:nvPr>
            <p:ph idx="1"/>
          </p:nvPr>
        </p:nvSpPr>
        <p:spPr>
          <a:xfrm>
            <a:off x="457199" y="1065426"/>
            <a:ext cx="8497113" cy="5060738"/>
          </a:xfrm>
        </p:spPr>
        <p:txBody>
          <a:bodyPr/>
          <a:lstStyle/>
          <a:p>
            <a:r>
              <a:rPr lang="en-US" sz="2800" dirty="0" smtClean="0"/>
              <a:t>Array:  a sequence of indexed components with the following properties: </a:t>
            </a:r>
          </a:p>
          <a:p>
            <a:pPr lvl="1"/>
            <a:r>
              <a:rPr lang="en-US" b="1" dirty="0" smtClean="0">
                <a:solidFill>
                  <a:srgbClr val="800000"/>
                </a:solidFill>
              </a:rPr>
              <a:t>array size is fixed </a:t>
            </a:r>
            <a:r>
              <a:rPr lang="en-US" dirty="0" smtClean="0"/>
              <a:t>at the time of array’s construction </a:t>
            </a:r>
          </a:p>
          <a:p>
            <a:pPr lvl="2"/>
            <a:r>
              <a:rPr lang="en-US" sz="2000" b="1" dirty="0" err="1" smtClean="0">
                <a:solidFill>
                  <a:srgbClr val="0000FF"/>
                </a:solidFill>
              </a:rPr>
              <a:t>int</a:t>
            </a:r>
            <a:r>
              <a:rPr lang="en-US" sz="2000" dirty="0" smtClean="0"/>
              <a:t>[] numbers = </a:t>
            </a:r>
            <a:r>
              <a:rPr lang="en-US" sz="2000" b="1" dirty="0" smtClean="0">
                <a:solidFill>
                  <a:schemeClr val="accent3"/>
                </a:solidFill>
              </a:rPr>
              <a:t>new </a:t>
            </a:r>
            <a:r>
              <a:rPr lang="en-US" sz="2000" b="1" dirty="0" err="1" smtClean="0">
                <a:solidFill>
                  <a:srgbClr val="0000FF"/>
                </a:solidFill>
              </a:rPr>
              <a:t>int</a:t>
            </a:r>
            <a:r>
              <a:rPr lang="en-US" sz="2000" b="1" dirty="0" smtClean="0">
                <a:solidFill>
                  <a:srgbClr val="0000FF"/>
                </a:solidFill>
              </a:rPr>
              <a:t> </a:t>
            </a:r>
            <a:r>
              <a:rPr lang="en-US" sz="2000" dirty="0" smtClean="0"/>
              <a:t>[10]; </a:t>
            </a:r>
          </a:p>
          <a:p>
            <a:pPr lvl="1"/>
            <a:r>
              <a:rPr lang="en-US" b="1" dirty="0" smtClean="0">
                <a:solidFill>
                  <a:srgbClr val="800000"/>
                </a:solidFill>
              </a:rPr>
              <a:t>array elements are placed contiguously </a:t>
            </a:r>
            <a:r>
              <a:rPr lang="en-US" dirty="0" smtClean="0"/>
              <a:t>in memory</a:t>
            </a:r>
          </a:p>
          <a:p>
            <a:pPr lvl="2"/>
            <a:r>
              <a:rPr lang="en-US" sz="2000" dirty="0" smtClean="0"/>
              <a:t>address of any element can be calculated directly as its offset from the beginning of the array </a:t>
            </a:r>
          </a:p>
          <a:p>
            <a:pPr lvl="1"/>
            <a:r>
              <a:rPr lang="en-US" dirty="0" smtClean="0"/>
              <a:t>consequently, array components </a:t>
            </a:r>
            <a:r>
              <a:rPr lang="en-US" b="1" dirty="0" smtClean="0">
                <a:solidFill>
                  <a:srgbClr val="800000"/>
                </a:solidFill>
              </a:rPr>
              <a:t>can be efficiently inspected or updated</a:t>
            </a:r>
            <a:r>
              <a:rPr lang="en-US" dirty="0" smtClean="0"/>
              <a:t> in O(1) time, using their indices </a:t>
            </a:r>
          </a:p>
          <a:p>
            <a:pPr lvl="2"/>
            <a:r>
              <a:rPr lang="en-US" sz="2000" b="1" dirty="0" err="1" smtClean="0">
                <a:solidFill>
                  <a:srgbClr val="254C00"/>
                </a:solidFill>
              </a:rPr>
              <a:t>randomNumber</a:t>
            </a:r>
            <a:r>
              <a:rPr lang="en-US" sz="2000" b="1" dirty="0" smtClean="0">
                <a:solidFill>
                  <a:srgbClr val="254C00"/>
                </a:solidFill>
              </a:rPr>
              <a:t> = numbers[5]; </a:t>
            </a:r>
          </a:p>
          <a:p>
            <a:pPr lvl="2"/>
            <a:r>
              <a:rPr lang="en-US" sz="2000" b="1" dirty="0" smtClean="0">
                <a:solidFill>
                  <a:srgbClr val="254C00"/>
                </a:solidFill>
              </a:rPr>
              <a:t>numbers[2] = 100;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Time</a:t>
            </a:r>
            <a:endParaRPr lang="en-US" dirty="0"/>
          </a:p>
        </p:txBody>
      </p:sp>
      <p:sp>
        <p:nvSpPr>
          <p:cNvPr id="3" name="Text Placeholder 2"/>
          <p:cNvSpPr>
            <a:spLocks noGrp="1"/>
          </p:cNvSpPr>
          <p:nvPr>
            <p:ph idx="1"/>
          </p:nvPr>
        </p:nvSpPr>
        <p:spPr/>
        <p:txBody>
          <a:bodyPr/>
          <a:lstStyle/>
          <a:p>
            <a:r>
              <a:rPr lang="en-US" dirty="0" smtClean="0"/>
              <a:t>Adding at the head is O(1)</a:t>
            </a:r>
          </a:p>
          <a:p>
            <a:r>
              <a:rPr lang="en-US" dirty="0" smtClean="0"/>
              <a:t>Removing at the head is O(1)</a:t>
            </a:r>
          </a:p>
          <a:p>
            <a:r>
              <a:rPr lang="en-US" b="1" dirty="0" smtClean="0">
                <a:solidFill>
                  <a:srgbClr val="800000"/>
                </a:solidFill>
              </a:rPr>
              <a:t>How about tail operations?</a:t>
            </a:r>
            <a:endParaRPr lang="en-US" b="1" dirty="0">
              <a:solidFill>
                <a:srgbClr val="80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a:xfrm>
            <a:off x="609600" y="304800"/>
            <a:ext cx="7772400" cy="465256"/>
          </a:xfrm>
        </p:spPr>
        <p:txBody>
          <a:bodyPr/>
          <a:lstStyle/>
          <a:p>
            <a:r>
              <a:rPr lang="en-US" dirty="0"/>
              <a:t>Inserting at the Tail</a:t>
            </a:r>
          </a:p>
        </p:txBody>
      </p:sp>
      <p:pic>
        <p:nvPicPr>
          <p:cNvPr id="83974" name="Picture 6"/>
          <p:cNvPicPr>
            <a:picLocks noGrp="1" noChangeAspect="1" noChangeArrowheads="1"/>
          </p:cNvPicPr>
          <p:nvPr>
            <p:ph sz="half" idx="2"/>
          </p:nvPr>
        </p:nvPicPr>
        <p:blipFill>
          <a:blip r:embed="rId2">
            <a:clrChange>
              <a:clrFrom>
                <a:srgbClr val="FFFFFF"/>
              </a:clrFrom>
              <a:clrTo>
                <a:srgbClr val="FFFFFF">
                  <a:alpha val="0"/>
                </a:srgbClr>
              </a:clrTo>
            </a:clrChange>
          </a:blip>
          <a:srcRect/>
          <a:stretch>
            <a:fillRect/>
          </a:stretch>
        </p:blipFill>
        <p:spPr>
          <a:xfrm>
            <a:off x="4331257" y="1270093"/>
            <a:ext cx="4481807" cy="4840351"/>
          </a:xfrm>
        </p:spPr>
      </p:pic>
      <p:sp>
        <p:nvSpPr>
          <p:cNvPr id="83975" name="Rectangle 7" descr="Rectangle: Click to edit Master text styles&#10;Second level&#10;Third level&#10;Fourth level&#10;Fifth level"/>
          <p:cNvSpPr>
            <a:spLocks noChangeArrowheads="1"/>
          </p:cNvSpPr>
          <p:nvPr/>
        </p:nvSpPr>
        <p:spPr bwMode="auto">
          <a:xfrm>
            <a:off x="220006" y="1016400"/>
            <a:ext cx="4275794" cy="4114800"/>
          </a:xfrm>
          <a:prstGeom prst="rect">
            <a:avLst/>
          </a:prstGeom>
          <a:noFill/>
          <a:ln w="9525">
            <a:noFill/>
            <a:miter lim="800000"/>
            <a:headEnd/>
            <a:tailEnd/>
          </a:ln>
          <a:effectLst/>
        </p:spPr>
        <p:txBody>
          <a:bodyPr>
            <a:prstTxWarp prst="textNoShape">
              <a:avLst/>
            </a:prstTxWarp>
          </a:bodyPr>
          <a:lstStyle/>
          <a:p>
            <a:pPr marL="533400" indent="-533400">
              <a:spcBef>
                <a:spcPct val="20000"/>
              </a:spcBef>
              <a:buClr>
                <a:schemeClr val="tx2"/>
              </a:buClr>
              <a:buSzPct val="110000"/>
              <a:buFont typeface="Wingdings" charset="2"/>
              <a:buAutoNum type="arabicPeriod"/>
            </a:pPr>
            <a:r>
              <a:rPr lang="en-US" sz="2800" dirty="0"/>
              <a:t>Allocate a new </a:t>
            </a:r>
            <a:r>
              <a:rPr lang="en-US" sz="2800" dirty="0" smtClean="0"/>
              <a:t>node</a:t>
            </a:r>
          </a:p>
          <a:p>
            <a:pPr marL="533400" indent="-533400">
              <a:spcBef>
                <a:spcPct val="20000"/>
              </a:spcBef>
              <a:buClr>
                <a:schemeClr val="tx2"/>
              </a:buClr>
              <a:buSzPct val="110000"/>
              <a:buFont typeface="Wingdings" charset="2"/>
              <a:buAutoNum type="arabicPeriod"/>
            </a:pPr>
            <a:r>
              <a:rPr lang="en-US" sz="2800" dirty="0" smtClean="0"/>
              <a:t>Update new </a:t>
            </a:r>
            <a:r>
              <a:rPr lang="en-US" sz="2800" dirty="0"/>
              <a:t>element</a:t>
            </a:r>
          </a:p>
          <a:p>
            <a:pPr marL="533400" indent="-533400">
              <a:spcBef>
                <a:spcPct val="20000"/>
              </a:spcBef>
              <a:buClr>
                <a:schemeClr val="tx2"/>
              </a:buClr>
              <a:buSzPct val="110000"/>
              <a:buFont typeface="Wingdings" charset="2"/>
              <a:buAutoNum type="arabicPeriod"/>
            </a:pPr>
            <a:r>
              <a:rPr lang="en-US" sz="2800" dirty="0"/>
              <a:t>Have new node point to null</a:t>
            </a:r>
          </a:p>
          <a:p>
            <a:pPr marL="533400" indent="-533400">
              <a:spcBef>
                <a:spcPct val="20000"/>
              </a:spcBef>
              <a:buClr>
                <a:schemeClr val="tx2"/>
              </a:buClr>
              <a:buSzPct val="110000"/>
              <a:buFont typeface="Wingdings" charset="2"/>
              <a:buAutoNum type="arabicPeriod"/>
            </a:pPr>
            <a:r>
              <a:rPr lang="en-US" sz="2800" dirty="0"/>
              <a:t>Have old last node point to new node</a:t>
            </a:r>
          </a:p>
          <a:p>
            <a:pPr marL="533400" indent="-533400">
              <a:spcBef>
                <a:spcPct val="20000"/>
              </a:spcBef>
              <a:buClr>
                <a:schemeClr val="tx2"/>
              </a:buClr>
              <a:buSzPct val="110000"/>
              <a:buFont typeface="Wingdings" charset="2"/>
              <a:buAutoNum type="arabicPeriod"/>
            </a:pPr>
            <a:r>
              <a:rPr lang="en-US" sz="2800" dirty="0"/>
              <a:t>Update </a:t>
            </a:r>
            <a:r>
              <a:rPr lang="en-US" sz="2800" b="1" dirty="0">
                <a:solidFill>
                  <a:srgbClr val="3A7700"/>
                </a:solidFill>
              </a:rPr>
              <a:t>tail </a:t>
            </a:r>
            <a:r>
              <a:rPr lang="en-US" sz="2800" dirty="0"/>
              <a:t>to point to new </a:t>
            </a:r>
            <a:r>
              <a:rPr lang="en-US" sz="2800" dirty="0" smtClean="0"/>
              <a:t>node</a:t>
            </a:r>
          </a:p>
          <a:p>
            <a:pPr marL="533400" indent="-533400">
              <a:spcBef>
                <a:spcPct val="20000"/>
              </a:spcBef>
              <a:buClr>
                <a:schemeClr val="tx2"/>
              </a:buClr>
              <a:buSzPct val="110000"/>
              <a:buFont typeface="Wingdings" charset="2"/>
              <a:buAutoNum type="arabicPeriod"/>
            </a:pPr>
            <a:r>
              <a:rPr lang="en-US" sz="2800" dirty="0" smtClean="0"/>
              <a:t>If list initially empty, have to update </a:t>
            </a:r>
            <a:r>
              <a:rPr lang="en-US" sz="2800" b="1" dirty="0" smtClean="0">
                <a:solidFill>
                  <a:srgbClr val="3A7700"/>
                </a:solidFill>
              </a:rPr>
              <a:t>head </a:t>
            </a:r>
            <a:r>
              <a:rPr lang="en-US" sz="2800" dirty="0" smtClean="0"/>
              <a:t>as well.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9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9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9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9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build="p" bldLvl="5"/>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Removing at the Tail</a:t>
            </a:r>
          </a:p>
        </p:txBody>
      </p:sp>
      <p:sp>
        <p:nvSpPr>
          <p:cNvPr id="91139" name="Rectangle 3" descr="Rectangle: Click to edit Master text styles&#10;Second level&#10;Third level&#10;Fourth level&#10;Fifth level"/>
          <p:cNvSpPr>
            <a:spLocks noGrp="1" noChangeArrowheads="1"/>
          </p:cNvSpPr>
          <p:nvPr>
            <p:ph type="body" sz="half" idx="1"/>
          </p:nvPr>
        </p:nvSpPr>
        <p:spPr>
          <a:xfrm>
            <a:off x="368187" y="1301300"/>
            <a:ext cx="3810000" cy="4114800"/>
          </a:xfrm>
        </p:spPr>
        <p:txBody>
          <a:bodyPr/>
          <a:lstStyle/>
          <a:p>
            <a:r>
              <a:rPr lang="en-US" sz="2800" dirty="0"/>
              <a:t>Removing at the tail of a singly linked list is not efficient!</a:t>
            </a:r>
          </a:p>
          <a:p>
            <a:r>
              <a:rPr lang="en-US" sz="2800" dirty="0"/>
              <a:t>There is no constant-time way to update the tail to point to the previous </a:t>
            </a:r>
            <a:r>
              <a:rPr lang="en-US" sz="2800" dirty="0" smtClean="0"/>
              <a:t>node</a:t>
            </a:r>
          </a:p>
          <a:p>
            <a:r>
              <a:rPr lang="en-US" sz="2800" dirty="0" smtClean="0"/>
              <a:t>How could we solve this problem?</a:t>
            </a:r>
            <a:endParaRPr lang="en-US" sz="2800" dirty="0"/>
          </a:p>
        </p:txBody>
      </p:sp>
      <p:pic>
        <p:nvPicPr>
          <p:cNvPr id="91142" name="Picture 6"/>
          <p:cNvPicPr>
            <a:picLocks noGrp="1" noChangeAspect="1" noChangeArrowheads="1"/>
          </p:cNvPicPr>
          <p:nvPr>
            <p:ph sz="half" idx="2"/>
          </p:nvPr>
        </p:nvPicPr>
        <p:blipFill>
          <a:blip r:embed="rId2">
            <a:clrChange>
              <a:clrFrom>
                <a:srgbClr val="FFFFFF"/>
              </a:clrFrom>
              <a:clrTo>
                <a:srgbClr val="FFFFFF">
                  <a:alpha val="0"/>
                </a:srgbClr>
              </a:clrTo>
            </a:clrChange>
          </a:blip>
          <a:srcRect/>
          <a:stretch>
            <a:fillRect/>
          </a:stretch>
        </p:blipFill>
        <p:spPr>
          <a:xfrm>
            <a:off x="4372985" y="1730126"/>
            <a:ext cx="4589580" cy="202014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Doubly Linked List</a:t>
            </a:r>
          </a:p>
        </p:txBody>
      </p:sp>
      <p:sp>
        <p:nvSpPr>
          <p:cNvPr id="48131" name="Rectangle 3" descr="Rectangle: Click to edit Master text styles&#10;Second level&#10;Third level&#10;Fourth level&#10;Fifth level"/>
          <p:cNvSpPr>
            <a:spLocks noGrp="1" noChangeArrowheads="1"/>
          </p:cNvSpPr>
          <p:nvPr>
            <p:ph type="body" idx="1"/>
          </p:nvPr>
        </p:nvSpPr>
        <p:spPr>
          <a:xfrm>
            <a:off x="685800" y="1066800"/>
            <a:ext cx="8304446" cy="2438400"/>
          </a:xfrm>
        </p:spPr>
        <p:txBody>
          <a:bodyPr/>
          <a:lstStyle/>
          <a:p>
            <a:r>
              <a:rPr lang="en-US" sz="2000" dirty="0" smtClean="0"/>
              <a:t>Doubly-linked lists allow more flexible list management (constant time operations at both ends).</a:t>
            </a:r>
          </a:p>
          <a:p>
            <a:r>
              <a:rPr lang="en-US" sz="2000" dirty="0"/>
              <a:t>Nodes</a:t>
            </a:r>
            <a:r>
              <a:rPr lang="en-US" sz="2000" dirty="0" smtClean="0"/>
              <a:t> store</a:t>
            </a:r>
            <a:r>
              <a:rPr lang="en-US" sz="2000" dirty="0"/>
              <a:t>:</a:t>
            </a:r>
          </a:p>
          <a:p>
            <a:pPr lvl="1"/>
            <a:r>
              <a:rPr lang="en-US" sz="1800" dirty="0"/>
              <a:t>element</a:t>
            </a:r>
          </a:p>
          <a:p>
            <a:pPr lvl="1"/>
            <a:r>
              <a:rPr lang="en-US" sz="1800" dirty="0"/>
              <a:t>link to the previous node</a:t>
            </a:r>
          </a:p>
          <a:p>
            <a:pPr lvl="1"/>
            <a:r>
              <a:rPr lang="en-US" sz="1800" dirty="0"/>
              <a:t>link to the next node</a:t>
            </a:r>
          </a:p>
          <a:p>
            <a:r>
              <a:rPr lang="en-US" sz="2000" dirty="0"/>
              <a:t>Special trailer and header</a:t>
            </a:r>
            <a:r>
              <a:rPr lang="en-US" sz="2000" dirty="0" smtClean="0"/>
              <a:t> (sentinel) nodes</a:t>
            </a:r>
            <a:endParaRPr lang="en-US" sz="2000" dirty="0"/>
          </a:p>
        </p:txBody>
      </p:sp>
      <p:sp>
        <p:nvSpPr>
          <p:cNvPr id="48132" name="Rectangle 4"/>
          <p:cNvSpPr>
            <a:spLocks noChangeArrowheads="1"/>
          </p:cNvSpPr>
          <p:nvPr/>
        </p:nvSpPr>
        <p:spPr bwMode="auto">
          <a:xfrm>
            <a:off x="6359525" y="2209800"/>
            <a:ext cx="498475" cy="4984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48133" name="Rectangle 5"/>
          <p:cNvSpPr>
            <a:spLocks noChangeArrowheads="1"/>
          </p:cNvSpPr>
          <p:nvPr/>
        </p:nvSpPr>
        <p:spPr bwMode="auto">
          <a:xfrm>
            <a:off x="6858000" y="2209800"/>
            <a:ext cx="498475" cy="4984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sp>
        <p:nvSpPr>
          <p:cNvPr id="48134" name="Rectangle 6"/>
          <p:cNvSpPr>
            <a:spLocks noChangeArrowheads="1"/>
          </p:cNvSpPr>
          <p:nvPr/>
        </p:nvSpPr>
        <p:spPr bwMode="auto">
          <a:xfrm>
            <a:off x="7356475" y="2209800"/>
            <a:ext cx="498475" cy="498475"/>
          </a:xfrm>
          <a:prstGeom prst="rect">
            <a:avLst/>
          </a:prstGeom>
          <a:solidFill>
            <a:schemeClr val="accent1"/>
          </a:solidFill>
          <a:ln w="28575">
            <a:solidFill>
              <a:schemeClr val="tx1"/>
            </a:solidFill>
            <a:miter lim="800000"/>
            <a:headEnd/>
            <a:tailEnd/>
          </a:ln>
          <a:effectLst/>
        </p:spPr>
        <p:txBody>
          <a:bodyPr wrap="none" anchor="ctr">
            <a:prstTxWarp prst="textNoShape">
              <a:avLst/>
            </a:prstTxWarp>
          </a:bodyPr>
          <a:lstStyle/>
          <a:p>
            <a:endParaRPr lang="en-US"/>
          </a:p>
        </p:txBody>
      </p:sp>
      <p:cxnSp>
        <p:nvCxnSpPr>
          <p:cNvPr id="48138" name="AutoShape 10"/>
          <p:cNvCxnSpPr>
            <a:cxnSpLocks noChangeShapeType="1"/>
          </p:cNvCxnSpPr>
          <p:nvPr/>
        </p:nvCxnSpPr>
        <p:spPr bwMode="auto">
          <a:xfrm rot="10800000">
            <a:off x="5861050" y="2085975"/>
            <a:ext cx="747713" cy="373063"/>
          </a:xfrm>
          <a:prstGeom prst="curvedConnector3">
            <a:avLst>
              <a:gd name="adj1" fmla="val 49894"/>
            </a:avLst>
          </a:prstGeom>
          <a:noFill/>
          <a:ln w="28575">
            <a:solidFill>
              <a:schemeClr val="tx1"/>
            </a:solidFill>
            <a:round/>
            <a:headEnd type="oval" w="med" len="med"/>
            <a:tailEnd type="triangle" w="med" len="med"/>
          </a:ln>
          <a:effectLst/>
        </p:spPr>
      </p:cxnSp>
      <p:cxnSp>
        <p:nvCxnSpPr>
          <p:cNvPr id="48140" name="AutoShape 12"/>
          <p:cNvCxnSpPr>
            <a:cxnSpLocks noChangeShapeType="1"/>
          </p:cNvCxnSpPr>
          <p:nvPr/>
        </p:nvCxnSpPr>
        <p:spPr bwMode="auto">
          <a:xfrm flipV="1">
            <a:off x="7605713" y="2085975"/>
            <a:ext cx="747712" cy="373063"/>
          </a:xfrm>
          <a:prstGeom prst="curvedConnector3">
            <a:avLst>
              <a:gd name="adj1" fmla="val 49894"/>
            </a:avLst>
          </a:prstGeom>
          <a:noFill/>
          <a:ln w="28575">
            <a:solidFill>
              <a:schemeClr val="tx1"/>
            </a:solidFill>
            <a:round/>
            <a:headEnd type="oval" w="med" len="med"/>
            <a:tailEnd type="triangle" w="med" len="med"/>
          </a:ln>
          <a:effectLst/>
        </p:spPr>
      </p:cxnSp>
      <p:cxnSp>
        <p:nvCxnSpPr>
          <p:cNvPr id="48141" name="AutoShape 13"/>
          <p:cNvCxnSpPr>
            <a:cxnSpLocks noChangeShapeType="1"/>
            <a:endCxn id="48144" idx="0"/>
          </p:cNvCxnSpPr>
          <p:nvPr/>
        </p:nvCxnSpPr>
        <p:spPr bwMode="auto">
          <a:xfrm rot="16200000" flipH="1">
            <a:off x="6842125" y="2725738"/>
            <a:ext cx="539750" cy="6350"/>
          </a:xfrm>
          <a:prstGeom prst="curvedConnector3">
            <a:avLst>
              <a:gd name="adj1" fmla="val 50000"/>
            </a:avLst>
          </a:prstGeom>
          <a:noFill/>
          <a:ln w="28575">
            <a:solidFill>
              <a:schemeClr val="tx2"/>
            </a:solidFill>
            <a:round/>
            <a:headEnd type="oval" w="med" len="med"/>
            <a:tailEnd type="triangle" w="med" len="med"/>
          </a:ln>
          <a:effectLst/>
        </p:spPr>
      </p:cxnSp>
      <p:sp>
        <p:nvSpPr>
          <p:cNvPr id="48142" name="Text Box 14"/>
          <p:cNvSpPr txBox="1">
            <a:spLocks noChangeArrowheads="1"/>
          </p:cNvSpPr>
          <p:nvPr/>
        </p:nvSpPr>
        <p:spPr bwMode="auto">
          <a:xfrm>
            <a:off x="5776913" y="1689100"/>
            <a:ext cx="676275" cy="396875"/>
          </a:xfrm>
          <a:prstGeom prst="rect">
            <a:avLst/>
          </a:prstGeom>
          <a:noFill/>
          <a:ln w="9525">
            <a:noFill/>
            <a:miter lim="800000"/>
            <a:headEnd/>
            <a:tailEnd/>
          </a:ln>
          <a:effectLst/>
        </p:spPr>
        <p:txBody>
          <a:bodyPr wrap="none">
            <a:prstTxWarp prst="textNoShape">
              <a:avLst/>
            </a:prstTxWarp>
            <a:spAutoFit/>
          </a:bodyPr>
          <a:lstStyle/>
          <a:p>
            <a:pPr algn="ctr"/>
            <a:r>
              <a:rPr lang="en-US" sz="2000"/>
              <a:t>prev</a:t>
            </a:r>
          </a:p>
        </p:txBody>
      </p:sp>
      <p:sp>
        <p:nvSpPr>
          <p:cNvPr id="48143" name="Text Box 15"/>
          <p:cNvSpPr txBox="1">
            <a:spLocks noChangeArrowheads="1"/>
          </p:cNvSpPr>
          <p:nvPr/>
        </p:nvSpPr>
        <p:spPr bwMode="auto">
          <a:xfrm>
            <a:off x="7708900" y="1689100"/>
            <a:ext cx="669925" cy="396875"/>
          </a:xfrm>
          <a:prstGeom prst="rect">
            <a:avLst/>
          </a:prstGeom>
          <a:noFill/>
          <a:ln w="9525">
            <a:noFill/>
            <a:miter lim="800000"/>
            <a:headEnd/>
            <a:tailEnd/>
          </a:ln>
          <a:effectLst/>
        </p:spPr>
        <p:txBody>
          <a:bodyPr wrap="none">
            <a:prstTxWarp prst="textNoShape">
              <a:avLst/>
            </a:prstTxWarp>
            <a:spAutoFit/>
          </a:bodyPr>
          <a:lstStyle/>
          <a:p>
            <a:pPr algn="ctr"/>
            <a:r>
              <a:rPr lang="en-US" sz="2000"/>
              <a:t>next</a:t>
            </a:r>
          </a:p>
        </p:txBody>
      </p:sp>
      <p:sp>
        <p:nvSpPr>
          <p:cNvPr id="48144" name="Text Box 16"/>
          <p:cNvSpPr txBox="1">
            <a:spLocks noChangeArrowheads="1"/>
          </p:cNvSpPr>
          <p:nvPr/>
        </p:nvSpPr>
        <p:spPr bwMode="auto">
          <a:xfrm>
            <a:off x="6753225" y="2998788"/>
            <a:ext cx="722313"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tx2"/>
                </a:solidFill>
              </a:rPr>
              <a:t>elem</a:t>
            </a:r>
          </a:p>
        </p:txBody>
      </p:sp>
      <p:sp>
        <p:nvSpPr>
          <p:cNvPr id="48145" name="Rectangle 17"/>
          <p:cNvSpPr>
            <a:spLocks noChangeArrowheads="1"/>
          </p:cNvSpPr>
          <p:nvPr/>
        </p:nvSpPr>
        <p:spPr bwMode="auto">
          <a:xfrm>
            <a:off x="19050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63" name="Rectangle 35"/>
          <p:cNvSpPr>
            <a:spLocks noChangeArrowheads="1"/>
          </p:cNvSpPr>
          <p:nvPr/>
        </p:nvSpPr>
        <p:spPr bwMode="auto">
          <a:xfrm>
            <a:off x="22098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64" name="Rectangle 36"/>
          <p:cNvSpPr>
            <a:spLocks noChangeArrowheads="1"/>
          </p:cNvSpPr>
          <p:nvPr/>
        </p:nvSpPr>
        <p:spPr bwMode="auto">
          <a:xfrm>
            <a:off x="25146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68" name="Freeform 40"/>
          <p:cNvSpPr>
            <a:spLocks/>
          </p:cNvSpPr>
          <p:nvPr/>
        </p:nvSpPr>
        <p:spPr bwMode="auto">
          <a:xfrm>
            <a:off x="2667000" y="45862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48172" name="Rectangle 44"/>
          <p:cNvSpPr>
            <a:spLocks noChangeArrowheads="1"/>
          </p:cNvSpPr>
          <p:nvPr/>
        </p:nvSpPr>
        <p:spPr bwMode="auto">
          <a:xfrm>
            <a:off x="34290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73" name="Rectangle 45"/>
          <p:cNvSpPr>
            <a:spLocks noChangeArrowheads="1"/>
          </p:cNvSpPr>
          <p:nvPr/>
        </p:nvSpPr>
        <p:spPr bwMode="auto">
          <a:xfrm>
            <a:off x="37338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74" name="Rectangle 46"/>
          <p:cNvSpPr>
            <a:spLocks noChangeArrowheads="1"/>
          </p:cNvSpPr>
          <p:nvPr/>
        </p:nvSpPr>
        <p:spPr bwMode="auto">
          <a:xfrm>
            <a:off x="40386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75" name="Freeform 47"/>
          <p:cNvSpPr>
            <a:spLocks/>
          </p:cNvSpPr>
          <p:nvPr/>
        </p:nvSpPr>
        <p:spPr bwMode="auto">
          <a:xfrm>
            <a:off x="4191000" y="45862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48178" name="Rectangle 50"/>
          <p:cNvSpPr>
            <a:spLocks noChangeArrowheads="1"/>
          </p:cNvSpPr>
          <p:nvPr/>
        </p:nvSpPr>
        <p:spPr bwMode="auto">
          <a:xfrm>
            <a:off x="49530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79" name="Rectangle 51"/>
          <p:cNvSpPr>
            <a:spLocks noChangeArrowheads="1"/>
          </p:cNvSpPr>
          <p:nvPr/>
        </p:nvSpPr>
        <p:spPr bwMode="auto">
          <a:xfrm>
            <a:off x="52578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80" name="Rectangle 52"/>
          <p:cNvSpPr>
            <a:spLocks noChangeArrowheads="1"/>
          </p:cNvSpPr>
          <p:nvPr/>
        </p:nvSpPr>
        <p:spPr bwMode="auto">
          <a:xfrm>
            <a:off x="55626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81" name="Freeform 53"/>
          <p:cNvSpPr>
            <a:spLocks/>
          </p:cNvSpPr>
          <p:nvPr/>
        </p:nvSpPr>
        <p:spPr bwMode="auto">
          <a:xfrm>
            <a:off x="5715000" y="45862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48184" name="Rectangle 56"/>
          <p:cNvSpPr>
            <a:spLocks noChangeArrowheads="1"/>
          </p:cNvSpPr>
          <p:nvPr/>
        </p:nvSpPr>
        <p:spPr bwMode="auto">
          <a:xfrm>
            <a:off x="64770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85" name="Rectangle 57"/>
          <p:cNvSpPr>
            <a:spLocks noChangeArrowheads="1"/>
          </p:cNvSpPr>
          <p:nvPr/>
        </p:nvSpPr>
        <p:spPr bwMode="auto">
          <a:xfrm>
            <a:off x="67818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86" name="Rectangle 58"/>
          <p:cNvSpPr>
            <a:spLocks noChangeArrowheads="1"/>
          </p:cNvSpPr>
          <p:nvPr/>
        </p:nvSpPr>
        <p:spPr bwMode="auto">
          <a:xfrm>
            <a:off x="70866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169" name="Freeform 41"/>
          <p:cNvSpPr>
            <a:spLocks/>
          </p:cNvSpPr>
          <p:nvPr/>
        </p:nvSpPr>
        <p:spPr bwMode="auto">
          <a:xfrm rot="10800000">
            <a:off x="2819400" y="47386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48176" name="Freeform 48"/>
          <p:cNvSpPr>
            <a:spLocks/>
          </p:cNvSpPr>
          <p:nvPr/>
        </p:nvSpPr>
        <p:spPr bwMode="auto">
          <a:xfrm rot="10800000">
            <a:off x="4343400" y="47386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48182" name="Freeform 54"/>
          <p:cNvSpPr>
            <a:spLocks/>
          </p:cNvSpPr>
          <p:nvPr/>
        </p:nvSpPr>
        <p:spPr bwMode="auto">
          <a:xfrm rot="10800000">
            <a:off x="5867400" y="47386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48191" name="Freeform 63"/>
          <p:cNvSpPr>
            <a:spLocks/>
          </p:cNvSpPr>
          <p:nvPr/>
        </p:nvSpPr>
        <p:spPr bwMode="auto">
          <a:xfrm>
            <a:off x="2289175" y="4724400"/>
            <a:ext cx="168275" cy="55245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48192" name="Freeform 64"/>
          <p:cNvSpPr>
            <a:spLocks/>
          </p:cNvSpPr>
          <p:nvPr/>
        </p:nvSpPr>
        <p:spPr bwMode="auto">
          <a:xfrm>
            <a:off x="3810000" y="4724400"/>
            <a:ext cx="168275" cy="55245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48193" name="Freeform 65"/>
          <p:cNvSpPr>
            <a:spLocks/>
          </p:cNvSpPr>
          <p:nvPr/>
        </p:nvSpPr>
        <p:spPr bwMode="auto">
          <a:xfrm>
            <a:off x="5330825" y="4724400"/>
            <a:ext cx="168275" cy="55245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48194" name="Freeform 66"/>
          <p:cNvSpPr>
            <a:spLocks/>
          </p:cNvSpPr>
          <p:nvPr/>
        </p:nvSpPr>
        <p:spPr bwMode="auto">
          <a:xfrm>
            <a:off x="6851650" y="4724400"/>
            <a:ext cx="168275" cy="55245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pic>
        <p:nvPicPr>
          <p:cNvPr id="48195" name="Picture 67"/>
          <p:cNvPicPr>
            <a:picLocks noChangeAspect="1" noChangeArrowheads="1"/>
          </p:cNvPicPr>
          <p:nvPr/>
        </p:nvPicPr>
        <p:blipFill>
          <a:blip r:embed="rId2"/>
          <a:srcRect/>
          <a:stretch>
            <a:fillRect/>
          </a:stretch>
        </p:blipFill>
        <p:spPr bwMode="auto">
          <a:xfrm>
            <a:off x="2124075" y="5308600"/>
            <a:ext cx="685800" cy="835025"/>
          </a:xfrm>
          <a:prstGeom prst="rect">
            <a:avLst/>
          </a:prstGeom>
          <a:solidFill>
            <a:schemeClr val="folHlink"/>
          </a:solidFill>
          <a:ln w="19050">
            <a:solidFill>
              <a:schemeClr val="tx2"/>
            </a:solidFill>
            <a:miter lim="800000"/>
            <a:headEnd/>
            <a:tailEnd/>
          </a:ln>
          <a:effectLst/>
        </p:spPr>
      </p:pic>
      <p:pic>
        <p:nvPicPr>
          <p:cNvPr id="48196" name="Picture 68"/>
          <p:cNvPicPr>
            <a:picLocks noChangeAspect="1" noChangeArrowheads="1"/>
          </p:cNvPicPr>
          <p:nvPr/>
        </p:nvPicPr>
        <p:blipFill>
          <a:blip r:embed="rId3"/>
          <a:srcRect/>
          <a:stretch>
            <a:fillRect/>
          </a:stretch>
        </p:blipFill>
        <p:spPr bwMode="auto">
          <a:xfrm>
            <a:off x="3651250" y="5308600"/>
            <a:ext cx="685800" cy="803275"/>
          </a:xfrm>
          <a:prstGeom prst="rect">
            <a:avLst/>
          </a:prstGeom>
          <a:solidFill>
            <a:schemeClr val="folHlink"/>
          </a:solidFill>
          <a:ln w="19050">
            <a:solidFill>
              <a:schemeClr val="tx2"/>
            </a:solidFill>
            <a:miter lim="800000"/>
            <a:headEnd/>
            <a:tailEnd/>
          </a:ln>
          <a:effectLst/>
        </p:spPr>
      </p:pic>
      <p:pic>
        <p:nvPicPr>
          <p:cNvPr id="48197" name="Picture 69"/>
          <p:cNvPicPr>
            <a:picLocks noChangeAspect="1" noChangeArrowheads="1"/>
          </p:cNvPicPr>
          <p:nvPr/>
        </p:nvPicPr>
        <p:blipFill>
          <a:blip r:embed="rId4"/>
          <a:srcRect/>
          <a:stretch>
            <a:fillRect/>
          </a:stretch>
        </p:blipFill>
        <p:spPr bwMode="auto">
          <a:xfrm>
            <a:off x="6705600" y="5308600"/>
            <a:ext cx="685800" cy="612775"/>
          </a:xfrm>
          <a:prstGeom prst="rect">
            <a:avLst/>
          </a:prstGeom>
          <a:solidFill>
            <a:schemeClr val="folHlink"/>
          </a:solidFill>
          <a:ln w="19050">
            <a:solidFill>
              <a:schemeClr val="tx2"/>
            </a:solidFill>
            <a:miter lim="800000"/>
            <a:headEnd/>
            <a:tailEnd/>
          </a:ln>
          <a:effectLst/>
        </p:spPr>
      </p:pic>
      <p:pic>
        <p:nvPicPr>
          <p:cNvPr id="48198" name="Picture 70"/>
          <p:cNvPicPr>
            <a:picLocks noChangeAspect="1" noChangeArrowheads="1"/>
          </p:cNvPicPr>
          <p:nvPr/>
        </p:nvPicPr>
        <p:blipFill>
          <a:blip r:embed="rId5"/>
          <a:srcRect/>
          <a:stretch>
            <a:fillRect/>
          </a:stretch>
        </p:blipFill>
        <p:spPr bwMode="auto">
          <a:xfrm>
            <a:off x="5178425" y="5308600"/>
            <a:ext cx="685800" cy="663575"/>
          </a:xfrm>
          <a:prstGeom prst="rect">
            <a:avLst/>
          </a:prstGeom>
          <a:solidFill>
            <a:schemeClr val="folHlink"/>
          </a:solidFill>
          <a:ln w="19050">
            <a:solidFill>
              <a:schemeClr val="tx2"/>
            </a:solidFill>
            <a:miter lim="800000"/>
            <a:headEnd/>
            <a:tailEnd/>
          </a:ln>
          <a:effectLst/>
        </p:spPr>
      </p:pic>
      <p:sp>
        <p:nvSpPr>
          <p:cNvPr id="48200" name="Rectangle 72"/>
          <p:cNvSpPr>
            <a:spLocks noChangeArrowheads="1"/>
          </p:cNvSpPr>
          <p:nvPr/>
        </p:nvSpPr>
        <p:spPr bwMode="auto">
          <a:xfrm>
            <a:off x="80010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201" name="Rectangle 73"/>
          <p:cNvSpPr>
            <a:spLocks noChangeArrowheads="1"/>
          </p:cNvSpPr>
          <p:nvPr/>
        </p:nvSpPr>
        <p:spPr bwMode="auto">
          <a:xfrm>
            <a:off x="990600" y="4572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48202" name="Freeform 74"/>
          <p:cNvSpPr>
            <a:spLocks/>
          </p:cNvSpPr>
          <p:nvPr/>
        </p:nvSpPr>
        <p:spPr bwMode="auto">
          <a:xfrm>
            <a:off x="7239000" y="45720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48203" name="Freeform 75"/>
          <p:cNvSpPr>
            <a:spLocks/>
          </p:cNvSpPr>
          <p:nvPr/>
        </p:nvSpPr>
        <p:spPr bwMode="auto">
          <a:xfrm rot="10800000">
            <a:off x="7391400" y="47244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48204" name="Freeform 76"/>
          <p:cNvSpPr>
            <a:spLocks/>
          </p:cNvSpPr>
          <p:nvPr/>
        </p:nvSpPr>
        <p:spPr bwMode="auto">
          <a:xfrm>
            <a:off x="1143000" y="45720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48205" name="Freeform 77"/>
          <p:cNvSpPr>
            <a:spLocks/>
          </p:cNvSpPr>
          <p:nvPr/>
        </p:nvSpPr>
        <p:spPr bwMode="auto">
          <a:xfrm rot="10800000">
            <a:off x="1295400" y="47244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48206" name="Text Box 78"/>
          <p:cNvSpPr txBox="1">
            <a:spLocks noChangeArrowheads="1"/>
          </p:cNvSpPr>
          <p:nvPr/>
        </p:nvSpPr>
        <p:spPr bwMode="auto">
          <a:xfrm>
            <a:off x="7693025" y="4114800"/>
            <a:ext cx="838200" cy="396875"/>
          </a:xfrm>
          <a:prstGeom prst="rect">
            <a:avLst/>
          </a:prstGeom>
          <a:noFill/>
          <a:ln w="9525">
            <a:noFill/>
            <a:miter lim="800000"/>
            <a:headEnd/>
            <a:tailEnd/>
          </a:ln>
          <a:effectLst/>
        </p:spPr>
        <p:txBody>
          <a:bodyPr wrap="none">
            <a:prstTxWarp prst="textNoShape">
              <a:avLst/>
            </a:prstTxWarp>
            <a:spAutoFit/>
          </a:bodyPr>
          <a:lstStyle/>
          <a:p>
            <a:pPr algn="ctr"/>
            <a:r>
              <a:rPr lang="en-US" sz="2000"/>
              <a:t>trailer</a:t>
            </a:r>
          </a:p>
        </p:txBody>
      </p:sp>
      <p:sp>
        <p:nvSpPr>
          <p:cNvPr id="48207" name="Text Box 79"/>
          <p:cNvSpPr txBox="1">
            <a:spLocks noChangeArrowheads="1"/>
          </p:cNvSpPr>
          <p:nvPr/>
        </p:nvSpPr>
        <p:spPr bwMode="auto">
          <a:xfrm>
            <a:off x="625475" y="4191000"/>
            <a:ext cx="957263" cy="396875"/>
          </a:xfrm>
          <a:prstGeom prst="rect">
            <a:avLst/>
          </a:prstGeom>
          <a:noFill/>
          <a:ln w="9525">
            <a:noFill/>
            <a:miter lim="800000"/>
            <a:headEnd/>
            <a:tailEnd/>
          </a:ln>
          <a:effectLst/>
        </p:spPr>
        <p:txBody>
          <a:bodyPr wrap="none">
            <a:prstTxWarp prst="textNoShape">
              <a:avLst/>
            </a:prstTxWarp>
            <a:spAutoFit/>
          </a:bodyPr>
          <a:lstStyle/>
          <a:p>
            <a:pPr algn="ctr"/>
            <a:r>
              <a:rPr lang="en-US" sz="2000"/>
              <a:t>header</a:t>
            </a:r>
          </a:p>
        </p:txBody>
      </p:sp>
      <p:sp>
        <p:nvSpPr>
          <p:cNvPr id="48210" name="AutoShape 82"/>
          <p:cNvSpPr>
            <a:spLocks noChangeArrowheads="1"/>
          </p:cNvSpPr>
          <p:nvPr/>
        </p:nvSpPr>
        <p:spPr bwMode="auto">
          <a:xfrm>
            <a:off x="1676400" y="4191000"/>
            <a:ext cx="5867400" cy="838200"/>
          </a:xfrm>
          <a:prstGeom prst="roundRect">
            <a:avLst>
              <a:gd name="adj" fmla="val 16667"/>
            </a:avLst>
          </a:prstGeom>
          <a:noFill/>
          <a:ln w="9525">
            <a:solidFill>
              <a:schemeClr val="tx1"/>
            </a:solidFill>
            <a:prstDash val="lgDash"/>
            <a:round/>
            <a:headEnd/>
            <a:tailEnd/>
          </a:ln>
          <a:effectLst/>
        </p:spPr>
        <p:txBody>
          <a:bodyPr wrap="none" anchor="ctr">
            <a:prstTxWarp prst="textNoShape">
              <a:avLst/>
            </a:prstTxWarp>
          </a:bodyPr>
          <a:lstStyle/>
          <a:p>
            <a:endParaRPr lang="en-US"/>
          </a:p>
        </p:txBody>
      </p:sp>
      <p:sp>
        <p:nvSpPr>
          <p:cNvPr id="48211" name="Text Box 83"/>
          <p:cNvSpPr txBox="1">
            <a:spLocks noChangeArrowheads="1"/>
          </p:cNvSpPr>
          <p:nvPr/>
        </p:nvSpPr>
        <p:spPr bwMode="auto">
          <a:xfrm>
            <a:off x="5611813" y="4175125"/>
            <a:ext cx="1931987" cy="396875"/>
          </a:xfrm>
          <a:prstGeom prst="rect">
            <a:avLst/>
          </a:prstGeom>
          <a:noFill/>
          <a:ln w="9525">
            <a:noFill/>
            <a:miter lim="800000"/>
            <a:headEnd/>
            <a:tailEnd/>
          </a:ln>
          <a:effectLst/>
        </p:spPr>
        <p:txBody>
          <a:bodyPr wrap="none">
            <a:prstTxWarp prst="textNoShape">
              <a:avLst/>
            </a:prstTxWarp>
            <a:spAutoFit/>
          </a:bodyPr>
          <a:lstStyle/>
          <a:p>
            <a:pPr algn="ctr"/>
            <a:r>
              <a:rPr lang="en-US" sz="2000"/>
              <a:t>nodes/positions</a:t>
            </a:r>
          </a:p>
        </p:txBody>
      </p:sp>
      <p:sp>
        <p:nvSpPr>
          <p:cNvPr id="48212" name="AutoShape 84"/>
          <p:cNvSpPr>
            <a:spLocks noChangeArrowheads="1"/>
          </p:cNvSpPr>
          <p:nvPr/>
        </p:nvSpPr>
        <p:spPr bwMode="auto">
          <a:xfrm>
            <a:off x="1905000" y="5181600"/>
            <a:ext cx="5638800" cy="1143000"/>
          </a:xfrm>
          <a:prstGeom prst="roundRect">
            <a:avLst>
              <a:gd name="adj" fmla="val 16667"/>
            </a:avLst>
          </a:prstGeom>
          <a:noFill/>
          <a:ln w="9525">
            <a:solidFill>
              <a:schemeClr val="tx2"/>
            </a:solidFill>
            <a:prstDash val="lgDash"/>
            <a:round/>
            <a:headEnd/>
            <a:tailEnd/>
          </a:ln>
          <a:effectLst/>
        </p:spPr>
        <p:txBody>
          <a:bodyPr wrap="none" anchor="ctr">
            <a:prstTxWarp prst="textNoShape">
              <a:avLst/>
            </a:prstTxWarp>
          </a:bodyPr>
          <a:lstStyle/>
          <a:p>
            <a:endParaRPr lang="en-US"/>
          </a:p>
        </p:txBody>
      </p:sp>
      <p:sp>
        <p:nvSpPr>
          <p:cNvPr id="48213" name="Text Box 85"/>
          <p:cNvSpPr txBox="1">
            <a:spLocks noChangeArrowheads="1"/>
          </p:cNvSpPr>
          <p:nvPr/>
        </p:nvSpPr>
        <p:spPr bwMode="auto">
          <a:xfrm>
            <a:off x="6348413" y="5943600"/>
            <a:ext cx="1195387" cy="396875"/>
          </a:xfrm>
          <a:prstGeom prst="rect">
            <a:avLst/>
          </a:prstGeom>
          <a:noFill/>
          <a:ln w="9525">
            <a:noFill/>
            <a:miter lim="800000"/>
            <a:headEnd/>
            <a:tailEnd/>
          </a:ln>
          <a:effectLst/>
        </p:spPr>
        <p:txBody>
          <a:bodyPr wrap="none">
            <a:prstTxWarp prst="textNoShape">
              <a:avLst/>
            </a:prstTxWarp>
            <a:spAutoFit/>
          </a:bodyPr>
          <a:lstStyle/>
          <a:p>
            <a:pPr algn="ctr"/>
            <a:r>
              <a:rPr lang="en-US" sz="2000">
                <a:solidFill>
                  <a:schemeClr val="tx2"/>
                </a:solidFill>
              </a:rPr>
              <a:t>elements</a:t>
            </a:r>
          </a:p>
        </p:txBody>
      </p:sp>
      <p:sp>
        <p:nvSpPr>
          <p:cNvPr id="48215" name="Text Box 87"/>
          <p:cNvSpPr txBox="1">
            <a:spLocks noChangeArrowheads="1"/>
          </p:cNvSpPr>
          <p:nvPr/>
        </p:nvSpPr>
        <p:spPr bwMode="auto">
          <a:xfrm>
            <a:off x="7924800" y="3048000"/>
            <a:ext cx="736600" cy="396875"/>
          </a:xfrm>
          <a:prstGeom prst="rect">
            <a:avLst/>
          </a:prstGeom>
          <a:noFill/>
          <a:ln w="9525">
            <a:noFill/>
            <a:miter lim="800000"/>
            <a:headEnd/>
            <a:tailEnd/>
          </a:ln>
          <a:effectLst/>
        </p:spPr>
        <p:txBody>
          <a:bodyPr wrap="none">
            <a:prstTxWarp prst="textNoShape">
              <a:avLst/>
            </a:prstTxWarp>
            <a:spAutoFit/>
          </a:bodyPr>
          <a:lstStyle/>
          <a:p>
            <a:pPr algn="ctr"/>
            <a:r>
              <a:rPr lang="en-US" sz="2000"/>
              <a:t>node</a:t>
            </a:r>
          </a:p>
        </p:txBody>
      </p:sp>
      <p:sp>
        <p:nvSpPr>
          <p:cNvPr id="48216" name="AutoShape 88"/>
          <p:cNvSpPr>
            <a:spLocks noChangeArrowheads="1"/>
          </p:cNvSpPr>
          <p:nvPr/>
        </p:nvSpPr>
        <p:spPr bwMode="auto">
          <a:xfrm>
            <a:off x="5486400" y="1600200"/>
            <a:ext cx="3200400" cy="1905000"/>
          </a:xfrm>
          <a:prstGeom prst="roundRect">
            <a:avLst>
              <a:gd name="adj" fmla="val 16667"/>
            </a:avLst>
          </a:prstGeom>
          <a:noFill/>
          <a:ln w="9525">
            <a:solidFill>
              <a:schemeClr val="tx1"/>
            </a:solidFill>
            <a:prstDash val="lgDash"/>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741" name="AutoShape 157"/>
          <p:cNvSpPr>
            <a:spLocks noChangeArrowheads="1"/>
          </p:cNvSpPr>
          <p:nvPr/>
        </p:nvSpPr>
        <p:spPr bwMode="auto">
          <a:xfrm>
            <a:off x="4800600" y="4038600"/>
            <a:ext cx="1752600" cy="990600"/>
          </a:xfrm>
          <a:prstGeom prst="roundRect">
            <a:avLst>
              <a:gd name="adj" fmla="val 30130"/>
            </a:avLst>
          </a:prstGeom>
          <a:solidFill>
            <a:srgbClr val="ECF1FE"/>
          </a:solidFill>
          <a:ln w="19050" cap="rnd">
            <a:solidFill>
              <a:schemeClr val="tx1"/>
            </a:solidFill>
            <a:prstDash val="sysDot"/>
            <a:round/>
            <a:headEnd/>
            <a:tailEnd/>
          </a:ln>
          <a:effectLst/>
        </p:spPr>
        <p:txBody>
          <a:bodyPr wrap="none" anchor="ctr">
            <a:prstTxWarp prst="textNoShape">
              <a:avLst/>
            </a:prstTxWarp>
          </a:bodyPr>
          <a:lstStyle/>
          <a:p>
            <a:endParaRPr lang="en-US"/>
          </a:p>
        </p:txBody>
      </p:sp>
      <p:sp>
        <p:nvSpPr>
          <p:cNvPr id="67586" name="Rectangle 2"/>
          <p:cNvSpPr>
            <a:spLocks noGrp="1" noChangeArrowheads="1"/>
          </p:cNvSpPr>
          <p:nvPr>
            <p:ph type="title"/>
          </p:nvPr>
        </p:nvSpPr>
        <p:spPr/>
        <p:txBody>
          <a:bodyPr/>
          <a:lstStyle/>
          <a:p>
            <a:r>
              <a:rPr lang="en-US"/>
              <a:t>Insertion</a:t>
            </a:r>
          </a:p>
        </p:txBody>
      </p:sp>
      <p:sp>
        <p:nvSpPr>
          <p:cNvPr id="67587" name="Rectangle 3" descr="Rectangle: Click to edit Master text styles&#10;Second level&#10;Third level&#10;Fourth level&#10;Fifth level"/>
          <p:cNvSpPr>
            <a:spLocks noGrp="1" noChangeArrowheads="1"/>
          </p:cNvSpPr>
          <p:nvPr>
            <p:ph type="body" idx="1"/>
          </p:nvPr>
        </p:nvSpPr>
        <p:spPr>
          <a:xfrm>
            <a:off x="838200" y="1219200"/>
            <a:ext cx="7848600" cy="609600"/>
          </a:xfrm>
        </p:spPr>
        <p:txBody>
          <a:bodyPr/>
          <a:lstStyle/>
          <a:p>
            <a:r>
              <a:rPr lang="en-US" sz="2000" dirty="0" err="1" smtClean="0">
                <a:solidFill>
                  <a:schemeClr val="tx2"/>
                </a:solidFill>
              </a:rPr>
              <a:t>addAfter</a:t>
            </a:r>
            <a:r>
              <a:rPr lang="en-US" sz="2000" dirty="0" err="1" smtClean="0"/>
              <a:t>(v</a:t>
            </a:r>
            <a:r>
              <a:rPr lang="en-US" sz="2000" dirty="0" smtClean="0"/>
              <a:t>, </a:t>
            </a:r>
            <a:r>
              <a:rPr lang="en-US" sz="2000" dirty="0" err="1" smtClean="0"/>
              <a:t>z</a:t>
            </a:r>
            <a:r>
              <a:rPr lang="en-US" sz="2000" dirty="0" smtClean="0"/>
              <a:t>) inserts node </a:t>
            </a:r>
            <a:r>
              <a:rPr lang="en-US" sz="2000" dirty="0" err="1" smtClean="0"/>
              <a:t>z</a:t>
            </a:r>
            <a:r>
              <a:rPr lang="en-US" sz="2000" dirty="0" smtClean="0"/>
              <a:t> after node </a:t>
            </a:r>
            <a:r>
              <a:rPr lang="en-US" sz="2000" dirty="0" err="1" smtClean="0"/>
              <a:t>v</a:t>
            </a:r>
            <a:r>
              <a:rPr lang="en-US" sz="2000" dirty="0" smtClean="0"/>
              <a:t> in the list</a:t>
            </a:r>
            <a:endParaRPr lang="en-US" sz="2000" dirty="0"/>
          </a:p>
        </p:txBody>
      </p:sp>
      <p:sp>
        <p:nvSpPr>
          <p:cNvPr id="67634" name="Rectangle 50"/>
          <p:cNvSpPr>
            <a:spLocks noChangeArrowheads="1"/>
          </p:cNvSpPr>
          <p:nvPr/>
        </p:nvSpPr>
        <p:spPr bwMode="auto">
          <a:xfrm>
            <a:off x="21336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35" name="Rectangle 51"/>
          <p:cNvSpPr>
            <a:spLocks noChangeArrowheads="1"/>
          </p:cNvSpPr>
          <p:nvPr/>
        </p:nvSpPr>
        <p:spPr bwMode="auto">
          <a:xfrm>
            <a:off x="24384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36" name="Rectangle 52"/>
          <p:cNvSpPr>
            <a:spLocks noChangeArrowheads="1"/>
          </p:cNvSpPr>
          <p:nvPr/>
        </p:nvSpPr>
        <p:spPr bwMode="auto">
          <a:xfrm>
            <a:off x="27432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37" name="Freeform 53"/>
          <p:cNvSpPr>
            <a:spLocks/>
          </p:cNvSpPr>
          <p:nvPr/>
        </p:nvSpPr>
        <p:spPr bwMode="auto">
          <a:xfrm>
            <a:off x="2895600" y="55006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38" name="Rectangle 54"/>
          <p:cNvSpPr>
            <a:spLocks noChangeArrowheads="1"/>
          </p:cNvSpPr>
          <p:nvPr/>
        </p:nvSpPr>
        <p:spPr bwMode="auto">
          <a:xfrm>
            <a:off x="36576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39" name="Rectangle 55"/>
          <p:cNvSpPr>
            <a:spLocks noChangeArrowheads="1"/>
          </p:cNvSpPr>
          <p:nvPr/>
        </p:nvSpPr>
        <p:spPr bwMode="auto">
          <a:xfrm>
            <a:off x="39624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40" name="Rectangle 56"/>
          <p:cNvSpPr>
            <a:spLocks noChangeArrowheads="1"/>
          </p:cNvSpPr>
          <p:nvPr/>
        </p:nvSpPr>
        <p:spPr bwMode="auto">
          <a:xfrm>
            <a:off x="42672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41" name="Freeform 57"/>
          <p:cNvSpPr>
            <a:spLocks/>
          </p:cNvSpPr>
          <p:nvPr/>
        </p:nvSpPr>
        <p:spPr bwMode="auto">
          <a:xfrm>
            <a:off x="4419600" y="55006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42" name="Rectangle 58"/>
          <p:cNvSpPr>
            <a:spLocks noChangeArrowheads="1"/>
          </p:cNvSpPr>
          <p:nvPr/>
        </p:nvSpPr>
        <p:spPr bwMode="auto">
          <a:xfrm>
            <a:off x="51816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43" name="Rectangle 59"/>
          <p:cNvSpPr>
            <a:spLocks noChangeArrowheads="1"/>
          </p:cNvSpPr>
          <p:nvPr/>
        </p:nvSpPr>
        <p:spPr bwMode="auto">
          <a:xfrm>
            <a:off x="54864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44" name="Rectangle 60"/>
          <p:cNvSpPr>
            <a:spLocks noChangeArrowheads="1"/>
          </p:cNvSpPr>
          <p:nvPr/>
        </p:nvSpPr>
        <p:spPr bwMode="auto">
          <a:xfrm>
            <a:off x="57912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45" name="Freeform 61"/>
          <p:cNvSpPr>
            <a:spLocks/>
          </p:cNvSpPr>
          <p:nvPr/>
        </p:nvSpPr>
        <p:spPr bwMode="auto">
          <a:xfrm>
            <a:off x="5943600" y="55006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46" name="Rectangle 62"/>
          <p:cNvSpPr>
            <a:spLocks noChangeArrowheads="1"/>
          </p:cNvSpPr>
          <p:nvPr/>
        </p:nvSpPr>
        <p:spPr bwMode="auto">
          <a:xfrm>
            <a:off x="67056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47" name="Rectangle 63"/>
          <p:cNvSpPr>
            <a:spLocks noChangeArrowheads="1"/>
          </p:cNvSpPr>
          <p:nvPr/>
        </p:nvSpPr>
        <p:spPr bwMode="auto">
          <a:xfrm>
            <a:off x="70104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48" name="Rectangle 64"/>
          <p:cNvSpPr>
            <a:spLocks noChangeArrowheads="1"/>
          </p:cNvSpPr>
          <p:nvPr/>
        </p:nvSpPr>
        <p:spPr bwMode="auto">
          <a:xfrm>
            <a:off x="73152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49" name="Freeform 65"/>
          <p:cNvSpPr>
            <a:spLocks/>
          </p:cNvSpPr>
          <p:nvPr/>
        </p:nvSpPr>
        <p:spPr bwMode="auto">
          <a:xfrm rot="10800000">
            <a:off x="3048000" y="56530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50" name="Freeform 66"/>
          <p:cNvSpPr>
            <a:spLocks/>
          </p:cNvSpPr>
          <p:nvPr/>
        </p:nvSpPr>
        <p:spPr bwMode="auto">
          <a:xfrm rot="10800000">
            <a:off x="4572000" y="56388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51" name="Freeform 67"/>
          <p:cNvSpPr>
            <a:spLocks/>
          </p:cNvSpPr>
          <p:nvPr/>
        </p:nvSpPr>
        <p:spPr bwMode="auto">
          <a:xfrm rot="10800000">
            <a:off x="6096000" y="56530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52" name="Freeform 68"/>
          <p:cNvSpPr>
            <a:spLocks/>
          </p:cNvSpPr>
          <p:nvPr/>
        </p:nvSpPr>
        <p:spPr bwMode="auto">
          <a:xfrm>
            <a:off x="2517775" y="5638800"/>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7653" name="Freeform 69"/>
          <p:cNvSpPr>
            <a:spLocks/>
          </p:cNvSpPr>
          <p:nvPr/>
        </p:nvSpPr>
        <p:spPr bwMode="auto">
          <a:xfrm>
            <a:off x="4038600" y="5638800"/>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7654" name="Freeform 70"/>
          <p:cNvSpPr>
            <a:spLocks/>
          </p:cNvSpPr>
          <p:nvPr/>
        </p:nvSpPr>
        <p:spPr bwMode="auto">
          <a:xfrm>
            <a:off x="5559425" y="5638800"/>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7655" name="Freeform 71"/>
          <p:cNvSpPr>
            <a:spLocks/>
          </p:cNvSpPr>
          <p:nvPr/>
        </p:nvSpPr>
        <p:spPr bwMode="auto">
          <a:xfrm>
            <a:off x="7080250" y="5638800"/>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7656" name="Rectangle 72"/>
          <p:cNvSpPr>
            <a:spLocks noChangeArrowheads="1"/>
          </p:cNvSpPr>
          <p:nvPr/>
        </p:nvSpPr>
        <p:spPr bwMode="auto">
          <a:xfrm>
            <a:off x="82296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57" name="Rectangle 73"/>
          <p:cNvSpPr>
            <a:spLocks noChangeArrowheads="1"/>
          </p:cNvSpPr>
          <p:nvPr/>
        </p:nvSpPr>
        <p:spPr bwMode="auto">
          <a:xfrm>
            <a:off x="1219200" y="54864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58" name="Freeform 74"/>
          <p:cNvSpPr>
            <a:spLocks/>
          </p:cNvSpPr>
          <p:nvPr/>
        </p:nvSpPr>
        <p:spPr bwMode="auto">
          <a:xfrm>
            <a:off x="7467600" y="54864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59" name="Freeform 75"/>
          <p:cNvSpPr>
            <a:spLocks/>
          </p:cNvSpPr>
          <p:nvPr/>
        </p:nvSpPr>
        <p:spPr bwMode="auto">
          <a:xfrm rot="10800000">
            <a:off x="7620000" y="56388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60" name="Freeform 76"/>
          <p:cNvSpPr>
            <a:spLocks/>
          </p:cNvSpPr>
          <p:nvPr/>
        </p:nvSpPr>
        <p:spPr bwMode="auto">
          <a:xfrm>
            <a:off x="1371600" y="54864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61" name="Freeform 77"/>
          <p:cNvSpPr>
            <a:spLocks/>
          </p:cNvSpPr>
          <p:nvPr/>
        </p:nvSpPr>
        <p:spPr bwMode="auto">
          <a:xfrm rot="10800000">
            <a:off x="1524000" y="56388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62" name="Text Box 78"/>
          <p:cNvSpPr txBox="1">
            <a:spLocks noChangeArrowheads="1"/>
          </p:cNvSpPr>
          <p:nvPr/>
        </p:nvSpPr>
        <p:spPr bwMode="auto">
          <a:xfrm>
            <a:off x="2667000" y="5867400"/>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A</a:t>
            </a:r>
          </a:p>
        </p:txBody>
      </p:sp>
      <p:sp>
        <p:nvSpPr>
          <p:cNvPr id="67663" name="Text Box 79"/>
          <p:cNvSpPr txBox="1">
            <a:spLocks noChangeArrowheads="1"/>
          </p:cNvSpPr>
          <p:nvPr/>
        </p:nvSpPr>
        <p:spPr bwMode="auto">
          <a:xfrm>
            <a:off x="4191000" y="5867400"/>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B</a:t>
            </a:r>
          </a:p>
        </p:txBody>
      </p:sp>
      <p:sp>
        <p:nvSpPr>
          <p:cNvPr id="67664" name="Text Box 80"/>
          <p:cNvSpPr txBox="1">
            <a:spLocks noChangeArrowheads="1"/>
          </p:cNvSpPr>
          <p:nvPr/>
        </p:nvSpPr>
        <p:spPr bwMode="auto">
          <a:xfrm>
            <a:off x="5715000" y="5867400"/>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X</a:t>
            </a:r>
          </a:p>
        </p:txBody>
      </p:sp>
      <p:sp>
        <p:nvSpPr>
          <p:cNvPr id="67665" name="Text Box 81"/>
          <p:cNvSpPr txBox="1">
            <a:spLocks noChangeArrowheads="1"/>
          </p:cNvSpPr>
          <p:nvPr/>
        </p:nvSpPr>
        <p:spPr bwMode="auto">
          <a:xfrm>
            <a:off x="7239000" y="5867400"/>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C</a:t>
            </a:r>
          </a:p>
        </p:txBody>
      </p:sp>
      <p:sp>
        <p:nvSpPr>
          <p:cNvPr id="67588" name="Rectangle 4"/>
          <p:cNvSpPr>
            <a:spLocks noChangeArrowheads="1"/>
          </p:cNvSpPr>
          <p:nvPr/>
        </p:nvSpPr>
        <p:spPr bwMode="auto">
          <a:xfrm>
            <a:off x="2133600" y="2286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589" name="Rectangle 5"/>
          <p:cNvSpPr>
            <a:spLocks noChangeArrowheads="1"/>
          </p:cNvSpPr>
          <p:nvPr/>
        </p:nvSpPr>
        <p:spPr bwMode="auto">
          <a:xfrm>
            <a:off x="2438400" y="2286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590" name="Rectangle 6"/>
          <p:cNvSpPr>
            <a:spLocks noChangeArrowheads="1"/>
          </p:cNvSpPr>
          <p:nvPr/>
        </p:nvSpPr>
        <p:spPr bwMode="auto">
          <a:xfrm>
            <a:off x="2743200" y="2286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591" name="Freeform 7"/>
          <p:cNvSpPr>
            <a:spLocks/>
          </p:cNvSpPr>
          <p:nvPr/>
        </p:nvSpPr>
        <p:spPr bwMode="auto">
          <a:xfrm>
            <a:off x="2895600" y="23002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592" name="Rectangle 8"/>
          <p:cNvSpPr>
            <a:spLocks noChangeArrowheads="1"/>
          </p:cNvSpPr>
          <p:nvPr/>
        </p:nvSpPr>
        <p:spPr bwMode="auto">
          <a:xfrm>
            <a:off x="3657600" y="2286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593" name="Rectangle 9"/>
          <p:cNvSpPr>
            <a:spLocks noChangeArrowheads="1"/>
          </p:cNvSpPr>
          <p:nvPr/>
        </p:nvSpPr>
        <p:spPr bwMode="auto">
          <a:xfrm>
            <a:off x="3962400" y="2286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594" name="Rectangle 10"/>
          <p:cNvSpPr>
            <a:spLocks noChangeArrowheads="1"/>
          </p:cNvSpPr>
          <p:nvPr/>
        </p:nvSpPr>
        <p:spPr bwMode="auto">
          <a:xfrm>
            <a:off x="4267200" y="2286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595" name="Freeform 11"/>
          <p:cNvSpPr>
            <a:spLocks/>
          </p:cNvSpPr>
          <p:nvPr/>
        </p:nvSpPr>
        <p:spPr bwMode="auto">
          <a:xfrm>
            <a:off x="4419600" y="23002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grpSp>
        <p:nvGrpSpPr>
          <p:cNvPr id="2" name="Group 117"/>
          <p:cNvGrpSpPr>
            <a:grpSpLocks/>
          </p:cNvGrpSpPr>
          <p:nvPr/>
        </p:nvGrpSpPr>
        <p:grpSpPr bwMode="auto">
          <a:xfrm>
            <a:off x="5181600" y="2286000"/>
            <a:ext cx="914400" cy="304800"/>
            <a:chOff x="4224" y="1728"/>
            <a:chExt cx="576" cy="192"/>
          </a:xfrm>
        </p:grpSpPr>
        <p:sp>
          <p:nvSpPr>
            <p:cNvPr id="67600" name="Rectangle 16"/>
            <p:cNvSpPr>
              <a:spLocks noChangeArrowheads="1"/>
            </p:cNvSpPr>
            <p:nvPr/>
          </p:nvSpPr>
          <p:spPr bwMode="auto">
            <a:xfrm>
              <a:off x="4224" y="1728"/>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01" name="Rectangle 17"/>
            <p:cNvSpPr>
              <a:spLocks noChangeArrowheads="1"/>
            </p:cNvSpPr>
            <p:nvPr/>
          </p:nvSpPr>
          <p:spPr bwMode="auto">
            <a:xfrm>
              <a:off x="4416" y="1728"/>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02" name="Rectangle 18"/>
            <p:cNvSpPr>
              <a:spLocks noChangeArrowheads="1"/>
            </p:cNvSpPr>
            <p:nvPr/>
          </p:nvSpPr>
          <p:spPr bwMode="auto">
            <a:xfrm>
              <a:off x="4608" y="1728"/>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grpSp>
      <p:sp>
        <p:nvSpPr>
          <p:cNvPr id="67603" name="Freeform 19"/>
          <p:cNvSpPr>
            <a:spLocks/>
          </p:cNvSpPr>
          <p:nvPr/>
        </p:nvSpPr>
        <p:spPr bwMode="auto">
          <a:xfrm rot="10800000">
            <a:off x="3048000" y="24526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04" name="Freeform 20"/>
          <p:cNvSpPr>
            <a:spLocks/>
          </p:cNvSpPr>
          <p:nvPr/>
        </p:nvSpPr>
        <p:spPr bwMode="auto">
          <a:xfrm rot="10800000">
            <a:off x="4572000" y="24526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06" name="Freeform 22"/>
          <p:cNvSpPr>
            <a:spLocks/>
          </p:cNvSpPr>
          <p:nvPr/>
        </p:nvSpPr>
        <p:spPr bwMode="auto">
          <a:xfrm>
            <a:off x="2517775" y="2438400"/>
            <a:ext cx="158750"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7607" name="Freeform 23"/>
          <p:cNvSpPr>
            <a:spLocks/>
          </p:cNvSpPr>
          <p:nvPr/>
        </p:nvSpPr>
        <p:spPr bwMode="auto">
          <a:xfrm>
            <a:off x="4038600" y="2438400"/>
            <a:ext cx="158750"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7609" name="Freeform 25"/>
          <p:cNvSpPr>
            <a:spLocks/>
          </p:cNvSpPr>
          <p:nvPr/>
        </p:nvSpPr>
        <p:spPr bwMode="auto">
          <a:xfrm>
            <a:off x="5556250" y="2438400"/>
            <a:ext cx="158750"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7614" name="Rectangle 30"/>
          <p:cNvSpPr>
            <a:spLocks noChangeArrowheads="1"/>
          </p:cNvSpPr>
          <p:nvPr/>
        </p:nvSpPr>
        <p:spPr bwMode="auto">
          <a:xfrm>
            <a:off x="6705600" y="2286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15" name="Rectangle 31"/>
          <p:cNvSpPr>
            <a:spLocks noChangeArrowheads="1"/>
          </p:cNvSpPr>
          <p:nvPr/>
        </p:nvSpPr>
        <p:spPr bwMode="auto">
          <a:xfrm>
            <a:off x="1219200" y="22860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616" name="Freeform 32"/>
          <p:cNvSpPr>
            <a:spLocks/>
          </p:cNvSpPr>
          <p:nvPr/>
        </p:nvSpPr>
        <p:spPr bwMode="auto">
          <a:xfrm>
            <a:off x="5943600" y="22860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17" name="Freeform 33"/>
          <p:cNvSpPr>
            <a:spLocks/>
          </p:cNvSpPr>
          <p:nvPr/>
        </p:nvSpPr>
        <p:spPr bwMode="auto">
          <a:xfrm rot="10800000">
            <a:off x="6096000" y="24384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18" name="Freeform 34"/>
          <p:cNvSpPr>
            <a:spLocks/>
          </p:cNvSpPr>
          <p:nvPr/>
        </p:nvSpPr>
        <p:spPr bwMode="auto">
          <a:xfrm>
            <a:off x="1371600" y="22860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19" name="Freeform 35"/>
          <p:cNvSpPr>
            <a:spLocks/>
          </p:cNvSpPr>
          <p:nvPr/>
        </p:nvSpPr>
        <p:spPr bwMode="auto">
          <a:xfrm rot="10800000">
            <a:off x="1524000" y="24384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627" name="Text Box 43"/>
          <p:cNvSpPr txBox="1">
            <a:spLocks noChangeArrowheads="1"/>
          </p:cNvSpPr>
          <p:nvPr/>
        </p:nvSpPr>
        <p:spPr bwMode="auto">
          <a:xfrm>
            <a:off x="2667000" y="2667000"/>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A</a:t>
            </a:r>
          </a:p>
        </p:txBody>
      </p:sp>
      <p:sp>
        <p:nvSpPr>
          <p:cNvPr id="67629" name="Text Box 45"/>
          <p:cNvSpPr txBox="1">
            <a:spLocks noChangeArrowheads="1"/>
          </p:cNvSpPr>
          <p:nvPr/>
        </p:nvSpPr>
        <p:spPr bwMode="auto">
          <a:xfrm>
            <a:off x="4191000" y="2667000"/>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B</a:t>
            </a:r>
          </a:p>
        </p:txBody>
      </p:sp>
      <p:sp>
        <p:nvSpPr>
          <p:cNvPr id="67631" name="Text Box 47"/>
          <p:cNvSpPr txBox="1">
            <a:spLocks noChangeArrowheads="1"/>
          </p:cNvSpPr>
          <p:nvPr/>
        </p:nvSpPr>
        <p:spPr bwMode="auto">
          <a:xfrm>
            <a:off x="5715000" y="2667000"/>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C</a:t>
            </a:r>
          </a:p>
        </p:txBody>
      </p:sp>
      <p:sp>
        <p:nvSpPr>
          <p:cNvPr id="67699" name="Text Box 115"/>
          <p:cNvSpPr txBox="1">
            <a:spLocks noChangeArrowheads="1"/>
          </p:cNvSpPr>
          <p:nvPr/>
        </p:nvSpPr>
        <p:spPr bwMode="auto">
          <a:xfrm>
            <a:off x="3962400" y="1828800"/>
            <a:ext cx="366713" cy="369332"/>
          </a:xfrm>
          <a:prstGeom prst="rect">
            <a:avLst/>
          </a:prstGeom>
          <a:noFill/>
          <a:ln w="9525">
            <a:noFill/>
            <a:miter lim="800000"/>
            <a:headEnd/>
            <a:tailEnd/>
          </a:ln>
          <a:effectLst/>
        </p:spPr>
        <p:txBody>
          <a:bodyPr>
            <a:prstTxWarp prst="textNoShape">
              <a:avLst/>
            </a:prstTxWarp>
            <a:spAutoFit/>
          </a:bodyPr>
          <a:lstStyle/>
          <a:p>
            <a:pPr algn="ctr"/>
            <a:r>
              <a:rPr lang="en-US" dirty="0" err="1" smtClean="0"/>
              <a:t>v</a:t>
            </a:r>
            <a:endParaRPr lang="en-US" dirty="0"/>
          </a:p>
        </p:txBody>
      </p:sp>
      <p:sp>
        <p:nvSpPr>
          <p:cNvPr id="67704" name="Rectangle 120"/>
          <p:cNvSpPr>
            <a:spLocks noChangeArrowheads="1"/>
          </p:cNvSpPr>
          <p:nvPr/>
        </p:nvSpPr>
        <p:spPr bwMode="auto">
          <a:xfrm>
            <a:off x="2133600" y="36576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05" name="Rectangle 121"/>
          <p:cNvSpPr>
            <a:spLocks noChangeArrowheads="1"/>
          </p:cNvSpPr>
          <p:nvPr/>
        </p:nvSpPr>
        <p:spPr bwMode="auto">
          <a:xfrm>
            <a:off x="2438400" y="36576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06" name="Rectangle 122"/>
          <p:cNvSpPr>
            <a:spLocks noChangeArrowheads="1"/>
          </p:cNvSpPr>
          <p:nvPr/>
        </p:nvSpPr>
        <p:spPr bwMode="auto">
          <a:xfrm>
            <a:off x="2743200" y="36576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07" name="Freeform 123"/>
          <p:cNvSpPr>
            <a:spLocks/>
          </p:cNvSpPr>
          <p:nvPr/>
        </p:nvSpPr>
        <p:spPr bwMode="auto">
          <a:xfrm>
            <a:off x="2895600" y="36718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708" name="Rectangle 124"/>
          <p:cNvSpPr>
            <a:spLocks noChangeArrowheads="1"/>
          </p:cNvSpPr>
          <p:nvPr/>
        </p:nvSpPr>
        <p:spPr bwMode="auto">
          <a:xfrm>
            <a:off x="3657600" y="36576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09" name="Rectangle 125"/>
          <p:cNvSpPr>
            <a:spLocks noChangeArrowheads="1"/>
          </p:cNvSpPr>
          <p:nvPr/>
        </p:nvSpPr>
        <p:spPr bwMode="auto">
          <a:xfrm>
            <a:off x="3962400" y="36576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10" name="Rectangle 126"/>
          <p:cNvSpPr>
            <a:spLocks noChangeArrowheads="1"/>
          </p:cNvSpPr>
          <p:nvPr/>
        </p:nvSpPr>
        <p:spPr bwMode="auto">
          <a:xfrm>
            <a:off x="4267200" y="36576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11" name="Freeform 127"/>
          <p:cNvSpPr>
            <a:spLocks/>
          </p:cNvSpPr>
          <p:nvPr/>
        </p:nvSpPr>
        <p:spPr bwMode="auto">
          <a:xfrm>
            <a:off x="4419600" y="3638550"/>
            <a:ext cx="2286000" cy="171450"/>
          </a:xfrm>
          <a:custGeom>
            <a:avLst/>
            <a:gdLst/>
            <a:ahLst/>
            <a:cxnLst>
              <a:cxn ang="0">
                <a:pos x="0" y="107"/>
              </a:cxn>
              <a:cxn ang="0">
                <a:pos x="780" y="0"/>
              </a:cxn>
              <a:cxn ang="0">
                <a:pos x="1440" y="108"/>
              </a:cxn>
            </a:cxnLst>
            <a:rect l="0" t="0" r="r" b="b"/>
            <a:pathLst>
              <a:path w="1440" h="108">
                <a:moveTo>
                  <a:pt x="0" y="107"/>
                </a:moveTo>
                <a:cubicBezTo>
                  <a:pt x="130" y="89"/>
                  <a:pt x="540" y="0"/>
                  <a:pt x="780" y="0"/>
                </a:cubicBezTo>
                <a:cubicBezTo>
                  <a:pt x="1020" y="0"/>
                  <a:pt x="1303" y="86"/>
                  <a:pt x="1440" y="10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grpSp>
        <p:nvGrpSpPr>
          <p:cNvPr id="3" name="Group 128"/>
          <p:cNvGrpSpPr>
            <a:grpSpLocks/>
          </p:cNvGrpSpPr>
          <p:nvPr/>
        </p:nvGrpSpPr>
        <p:grpSpPr bwMode="auto">
          <a:xfrm>
            <a:off x="6705600" y="3657600"/>
            <a:ext cx="914400" cy="304800"/>
            <a:chOff x="4224" y="1728"/>
            <a:chExt cx="576" cy="192"/>
          </a:xfrm>
        </p:grpSpPr>
        <p:sp>
          <p:nvSpPr>
            <p:cNvPr id="67713" name="Rectangle 129"/>
            <p:cNvSpPr>
              <a:spLocks noChangeArrowheads="1"/>
            </p:cNvSpPr>
            <p:nvPr/>
          </p:nvSpPr>
          <p:spPr bwMode="auto">
            <a:xfrm>
              <a:off x="4224" y="1728"/>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14" name="Rectangle 130"/>
            <p:cNvSpPr>
              <a:spLocks noChangeArrowheads="1"/>
            </p:cNvSpPr>
            <p:nvPr/>
          </p:nvSpPr>
          <p:spPr bwMode="auto">
            <a:xfrm>
              <a:off x="4416" y="1728"/>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15" name="Rectangle 131"/>
            <p:cNvSpPr>
              <a:spLocks noChangeArrowheads="1"/>
            </p:cNvSpPr>
            <p:nvPr/>
          </p:nvSpPr>
          <p:spPr bwMode="auto">
            <a:xfrm>
              <a:off x="4608" y="1728"/>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grpSp>
      <p:sp>
        <p:nvSpPr>
          <p:cNvPr id="67716" name="Freeform 132"/>
          <p:cNvSpPr>
            <a:spLocks/>
          </p:cNvSpPr>
          <p:nvPr/>
        </p:nvSpPr>
        <p:spPr bwMode="auto">
          <a:xfrm rot="10800000">
            <a:off x="3048000" y="38242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717" name="Freeform 133"/>
          <p:cNvSpPr>
            <a:spLocks/>
          </p:cNvSpPr>
          <p:nvPr/>
        </p:nvSpPr>
        <p:spPr bwMode="auto">
          <a:xfrm>
            <a:off x="4570413" y="3810000"/>
            <a:ext cx="2286000" cy="161925"/>
          </a:xfrm>
          <a:custGeom>
            <a:avLst/>
            <a:gdLst/>
            <a:ahLst/>
            <a:cxnLst>
              <a:cxn ang="0">
                <a:pos x="1440" y="1"/>
              </a:cxn>
              <a:cxn ang="0">
                <a:pos x="679" y="102"/>
              </a:cxn>
              <a:cxn ang="0">
                <a:pos x="0" y="0"/>
              </a:cxn>
            </a:cxnLst>
            <a:rect l="0" t="0" r="r" b="b"/>
            <a:pathLst>
              <a:path w="1440" h="102">
                <a:moveTo>
                  <a:pt x="1440" y="1"/>
                </a:moveTo>
                <a:cubicBezTo>
                  <a:pt x="1313" y="18"/>
                  <a:pt x="919" y="102"/>
                  <a:pt x="679" y="102"/>
                </a:cubicBezTo>
                <a:cubicBezTo>
                  <a:pt x="439" y="102"/>
                  <a:pt x="141" y="21"/>
                  <a:pt x="0" y="0"/>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718" name="Freeform 134"/>
          <p:cNvSpPr>
            <a:spLocks/>
          </p:cNvSpPr>
          <p:nvPr/>
        </p:nvSpPr>
        <p:spPr bwMode="auto">
          <a:xfrm>
            <a:off x="2517775" y="3810000"/>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7719" name="Freeform 135"/>
          <p:cNvSpPr>
            <a:spLocks/>
          </p:cNvSpPr>
          <p:nvPr/>
        </p:nvSpPr>
        <p:spPr bwMode="auto">
          <a:xfrm>
            <a:off x="4038600" y="3810000"/>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7720" name="Freeform 136"/>
          <p:cNvSpPr>
            <a:spLocks/>
          </p:cNvSpPr>
          <p:nvPr/>
        </p:nvSpPr>
        <p:spPr bwMode="auto">
          <a:xfrm>
            <a:off x="7080250" y="3810000"/>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7721" name="Rectangle 137"/>
          <p:cNvSpPr>
            <a:spLocks noChangeArrowheads="1"/>
          </p:cNvSpPr>
          <p:nvPr/>
        </p:nvSpPr>
        <p:spPr bwMode="auto">
          <a:xfrm>
            <a:off x="8229600" y="36576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22" name="Rectangle 138"/>
          <p:cNvSpPr>
            <a:spLocks noChangeArrowheads="1"/>
          </p:cNvSpPr>
          <p:nvPr/>
        </p:nvSpPr>
        <p:spPr bwMode="auto">
          <a:xfrm>
            <a:off x="1219200" y="36576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23" name="Freeform 139"/>
          <p:cNvSpPr>
            <a:spLocks/>
          </p:cNvSpPr>
          <p:nvPr/>
        </p:nvSpPr>
        <p:spPr bwMode="auto">
          <a:xfrm>
            <a:off x="7467600" y="36576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724" name="Freeform 140"/>
          <p:cNvSpPr>
            <a:spLocks/>
          </p:cNvSpPr>
          <p:nvPr/>
        </p:nvSpPr>
        <p:spPr bwMode="auto">
          <a:xfrm rot="10800000">
            <a:off x="7620000" y="38100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725" name="Freeform 141"/>
          <p:cNvSpPr>
            <a:spLocks/>
          </p:cNvSpPr>
          <p:nvPr/>
        </p:nvSpPr>
        <p:spPr bwMode="auto">
          <a:xfrm>
            <a:off x="1371600" y="36576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726" name="Freeform 142"/>
          <p:cNvSpPr>
            <a:spLocks/>
          </p:cNvSpPr>
          <p:nvPr/>
        </p:nvSpPr>
        <p:spPr bwMode="auto">
          <a:xfrm rot="10800000">
            <a:off x="1524000" y="38100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727" name="Text Box 143"/>
          <p:cNvSpPr txBox="1">
            <a:spLocks noChangeArrowheads="1"/>
          </p:cNvSpPr>
          <p:nvPr/>
        </p:nvSpPr>
        <p:spPr bwMode="auto">
          <a:xfrm>
            <a:off x="2667000" y="4038600"/>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A</a:t>
            </a:r>
          </a:p>
        </p:txBody>
      </p:sp>
      <p:sp>
        <p:nvSpPr>
          <p:cNvPr id="67728" name="Text Box 144"/>
          <p:cNvSpPr txBox="1">
            <a:spLocks noChangeArrowheads="1"/>
          </p:cNvSpPr>
          <p:nvPr/>
        </p:nvSpPr>
        <p:spPr bwMode="auto">
          <a:xfrm>
            <a:off x="4191000" y="4038600"/>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B</a:t>
            </a:r>
          </a:p>
        </p:txBody>
      </p:sp>
      <p:sp>
        <p:nvSpPr>
          <p:cNvPr id="67729" name="Text Box 145"/>
          <p:cNvSpPr txBox="1">
            <a:spLocks noChangeArrowheads="1"/>
          </p:cNvSpPr>
          <p:nvPr/>
        </p:nvSpPr>
        <p:spPr bwMode="auto">
          <a:xfrm>
            <a:off x="7239000" y="4038600"/>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C</a:t>
            </a:r>
          </a:p>
        </p:txBody>
      </p:sp>
      <p:sp>
        <p:nvSpPr>
          <p:cNvPr id="67730" name="Text Box 146"/>
          <p:cNvSpPr txBox="1">
            <a:spLocks noChangeArrowheads="1"/>
          </p:cNvSpPr>
          <p:nvPr/>
        </p:nvSpPr>
        <p:spPr bwMode="auto">
          <a:xfrm>
            <a:off x="3962400" y="3200400"/>
            <a:ext cx="366713" cy="457200"/>
          </a:xfrm>
          <a:prstGeom prst="rect">
            <a:avLst/>
          </a:prstGeom>
          <a:noFill/>
          <a:ln w="9525">
            <a:noFill/>
            <a:miter lim="800000"/>
            <a:headEnd/>
            <a:tailEnd/>
          </a:ln>
          <a:effectLst/>
        </p:spPr>
        <p:txBody>
          <a:bodyPr>
            <a:prstTxWarp prst="textNoShape">
              <a:avLst/>
            </a:prstTxWarp>
            <a:spAutoFit/>
          </a:bodyPr>
          <a:lstStyle/>
          <a:p>
            <a:pPr algn="ctr"/>
            <a:r>
              <a:rPr lang="en-US" dirty="0" err="1"/>
              <a:t>p</a:t>
            </a:r>
            <a:endParaRPr lang="en-US" dirty="0"/>
          </a:p>
        </p:txBody>
      </p:sp>
      <p:sp>
        <p:nvSpPr>
          <p:cNvPr id="67731" name="Rectangle 147"/>
          <p:cNvSpPr>
            <a:spLocks noChangeArrowheads="1"/>
          </p:cNvSpPr>
          <p:nvPr/>
        </p:nvSpPr>
        <p:spPr bwMode="auto">
          <a:xfrm>
            <a:off x="51816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32" name="Rectangle 148"/>
          <p:cNvSpPr>
            <a:spLocks noChangeArrowheads="1"/>
          </p:cNvSpPr>
          <p:nvPr/>
        </p:nvSpPr>
        <p:spPr bwMode="auto">
          <a:xfrm>
            <a:off x="54864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33" name="Rectangle 149"/>
          <p:cNvSpPr>
            <a:spLocks noChangeArrowheads="1"/>
          </p:cNvSpPr>
          <p:nvPr/>
        </p:nvSpPr>
        <p:spPr bwMode="auto">
          <a:xfrm>
            <a:off x="5791200" y="42672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7734" name="Freeform 150"/>
          <p:cNvSpPr>
            <a:spLocks/>
          </p:cNvSpPr>
          <p:nvPr/>
        </p:nvSpPr>
        <p:spPr bwMode="auto">
          <a:xfrm>
            <a:off x="5559425" y="4419600"/>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7735" name="Text Box 151"/>
          <p:cNvSpPr txBox="1">
            <a:spLocks noChangeArrowheads="1"/>
          </p:cNvSpPr>
          <p:nvPr/>
        </p:nvSpPr>
        <p:spPr bwMode="auto">
          <a:xfrm>
            <a:off x="5715000" y="4648200"/>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X</a:t>
            </a:r>
          </a:p>
        </p:txBody>
      </p:sp>
      <p:sp>
        <p:nvSpPr>
          <p:cNvPr id="67736" name="Freeform 152"/>
          <p:cNvSpPr>
            <a:spLocks/>
          </p:cNvSpPr>
          <p:nvPr/>
        </p:nvSpPr>
        <p:spPr bwMode="auto">
          <a:xfrm>
            <a:off x="4419600" y="3962400"/>
            <a:ext cx="914400" cy="457200"/>
          </a:xfrm>
          <a:custGeom>
            <a:avLst/>
            <a:gdLst/>
            <a:ahLst/>
            <a:cxnLst>
              <a:cxn ang="0">
                <a:pos x="497" y="276"/>
              </a:cxn>
              <a:cxn ang="0">
                <a:pos x="222" y="228"/>
              </a:cxn>
              <a:cxn ang="0">
                <a:pos x="0" y="0"/>
              </a:cxn>
            </a:cxnLst>
            <a:rect l="0" t="0" r="r" b="b"/>
            <a:pathLst>
              <a:path w="497" h="276">
                <a:moveTo>
                  <a:pt x="497" y="276"/>
                </a:moveTo>
                <a:cubicBezTo>
                  <a:pt x="451" y="268"/>
                  <a:pt x="305" y="274"/>
                  <a:pt x="222" y="228"/>
                </a:cubicBezTo>
                <a:cubicBezTo>
                  <a:pt x="139" y="182"/>
                  <a:pt x="46" y="47"/>
                  <a:pt x="0" y="0"/>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737" name="Freeform 153"/>
          <p:cNvSpPr>
            <a:spLocks/>
          </p:cNvSpPr>
          <p:nvPr/>
        </p:nvSpPr>
        <p:spPr bwMode="auto">
          <a:xfrm flipH="1">
            <a:off x="5943600" y="3962400"/>
            <a:ext cx="914400" cy="457200"/>
          </a:xfrm>
          <a:custGeom>
            <a:avLst/>
            <a:gdLst/>
            <a:ahLst/>
            <a:cxnLst>
              <a:cxn ang="0">
                <a:pos x="497" y="276"/>
              </a:cxn>
              <a:cxn ang="0">
                <a:pos x="222" y="228"/>
              </a:cxn>
              <a:cxn ang="0">
                <a:pos x="0" y="0"/>
              </a:cxn>
            </a:cxnLst>
            <a:rect l="0" t="0" r="r" b="b"/>
            <a:pathLst>
              <a:path w="497" h="276">
                <a:moveTo>
                  <a:pt x="497" y="276"/>
                </a:moveTo>
                <a:cubicBezTo>
                  <a:pt x="451" y="268"/>
                  <a:pt x="305" y="274"/>
                  <a:pt x="222" y="228"/>
                </a:cubicBezTo>
                <a:cubicBezTo>
                  <a:pt x="139" y="182"/>
                  <a:pt x="46" y="47"/>
                  <a:pt x="0" y="0"/>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7738" name="Text Box 154"/>
          <p:cNvSpPr txBox="1">
            <a:spLocks noChangeArrowheads="1"/>
          </p:cNvSpPr>
          <p:nvPr/>
        </p:nvSpPr>
        <p:spPr bwMode="auto">
          <a:xfrm>
            <a:off x="6096000" y="3962400"/>
            <a:ext cx="366713" cy="369332"/>
          </a:xfrm>
          <a:prstGeom prst="rect">
            <a:avLst/>
          </a:prstGeom>
          <a:noFill/>
          <a:ln w="9525">
            <a:noFill/>
            <a:miter lim="800000"/>
            <a:headEnd/>
            <a:tailEnd/>
          </a:ln>
          <a:effectLst/>
        </p:spPr>
        <p:txBody>
          <a:bodyPr>
            <a:prstTxWarp prst="textNoShape">
              <a:avLst/>
            </a:prstTxWarp>
            <a:spAutoFit/>
          </a:bodyPr>
          <a:lstStyle/>
          <a:p>
            <a:pPr algn="ctr"/>
            <a:r>
              <a:rPr lang="en-US" dirty="0" err="1"/>
              <a:t>z</a:t>
            </a:r>
            <a:endParaRPr lang="en-US" dirty="0"/>
          </a:p>
        </p:txBody>
      </p:sp>
      <p:sp>
        <p:nvSpPr>
          <p:cNvPr id="67739" name="Text Box 155"/>
          <p:cNvSpPr txBox="1">
            <a:spLocks noChangeArrowheads="1"/>
          </p:cNvSpPr>
          <p:nvPr/>
        </p:nvSpPr>
        <p:spPr bwMode="auto">
          <a:xfrm>
            <a:off x="3962400" y="5029200"/>
            <a:ext cx="366713" cy="369332"/>
          </a:xfrm>
          <a:prstGeom prst="rect">
            <a:avLst/>
          </a:prstGeom>
          <a:noFill/>
          <a:ln w="9525">
            <a:noFill/>
            <a:miter lim="800000"/>
            <a:headEnd/>
            <a:tailEnd/>
          </a:ln>
          <a:effectLst/>
        </p:spPr>
        <p:txBody>
          <a:bodyPr>
            <a:prstTxWarp prst="textNoShape">
              <a:avLst/>
            </a:prstTxWarp>
            <a:spAutoFit/>
          </a:bodyPr>
          <a:lstStyle/>
          <a:p>
            <a:pPr algn="ctr"/>
            <a:r>
              <a:rPr lang="en-US" dirty="0" err="1"/>
              <a:t>v</a:t>
            </a:r>
            <a:endParaRPr lang="en-US" dirty="0"/>
          </a:p>
        </p:txBody>
      </p:sp>
      <p:sp>
        <p:nvSpPr>
          <p:cNvPr id="67740" name="Text Box 156"/>
          <p:cNvSpPr txBox="1">
            <a:spLocks noChangeArrowheads="1"/>
          </p:cNvSpPr>
          <p:nvPr/>
        </p:nvSpPr>
        <p:spPr bwMode="auto">
          <a:xfrm>
            <a:off x="5486400" y="5029200"/>
            <a:ext cx="366713" cy="369332"/>
          </a:xfrm>
          <a:prstGeom prst="rect">
            <a:avLst/>
          </a:prstGeom>
          <a:noFill/>
          <a:ln w="9525">
            <a:noFill/>
            <a:miter lim="800000"/>
            <a:headEnd/>
            <a:tailEnd/>
          </a:ln>
          <a:effectLst/>
        </p:spPr>
        <p:txBody>
          <a:bodyPr>
            <a:prstTxWarp prst="textNoShape">
              <a:avLst/>
            </a:prstTxWarp>
            <a:spAutoFit/>
          </a:bodyPr>
          <a:lstStyle/>
          <a:p>
            <a:pPr algn="ctr"/>
            <a:r>
              <a:rPr lang="en-US" dirty="0" err="1"/>
              <a:t>z</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Insertion Algorithm</a:t>
            </a:r>
          </a:p>
        </p:txBody>
      </p:sp>
      <p:sp>
        <p:nvSpPr>
          <p:cNvPr id="79875" name="Rectangle 3" descr="Rectangle: Click to edit Master text styles&#10;Second level&#10;Third level&#10;Fourth level&#10;Fifth level"/>
          <p:cNvSpPr>
            <a:spLocks noGrp="1" noChangeArrowheads="1"/>
          </p:cNvSpPr>
          <p:nvPr>
            <p:ph type="body" idx="1"/>
          </p:nvPr>
        </p:nvSpPr>
        <p:spPr>
          <a:xfrm>
            <a:off x="838200" y="1600200"/>
            <a:ext cx="7772400" cy="4419600"/>
          </a:xfrm>
        </p:spPr>
        <p:txBody>
          <a:bodyPr/>
          <a:lstStyle/>
          <a:p>
            <a:pPr>
              <a:lnSpc>
                <a:spcPct val="90000"/>
              </a:lnSpc>
              <a:buFont typeface="Wingdings" charset="2"/>
              <a:buNone/>
            </a:pPr>
            <a:r>
              <a:rPr lang="en-US" sz="2400" b="1" dirty="0"/>
              <a:t>Algorithm</a:t>
            </a:r>
            <a:r>
              <a:rPr lang="en-US" sz="2400" b="1" dirty="0" smtClean="0"/>
              <a:t> </a:t>
            </a:r>
            <a:r>
              <a:rPr lang="en-US" dirty="0" err="1" smtClean="0"/>
              <a:t>add</a:t>
            </a:r>
            <a:r>
              <a:rPr lang="en-US" sz="2400" dirty="0" err="1" smtClean="0"/>
              <a:t>After(</a:t>
            </a:r>
            <a:r>
              <a:rPr lang="en-US" sz="2400" i="1" dirty="0" err="1" smtClean="0"/>
              <a:t>v</a:t>
            </a:r>
            <a:r>
              <a:rPr lang="en-US" sz="2400" i="1" dirty="0" smtClean="0"/>
              <a:t>, </a:t>
            </a:r>
            <a:r>
              <a:rPr lang="en-US" sz="2400" i="1" dirty="0" err="1" smtClean="0"/>
              <a:t>z</a:t>
            </a:r>
            <a:r>
              <a:rPr lang="en-US" sz="2400" dirty="0" smtClean="0"/>
              <a:t>)</a:t>
            </a:r>
            <a:r>
              <a:rPr lang="en-US" sz="2400" dirty="0"/>
              <a:t>:</a:t>
            </a:r>
          </a:p>
          <a:p>
            <a:pPr>
              <a:lnSpc>
                <a:spcPct val="90000"/>
              </a:lnSpc>
              <a:buFont typeface="Wingdings" charset="2"/>
              <a:buNone/>
            </a:pPr>
            <a:r>
              <a:rPr lang="en-US" sz="2400" dirty="0" smtClean="0"/>
              <a:t>	</a:t>
            </a:r>
            <a:r>
              <a:rPr lang="en-US" sz="2400" dirty="0" err="1" smtClean="0"/>
              <a:t>w</a:t>
            </a:r>
            <a:r>
              <a:rPr lang="en-US" sz="2400" dirty="0" smtClean="0"/>
              <a:t> </a:t>
            </a:r>
            <a:r>
              <a:rPr lang="en-US" sz="2400" dirty="0" err="1" smtClean="0">
                <a:latin typeface="Wingdings"/>
                <a:ea typeface="Wingdings"/>
                <a:cs typeface="Wingdings"/>
              </a:rPr>
              <a:t></a:t>
            </a:r>
            <a:r>
              <a:rPr lang="en-US" i="1" dirty="0" err="1" smtClean="0"/>
              <a:t>v.getNext</a:t>
            </a:r>
            <a:r>
              <a:rPr lang="en-US" i="1" dirty="0" smtClean="0"/>
              <a:t>()</a:t>
            </a:r>
            <a:endParaRPr lang="en-US" sz="2400" dirty="0" smtClean="0"/>
          </a:p>
          <a:p>
            <a:pPr>
              <a:lnSpc>
                <a:spcPct val="90000"/>
              </a:lnSpc>
              <a:buFont typeface="Wingdings" charset="2"/>
              <a:buNone/>
            </a:pPr>
            <a:r>
              <a:rPr lang="en-US" sz="2400" i="1" dirty="0" smtClean="0"/>
              <a:t>	</a:t>
            </a:r>
            <a:r>
              <a:rPr lang="en-US" i="1" dirty="0" err="1"/>
              <a:t>z</a:t>
            </a:r>
            <a:r>
              <a:rPr lang="en-US" sz="2400" i="1" dirty="0" err="1" smtClean="0"/>
              <a:t>.</a:t>
            </a:r>
            <a:r>
              <a:rPr lang="en-US" sz="2400" dirty="0" err="1"/>
              <a:t>setPrev</a:t>
            </a:r>
            <a:r>
              <a:rPr lang="en-US" sz="2400" dirty="0" err="1" smtClean="0"/>
              <a:t>(</a:t>
            </a:r>
            <a:r>
              <a:rPr lang="en-US" i="1" dirty="0" err="1"/>
              <a:t>v</a:t>
            </a:r>
            <a:r>
              <a:rPr lang="en-US" sz="2400" dirty="0" smtClean="0"/>
              <a:t>)</a:t>
            </a:r>
            <a:r>
              <a:rPr lang="en-US" sz="2400" dirty="0"/>
              <a:t>	</a:t>
            </a:r>
            <a:r>
              <a:rPr lang="en-US" sz="2400" dirty="0">
                <a:solidFill>
                  <a:srgbClr val="2C61F6"/>
                </a:solidFill>
              </a:rPr>
              <a:t>{link</a:t>
            </a:r>
            <a:r>
              <a:rPr lang="en-US" sz="2400" dirty="0" smtClean="0">
                <a:solidFill>
                  <a:srgbClr val="2C61F6"/>
                </a:solidFill>
              </a:rPr>
              <a:t> </a:t>
            </a:r>
            <a:r>
              <a:rPr lang="en-US" i="1" dirty="0" err="1">
                <a:solidFill>
                  <a:srgbClr val="2C61F6"/>
                </a:solidFill>
              </a:rPr>
              <a:t>z</a:t>
            </a:r>
            <a:r>
              <a:rPr lang="en-US" sz="2400" i="1" dirty="0" smtClean="0">
                <a:solidFill>
                  <a:srgbClr val="2C61F6"/>
                </a:solidFill>
              </a:rPr>
              <a:t> </a:t>
            </a:r>
            <a:r>
              <a:rPr lang="en-US" sz="2400" dirty="0">
                <a:solidFill>
                  <a:srgbClr val="2C61F6"/>
                </a:solidFill>
              </a:rPr>
              <a:t>to its predecessor}</a:t>
            </a:r>
          </a:p>
          <a:p>
            <a:pPr>
              <a:lnSpc>
                <a:spcPct val="90000"/>
              </a:lnSpc>
              <a:buFont typeface="Wingdings" charset="2"/>
              <a:buNone/>
            </a:pPr>
            <a:r>
              <a:rPr lang="en-US" sz="2400" i="1" dirty="0" smtClean="0"/>
              <a:t>	</a:t>
            </a:r>
            <a:r>
              <a:rPr lang="en-US" i="1" dirty="0" err="1"/>
              <a:t>z</a:t>
            </a:r>
            <a:r>
              <a:rPr lang="en-US" sz="2400" i="1" dirty="0" err="1" smtClean="0"/>
              <a:t>.</a:t>
            </a:r>
            <a:r>
              <a:rPr lang="en-US" sz="2400" dirty="0" err="1"/>
              <a:t>setNext</a:t>
            </a:r>
            <a:r>
              <a:rPr lang="en-US" sz="2400" dirty="0" smtClean="0"/>
              <a:t>(</a:t>
            </a:r>
            <a:r>
              <a:rPr lang="en-US" sz="2400" i="1" dirty="0" smtClean="0"/>
              <a:t>w</a:t>
            </a:r>
            <a:r>
              <a:rPr lang="en-US" sz="2400" dirty="0" smtClean="0"/>
              <a:t>)</a:t>
            </a:r>
            <a:r>
              <a:rPr lang="en-US" sz="2400" dirty="0"/>
              <a:t>	</a:t>
            </a:r>
            <a:r>
              <a:rPr lang="en-US" sz="2400" dirty="0">
                <a:solidFill>
                  <a:srgbClr val="2C61F6"/>
                </a:solidFill>
              </a:rPr>
              <a:t>{link</a:t>
            </a:r>
            <a:r>
              <a:rPr lang="en-US" sz="2400" dirty="0" smtClean="0">
                <a:solidFill>
                  <a:srgbClr val="2C61F6"/>
                </a:solidFill>
              </a:rPr>
              <a:t> </a:t>
            </a:r>
            <a:r>
              <a:rPr lang="en-US" i="1" dirty="0">
                <a:solidFill>
                  <a:srgbClr val="2C61F6"/>
                </a:solidFill>
              </a:rPr>
              <a:t>z</a:t>
            </a:r>
            <a:r>
              <a:rPr lang="en-US" sz="2400" i="1" dirty="0" smtClean="0">
                <a:solidFill>
                  <a:srgbClr val="2C61F6"/>
                </a:solidFill>
              </a:rPr>
              <a:t> </a:t>
            </a:r>
            <a:r>
              <a:rPr lang="en-US" sz="2400" dirty="0">
                <a:solidFill>
                  <a:srgbClr val="2C61F6"/>
                </a:solidFill>
              </a:rPr>
              <a:t>to its successor}</a:t>
            </a:r>
          </a:p>
          <a:p>
            <a:pPr>
              <a:lnSpc>
                <a:spcPct val="90000"/>
              </a:lnSpc>
              <a:buFont typeface="Wingdings" charset="2"/>
              <a:buNone/>
            </a:pPr>
            <a:r>
              <a:rPr lang="en-US" sz="2400" dirty="0"/>
              <a:t>	</a:t>
            </a:r>
            <a:r>
              <a:rPr lang="en-US" sz="2400" dirty="0" err="1" smtClean="0"/>
              <a:t>w</a:t>
            </a:r>
            <a:r>
              <a:rPr lang="en-US" sz="2400" i="1" dirty="0" err="1" smtClean="0"/>
              <a:t>.</a:t>
            </a:r>
            <a:r>
              <a:rPr lang="en-US" sz="2400" dirty="0" err="1" smtClean="0"/>
              <a:t>setPrev</a:t>
            </a:r>
            <a:r>
              <a:rPr lang="en-US" sz="2400" dirty="0" smtClean="0"/>
              <a:t>(</a:t>
            </a:r>
            <a:r>
              <a:rPr lang="en-US" i="1" dirty="0"/>
              <a:t>z</a:t>
            </a:r>
            <a:r>
              <a:rPr lang="en-US" sz="2400" dirty="0" smtClean="0"/>
              <a:t>)</a:t>
            </a:r>
            <a:r>
              <a:rPr lang="en-US" sz="2400" dirty="0"/>
              <a:t>	</a:t>
            </a:r>
            <a:r>
              <a:rPr lang="en-US" sz="2400" dirty="0">
                <a:solidFill>
                  <a:srgbClr val="2C61F6"/>
                </a:solidFill>
              </a:rPr>
              <a:t>{link</a:t>
            </a:r>
            <a:r>
              <a:rPr lang="en-US" sz="2400" dirty="0" smtClean="0">
                <a:solidFill>
                  <a:srgbClr val="2C61F6"/>
                </a:solidFill>
              </a:rPr>
              <a:t> z</a:t>
            </a:r>
            <a:r>
              <a:rPr lang="en-US" dirty="0" smtClean="0">
                <a:solidFill>
                  <a:srgbClr val="2C61F6"/>
                </a:solidFill>
              </a:rPr>
              <a:t>’s successor back to </a:t>
            </a:r>
            <a:r>
              <a:rPr lang="en-US" sz="2400" dirty="0" smtClean="0">
                <a:solidFill>
                  <a:srgbClr val="2C61F6"/>
                </a:solidFill>
              </a:rPr>
              <a:t>z}</a:t>
            </a:r>
            <a:endParaRPr lang="en-US" sz="2400" dirty="0">
              <a:solidFill>
                <a:srgbClr val="2C61F6"/>
              </a:solidFill>
            </a:endParaRPr>
          </a:p>
          <a:p>
            <a:pPr>
              <a:lnSpc>
                <a:spcPct val="90000"/>
              </a:lnSpc>
              <a:buFont typeface="Wingdings" charset="2"/>
              <a:buNone/>
            </a:pPr>
            <a:r>
              <a:rPr lang="en-US" sz="2400" i="1" dirty="0" smtClean="0"/>
              <a:t>	</a:t>
            </a:r>
            <a:r>
              <a:rPr lang="en-US" i="1" dirty="0" err="1"/>
              <a:t>v</a:t>
            </a:r>
            <a:r>
              <a:rPr lang="en-US" sz="2400" i="1" dirty="0" err="1" smtClean="0"/>
              <a:t>.</a:t>
            </a:r>
            <a:r>
              <a:rPr lang="en-US" sz="2400" dirty="0" err="1"/>
              <a:t>setNext</a:t>
            </a:r>
            <a:r>
              <a:rPr lang="en-US" sz="2400" dirty="0" err="1" smtClean="0"/>
              <a:t>(</a:t>
            </a:r>
            <a:r>
              <a:rPr lang="en-US" i="1" dirty="0" err="1"/>
              <a:t>z</a:t>
            </a:r>
            <a:r>
              <a:rPr lang="en-US" sz="2400" dirty="0" smtClean="0"/>
              <a:t>)</a:t>
            </a:r>
            <a:r>
              <a:rPr lang="en-US" sz="2400" dirty="0"/>
              <a:t>	</a:t>
            </a:r>
            <a:r>
              <a:rPr lang="en-US" sz="2400" dirty="0">
                <a:solidFill>
                  <a:srgbClr val="2C61F6"/>
                </a:solidFill>
              </a:rPr>
              <a:t>{link</a:t>
            </a:r>
            <a:r>
              <a:rPr lang="en-US" sz="2400" dirty="0" smtClean="0">
                <a:solidFill>
                  <a:srgbClr val="2C61F6"/>
                </a:solidFill>
              </a:rPr>
              <a:t> </a:t>
            </a:r>
            <a:r>
              <a:rPr lang="en-US" sz="2400" dirty="0" err="1" smtClean="0">
                <a:solidFill>
                  <a:srgbClr val="2C61F6"/>
                </a:solidFill>
              </a:rPr>
              <a:t>v</a:t>
            </a:r>
            <a:r>
              <a:rPr lang="en-US" sz="2400" dirty="0" smtClean="0">
                <a:solidFill>
                  <a:srgbClr val="2C61F6"/>
                </a:solidFill>
              </a:rPr>
              <a:t> to its new successor, </a:t>
            </a:r>
            <a:r>
              <a:rPr lang="en-US" sz="2400" dirty="0" err="1" smtClean="0">
                <a:solidFill>
                  <a:srgbClr val="2C61F6"/>
                </a:solidFill>
              </a:rPr>
              <a:t>z</a:t>
            </a:r>
            <a:r>
              <a:rPr lang="en-US" sz="2400" dirty="0" smtClean="0">
                <a:solidFill>
                  <a:srgbClr val="2C61F6"/>
                </a:solidFill>
              </a:rPr>
              <a:t>}</a:t>
            </a:r>
          </a:p>
          <a:p>
            <a:pPr>
              <a:lnSpc>
                <a:spcPct val="90000"/>
              </a:lnSpc>
              <a:buFont typeface="Wingdings" charset="2"/>
              <a:buNone/>
            </a:pPr>
            <a:r>
              <a:rPr lang="en-US" dirty="0" smtClean="0"/>
              <a:t>    size </a:t>
            </a:r>
            <a:r>
              <a:rPr lang="en-US" dirty="0" err="1" smtClean="0">
                <a:latin typeface="Wingdings"/>
                <a:ea typeface="Wingdings"/>
                <a:cs typeface="Wingdings"/>
              </a:rPr>
              <a:t></a:t>
            </a:r>
            <a:r>
              <a:rPr lang="en-US" dirty="0" err="1" smtClean="0"/>
              <a:t>size</a:t>
            </a:r>
            <a:r>
              <a:rPr lang="en-US" dirty="0" smtClean="0"/>
              <a:t> + 1</a:t>
            </a:r>
            <a:endParaRPr lang="en-US" sz="2400" dirty="0" smtClean="0">
              <a:solidFill>
                <a:srgbClr val="2C61F6"/>
              </a:solidFill>
            </a:endParaRPr>
          </a:p>
          <a:p>
            <a:pPr>
              <a:lnSpc>
                <a:spcPct val="90000"/>
              </a:lnSpc>
              <a:buFont typeface="Wingdings" charset="2"/>
              <a:buNone/>
            </a:pPr>
            <a:endParaRPr lang="en-US" sz="2400" dirty="0"/>
          </a:p>
          <a:p>
            <a:pPr>
              <a:lnSpc>
                <a:spcPct val="90000"/>
              </a:lnSpc>
              <a:buFont typeface="Wingdings" charset="2"/>
              <a:buNone/>
            </a:pPr>
            <a:endParaRPr lang="en-US" sz="2400" dirty="0"/>
          </a:p>
          <a:p>
            <a:pPr>
              <a:lnSpc>
                <a:spcPct val="90000"/>
              </a:lnSpc>
              <a:buFont typeface="Wingdings" charset="2"/>
              <a:buNone/>
            </a:pPr>
            <a:endParaRPr lang="en-US" sz="2400" dirty="0">
              <a:latin typeface="Times New Roman"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Deletion</a:t>
            </a:r>
          </a:p>
        </p:txBody>
      </p:sp>
      <p:sp>
        <p:nvSpPr>
          <p:cNvPr id="68611" name="Rectangle 3" descr="Rectangle: Click to edit Master text styles&#10;Second level&#10;Third level&#10;Fourth level&#10;Fifth level"/>
          <p:cNvSpPr>
            <a:spLocks noGrp="1" noChangeArrowheads="1"/>
          </p:cNvSpPr>
          <p:nvPr>
            <p:ph type="body" idx="1"/>
          </p:nvPr>
        </p:nvSpPr>
        <p:spPr>
          <a:xfrm>
            <a:off x="762000" y="1524000"/>
            <a:ext cx="7772400" cy="457200"/>
          </a:xfrm>
        </p:spPr>
        <p:txBody>
          <a:bodyPr/>
          <a:lstStyle/>
          <a:p>
            <a:r>
              <a:rPr lang="en-US" sz="2000" dirty="0" err="1" smtClean="0">
                <a:solidFill>
                  <a:schemeClr val="tx2"/>
                </a:solidFill>
              </a:rPr>
              <a:t>remove</a:t>
            </a:r>
            <a:r>
              <a:rPr lang="en-US" sz="2000" dirty="0" err="1" smtClean="0"/>
              <a:t>(v</a:t>
            </a:r>
            <a:r>
              <a:rPr lang="en-US" sz="2000" dirty="0" smtClean="0"/>
              <a:t>) removes node </a:t>
            </a:r>
            <a:r>
              <a:rPr lang="en-US" sz="2000" dirty="0" err="1" smtClean="0"/>
              <a:t>v</a:t>
            </a:r>
            <a:r>
              <a:rPr lang="en-US" sz="2000" dirty="0" smtClean="0"/>
              <a:t> from the list.</a:t>
            </a:r>
            <a:endParaRPr lang="en-US" sz="2800" dirty="0"/>
          </a:p>
        </p:txBody>
      </p:sp>
      <p:grpSp>
        <p:nvGrpSpPr>
          <p:cNvPr id="2" name="Group 101"/>
          <p:cNvGrpSpPr>
            <a:grpSpLocks/>
          </p:cNvGrpSpPr>
          <p:nvPr/>
        </p:nvGrpSpPr>
        <p:grpSpPr bwMode="auto">
          <a:xfrm>
            <a:off x="1219200" y="1752600"/>
            <a:ext cx="7315200" cy="1371600"/>
            <a:chOff x="768" y="1296"/>
            <a:chExt cx="4608" cy="864"/>
          </a:xfrm>
        </p:grpSpPr>
        <p:sp>
          <p:nvSpPr>
            <p:cNvPr id="68612" name="AutoShape 4"/>
            <p:cNvSpPr>
              <a:spLocks noChangeArrowheads="1"/>
            </p:cNvSpPr>
            <p:nvPr/>
          </p:nvSpPr>
          <p:spPr bwMode="auto">
            <a:xfrm>
              <a:off x="3960" y="1344"/>
              <a:ext cx="1104" cy="816"/>
            </a:xfrm>
            <a:prstGeom prst="roundRect">
              <a:avLst>
                <a:gd name="adj" fmla="val 30130"/>
              </a:avLst>
            </a:prstGeom>
            <a:solidFill>
              <a:srgbClr val="ECF1FE"/>
            </a:solidFill>
            <a:ln w="19050" cap="rnd">
              <a:solidFill>
                <a:schemeClr val="tx1"/>
              </a:solidFill>
              <a:prstDash val="sysDot"/>
              <a:round/>
              <a:headEnd/>
              <a:tailEnd/>
            </a:ln>
            <a:effectLst/>
          </p:spPr>
          <p:txBody>
            <a:bodyPr wrap="none" anchor="ctr">
              <a:prstTxWarp prst="textNoShape">
                <a:avLst/>
              </a:prstTxWarp>
            </a:bodyPr>
            <a:lstStyle/>
            <a:p>
              <a:endParaRPr lang="en-US"/>
            </a:p>
          </p:txBody>
        </p:sp>
        <p:sp>
          <p:nvSpPr>
            <p:cNvPr id="68613" name="Rectangle 5"/>
            <p:cNvSpPr>
              <a:spLocks noChangeArrowheads="1"/>
            </p:cNvSpPr>
            <p:nvPr/>
          </p:nvSpPr>
          <p:spPr bwMode="auto">
            <a:xfrm>
              <a:off x="1344"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14" name="Rectangle 6"/>
            <p:cNvSpPr>
              <a:spLocks noChangeArrowheads="1"/>
            </p:cNvSpPr>
            <p:nvPr/>
          </p:nvSpPr>
          <p:spPr bwMode="auto">
            <a:xfrm>
              <a:off x="1536"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15" name="Rectangle 7"/>
            <p:cNvSpPr>
              <a:spLocks noChangeArrowheads="1"/>
            </p:cNvSpPr>
            <p:nvPr/>
          </p:nvSpPr>
          <p:spPr bwMode="auto">
            <a:xfrm>
              <a:off x="1728"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16" name="Freeform 8"/>
            <p:cNvSpPr>
              <a:spLocks/>
            </p:cNvSpPr>
            <p:nvPr/>
          </p:nvSpPr>
          <p:spPr bwMode="auto">
            <a:xfrm>
              <a:off x="1824" y="1641"/>
              <a:ext cx="480" cy="88"/>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617" name="Rectangle 9"/>
            <p:cNvSpPr>
              <a:spLocks noChangeArrowheads="1"/>
            </p:cNvSpPr>
            <p:nvPr/>
          </p:nvSpPr>
          <p:spPr bwMode="auto">
            <a:xfrm>
              <a:off x="2304"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18" name="Rectangle 10"/>
            <p:cNvSpPr>
              <a:spLocks noChangeArrowheads="1"/>
            </p:cNvSpPr>
            <p:nvPr/>
          </p:nvSpPr>
          <p:spPr bwMode="auto">
            <a:xfrm>
              <a:off x="2496"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19" name="Rectangle 11"/>
            <p:cNvSpPr>
              <a:spLocks noChangeArrowheads="1"/>
            </p:cNvSpPr>
            <p:nvPr/>
          </p:nvSpPr>
          <p:spPr bwMode="auto">
            <a:xfrm>
              <a:off x="2688"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20" name="Freeform 12"/>
            <p:cNvSpPr>
              <a:spLocks/>
            </p:cNvSpPr>
            <p:nvPr/>
          </p:nvSpPr>
          <p:spPr bwMode="auto">
            <a:xfrm>
              <a:off x="2784" y="1641"/>
              <a:ext cx="480" cy="88"/>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621" name="Rectangle 13"/>
            <p:cNvSpPr>
              <a:spLocks noChangeArrowheads="1"/>
            </p:cNvSpPr>
            <p:nvPr/>
          </p:nvSpPr>
          <p:spPr bwMode="auto">
            <a:xfrm>
              <a:off x="3264"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22" name="Rectangle 14"/>
            <p:cNvSpPr>
              <a:spLocks noChangeArrowheads="1"/>
            </p:cNvSpPr>
            <p:nvPr/>
          </p:nvSpPr>
          <p:spPr bwMode="auto">
            <a:xfrm>
              <a:off x="3456"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23" name="Rectangle 15"/>
            <p:cNvSpPr>
              <a:spLocks noChangeArrowheads="1"/>
            </p:cNvSpPr>
            <p:nvPr/>
          </p:nvSpPr>
          <p:spPr bwMode="auto">
            <a:xfrm>
              <a:off x="3648"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24" name="Freeform 16"/>
            <p:cNvSpPr>
              <a:spLocks/>
            </p:cNvSpPr>
            <p:nvPr/>
          </p:nvSpPr>
          <p:spPr bwMode="auto">
            <a:xfrm>
              <a:off x="3744" y="1641"/>
              <a:ext cx="480" cy="88"/>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625" name="Rectangle 17"/>
            <p:cNvSpPr>
              <a:spLocks noChangeArrowheads="1"/>
            </p:cNvSpPr>
            <p:nvPr/>
          </p:nvSpPr>
          <p:spPr bwMode="auto">
            <a:xfrm>
              <a:off x="4224"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26" name="Rectangle 18"/>
            <p:cNvSpPr>
              <a:spLocks noChangeArrowheads="1"/>
            </p:cNvSpPr>
            <p:nvPr/>
          </p:nvSpPr>
          <p:spPr bwMode="auto">
            <a:xfrm>
              <a:off x="4416"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27" name="Rectangle 19"/>
            <p:cNvSpPr>
              <a:spLocks noChangeArrowheads="1"/>
            </p:cNvSpPr>
            <p:nvPr/>
          </p:nvSpPr>
          <p:spPr bwMode="auto">
            <a:xfrm>
              <a:off x="4608"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28" name="Freeform 20"/>
            <p:cNvSpPr>
              <a:spLocks/>
            </p:cNvSpPr>
            <p:nvPr/>
          </p:nvSpPr>
          <p:spPr bwMode="auto">
            <a:xfrm rot="10800000">
              <a:off x="1920" y="1737"/>
              <a:ext cx="480" cy="88"/>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629" name="Freeform 21"/>
            <p:cNvSpPr>
              <a:spLocks/>
            </p:cNvSpPr>
            <p:nvPr/>
          </p:nvSpPr>
          <p:spPr bwMode="auto">
            <a:xfrm rot="10800000">
              <a:off x="2880" y="1728"/>
              <a:ext cx="480" cy="88"/>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630" name="Freeform 22"/>
            <p:cNvSpPr>
              <a:spLocks/>
            </p:cNvSpPr>
            <p:nvPr/>
          </p:nvSpPr>
          <p:spPr bwMode="auto">
            <a:xfrm rot="10800000">
              <a:off x="3840" y="1737"/>
              <a:ext cx="480" cy="88"/>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631" name="Freeform 23"/>
            <p:cNvSpPr>
              <a:spLocks/>
            </p:cNvSpPr>
            <p:nvPr/>
          </p:nvSpPr>
          <p:spPr bwMode="auto">
            <a:xfrm>
              <a:off x="1586" y="1728"/>
              <a:ext cx="94" cy="288"/>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8632" name="Freeform 24"/>
            <p:cNvSpPr>
              <a:spLocks/>
            </p:cNvSpPr>
            <p:nvPr/>
          </p:nvSpPr>
          <p:spPr bwMode="auto">
            <a:xfrm>
              <a:off x="2544" y="1728"/>
              <a:ext cx="94" cy="288"/>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8633" name="Freeform 25"/>
            <p:cNvSpPr>
              <a:spLocks/>
            </p:cNvSpPr>
            <p:nvPr/>
          </p:nvSpPr>
          <p:spPr bwMode="auto">
            <a:xfrm>
              <a:off x="3502" y="1728"/>
              <a:ext cx="94" cy="288"/>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8634" name="Freeform 26"/>
            <p:cNvSpPr>
              <a:spLocks/>
            </p:cNvSpPr>
            <p:nvPr/>
          </p:nvSpPr>
          <p:spPr bwMode="auto">
            <a:xfrm>
              <a:off x="4460" y="1728"/>
              <a:ext cx="94" cy="288"/>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8635" name="Rectangle 27"/>
            <p:cNvSpPr>
              <a:spLocks noChangeArrowheads="1"/>
            </p:cNvSpPr>
            <p:nvPr/>
          </p:nvSpPr>
          <p:spPr bwMode="auto">
            <a:xfrm>
              <a:off x="5184"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36" name="Rectangle 28"/>
            <p:cNvSpPr>
              <a:spLocks noChangeArrowheads="1"/>
            </p:cNvSpPr>
            <p:nvPr/>
          </p:nvSpPr>
          <p:spPr bwMode="auto">
            <a:xfrm>
              <a:off x="768" y="1632"/>
              <a:ext cx="192" cy="192"/>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637" name="Freeform 29"/>
            <p:cNvSpPr>
              <a:spLocks/>
            </p:cNvSpPr>
            <p:nvPr/>
          </p:nvSpPr>
          <p:spPr bwMode="auto">
            <a:xfrm>
              <a:off x="4704" y="1632"/>
              <a:ext cx="480" cy="88"/>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638" name="Freeform 30"/>
            <p:cNvSpPr>
              <a:spLocks/>
            </p:cNvSpPr>
            <p:nvPr/>
          </p:nvSpPr>
          <p:spPr bwMode="auto">
            <a:xfrm rot="10800000">
              <a:off x="4800" y="1728"/>
              <a:ext cx="480" cy="88"/>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639" name="Freeform 31"/>
            <p:cNvSpPr>
              <a:spLocks/>
            </p:cNvSpPr>
            <p:nvPr/>
          </p:nvSpPr>
          <p:spPr bwMode="auto">
            <a:xfrm>
              <a:off x="864" y="1632"/>
              <a:ext cx="480" cy="88"/>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640" name="Freeform 32"/>
            <p:cNvSpPr>
              <a:spLocks/>
            </p:cNvSpPr>
            <p:nvPr/>
          </p:nvSpPr>
          <p:spPr bwMode="auto">
            <a:xfrm rot="10800000">
              <a:off x="960" y="1728"/>
              <a:ext cx="480" cy="88"/>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641" name="Text Box 33"/>
            <p:cNvSpPr txBox="1">
              <a:spLocks noChangeArrowheads="1"/>
            </p:cNvSpPr>
            <p:nvPr/>
          </p:nvSpPr>
          <p:spPr bwMode="auto">
            <a:xfrm>
              <a:off x="1680" y="1872"/>
              <a:ext cx="231" cy="288"/>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A</a:t>
              </a:r>
            </a:p>
          </p:txBody>
        </p:sp>
        <p:sp>
          <p:nvSpPr>
            <p:cNvPr id="68642" name="Text Box 34"/>
            <p:cNvSpPr txBox="1">
              <a:spLocks noChangeArrowheads="1"/>
            </p:cNvSpPr>
            <p:nvPr/>
          </p:nvSpPr>
          <p:spPr bwMode="auto">
            <a:xfrm>
              <a:off x="2640" y="1872"/>
              <a:ext cx="231" cy="288"/>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B</a:t>
              </a:r>
            </a:p>
          </p:txBody>
        </p:sp>
        <p:sp>
          <p:nvSpPr>
            <p:cNvPr id="68643" name="Text Box 35"/>
            <p:cNvSpPr txBox="1">
              <a:spLocks noChangeArrowheads="1"/>
            </p:cNvSpPr>
            <p:nvPr/>
          </p:nvSpPr>
          <p:spPr bwMode="auto">
            <a:xfrm>
              <a:off x="3600" y="1872"/>
              <a:ext cx="231" cy="288"/>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C</a:t>
              </a:r>
            </a:p>
          </p:txBody>
        </p:sp>
        <p:sp>
          <p:nvSpPr>
            <p:cNvPr id="68644" name="Text Box 36"/>
            <p:cNvSpPr txBox="1">
              <a:spLocks noChangeArrowheads="1"/>
            </p:cNvSpPr>
            <p:nvPr/>
          </p:nvSpPr>
          <p:spPr bwMode="auto">
            <a:xfrm>
              <a:off x="4560" y="1872"/>
              <a:ext cx="231" cy="288"/>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D</a:t>
              </a:r>
            </a:p>
          </p:txBody>
        </p:sp>
        <p:sp>
          <p:nvSpPr>
            <p:cNvPr id="68707" name="Text Box 99"/>
            <p:cNvSpPr txBox="1">
              <a:spLocks noChangeArrowheads="1"/>
            </p:cNvSpPr>
            <p:nvPr/>
          </p:nvSpPr>
          <p:spPr bwMode="auto">
            <a:xfrm>
              <a:off x="4392" y="1296"/>
              <a:ext cx="231" cy="233"/>
            </a:xfrm>
            <a:prstGeom prst="rect">
              <a:avLst/>
            </a:prstGeom>
            <a:noFill/>
            <a:ln w="9525">
              <a:noFill/>
              <a:miter lim="800000"/>
              <a:headEnd/>
              <a:tailEnd/>
            </a:ln>
            <a:effectLst/>
          </p:spPr>
          <p:txBody>
            <a:bodyPr>
              <a:prstTxWarp prst="textNoShape">
                <a:avLst/>
              </a:prstTxWarp>
              <a:spAutoFit/>
            </a:bodyPr>
            <a:lstStyle/>
            <a:p>
              <a:pPr algn="ctr"/>
              <a:r>
                <a:rPr lang="en-US" dirty="0" err="1"/>
                <a:t>v</a:t>
              </a:r>
              <a:endParaRPr lang="en-US" dirty="0"/>
            </a:p>
          </p:txBody>
        </p:sp>
      </p:grpSp>
      <p:sp>
        <p:nvSpPr>
          <p:cNvPr id="68711" name="AutoShape 103"/>
          <p:cNvSpPr>
            <a:spLocks noChangeArrowheads="1"/>
          </p:cNvSpPr>
          <p:nvPr/>
        </p:nvSpPr>
        <p:spPr bwMode="auto">
          <a:xfrm>
            <a:off x="6286500" y="3910013"/>
            <a:ext cx="1752600" cy="1295400"/>
          </a:xfrm>
          <a:prstGeom prst="roundRect">
            <a:avLst>
              <a:gd name="adj" fmla="val 30130"/>
            </a:avLst>
          </a:prstGeom>
          <a:solidFill>
            <a:srgbClr val="ECF1FE"/>
          </a:solidFill>
          <a:ln w="19050" cap="rnd">
            <a:solidFill>
              <a:schemeClr val="tx1"/>
            </a:solidFill>
            <a:prstDash val="sysDot"/>
            <a:round/>
            <a:headEnd/>
            <a:tailEnd/>
          </a:ln>
          <a:effectLst/>
        </p:spPr>
        <p:txBody>
          <a:bodyPr wrap="none" anchor="ctr">
            <a:prstTxWarp prst="textNoShape">
              <a:avLst/>
            </a:prstTxWarp>
          </a:bodyPr>
          <a:lstStyle/>
          <a:p>
            <a:endParaRPr lang="en-US"/>
          </a:p>
        </p:txBody>
      </p:sp>
      <p:sp>
        <p:nvSpPr>
          <p:cNvPr id="68712" name="Rectangle 104"/>
          <p:cNvSpPr>
            <a:spLocks noChangeArrowheads="1"/>
          </p:cNvSpPr>
          <p:nvPr/>
        </p:nvSpPr>
        <p:spPr bwMode="auto">
          <a:xfrm>
            <a:off x="2133600" y="33766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13" name="Rectangle 105"/>
          <p:cNvSpPr>
            <a:spLocks noChangeArrowheads="1"/>
          </p:cNvSpPr>
          <p:nvPr/>
        </p:nvSpPr>
        <p:spPr bwMode="auto">
          <a:xfrm>
            <a:off x="2438400" y="33766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14" name="Rectangle 106"/>
          <p:cNvSpPr>
            <a:spLocks noChangeArrowheads="1"/>
          </p:cNvSpPr>
          <p:nvPr/>
        </p:nvSpPr>
        <p:spPr bwMode="auto">
          <a:xfrm>
            <a:off x="2743200" y="33766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15" name="Freeform 107"/>
          <p:cNvSpPr>
            <a:spLocks/>
          </p:cNvSpPr>
          <p:nvPr/>
        </p:nvSpPr>
        <p:spPr bwMode="auto">
          <a:xfrm>
            <a:off x="2895600" y="33909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16" name="Rectangle 108"/>
          <p:cNvSpPr>
            <a:spLocks noChangeArrowheads="1"/>
          </p:cNvSpPr>
          <p:nvPr/>
        </p:nvSpPr>
        <p:spPr bwMode="auto">
          <a:xfrm>
            <a:off x="3657600" y="33766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17" name="Rectangle 109"/>
          <p:cNvSpPr>
            <a:spLocks noChangeArrowheads="1"/>
          </p:cNvSpPr>
          <p:nvPr/>
        </p:nvSpPr>
        <p:spPr bwMode="auto">
          <a:xfrm>
            <a:off x="3962400" y="33766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18" name="Rectangle 110"/>
          <p:cNvSpPr>
            <a:spLocks noChangeArrowheads="1"/>
          </p:cNvSpPr>
          <p:nvPr/>
        </p:nvSpPr>
        <p:spPr bwMode="auto">
          <a:xfrm>
            <a:off x="4267200" y="33766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19" name="Freeform 111"/>
          <p:cNvSpPr>
            <a:spLocks/>
          </p:cNvSpPr>
          <p:nvPr/>
        </p:nvSpPr>
        <p:spPr bwMode="auto">
          <a:xfrm>
            <a:off x="4419600" y="33909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20" name="Rectangle 112"/>
          <p:cNvSpPr>
            <a:spLocks noChangeArrowheads="1"/>
          </p:cNvSpPr>
          <p:nvPr/>
        </p:nvSpPr>
        <p:spPr bwMode="auto">
          <a:xfrm>
            <a:off x="5181600" y="33766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21" name="Rectangle 113"/>
          <p:cNvSpPr>
            <a:spLocks noChangeArrowheads="1"/>
          </p:cNvSpPr>
          <p:nvPr/>
        </p:nvSpPr>
        <p:spPr bwMode="auto">
          <a:xfrm>
            <a:off x="5486400" y="33766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22" name="Rectangle 114"/>
          <p:cNvSpPr>
            <a:spLocks noChangeArrowheads="1"/>
          </p:cNvSpPr>
          <p:nvPr/>
        </p:nvSpPr>
        <p:spPr bwMode="auto">
          <a:xfrm>
            <a:off x="5791200" y="33766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23" name="Freeform 115"/>
          <p:cNvSpPr>
            <a:spLocks/>
          </p:cNvSpPr>
          <p:nvPr/>
        </p:nvSpPr>
        <p:spPr bwMode="auto">
          <a:xfrm>
            <a:off x="5943600" y="3340100"/>
            <a:ext cx="2286000" cy="188913"/>
          </a:xfrm>
          <a:custGeom>
            <a:avLst/>
            <a:gdLst/>
            <a:ahLst/>
            <a:cxnLst>
              <a:cxn ang="0">
                <a:pos x="0" y="119"/>
              </a:cxn>
              <a:cxn ang="0">
                <a:pos x="776" y="7"/>
              </a:cxn>
              <a:cxn ang="0">
                <a:pos x="1440" y="79"/>
              </a:cxn>
            </a:cxnLst>
            <a:rect l="0" t="0" r="r" b="b"/>
            <a:pathLst>
              <a:path w="1440" h="119">
                <a:moveTo>
                  <a:pt x="0" y="119"/>
                </a:moveTo>
                <a:cubicBezTo>
                  <a:pt x="129" y="100"/>
                  <a:pt x="536" y="14"/>
                  <a:pt x="776" y="7"/>
                </a:cubicBezTo>
                <a:cubicBezTo>
                  <a:pt x="1016" y="0"/>
                  <a:pt x="1302" y="64"/>
                  <a:pt x="1440" y="79"/>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24" name="Rectangle 116"/>
          <p:cNvSpPr>
            <a:spLocks noChangeArrowheads="1"/>
          </p:cNvSpPr>
          <p:nvPr/>
        </p:nvSpPr>
        <p:spPr bwMode="auto">
          <a:xfrm>
            <a:off x="6705600" y="43672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25" name="Rectangle 117"/>
          <p:cNvSpPr>
            <a:spLocks noChangeArrowheads="1"/>
          </p:cNvSpPr>
          <p:nvPr/>
        </p:nvSpPr>
        <p:spPr bwMode="auto">
          <a:xfrm>
            <a:off x="7010400" y="43672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26" name="Rectangle 118"/>
          <p:cNvSpPr>
            <a:spLocks noChangeArrowheads="1"/>
          </p:cNvSpPr>
          <p:nvPr/>
        </p:nvSpPr>
        <p:spPr bwMode="auto">
          <a:xfrm>
            <a:off x="7315200" y="43672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27" name="Freeform 119"/>
          <p:cNvSpPr>
            <a:spLocks/>
          </p:cNvSpPr>
          <p:nvPr/>
        </p:nvSpPr>
        <p:spPr bwMode="auto">
          <a:xfrm rot="10800000">
            <a:off x="3048000" y="35433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28" name="Freeform 120"/>
          <p:cNvSpPr>
            <a:spLocks/>
          </p:cNvSpPr>
          <p:nvPr/>
        </p:nvSpPr>
        <p:spPr bwMode="auto">
          <a:xfrm rot="10800000">
            <a:off x="4572000" y="3529013"/>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29" name="Freeform 121"/>
          <p:cNvSpPr>
            <a:spLocks/>
          </p:cNvSpPr>
          <p:nvPr/>
        </p:nvSpPr>
        <p:spPr bwMode="auto">
          <a:xfrm>
            <a:off x="6108700" y="3617913"/>
            <a:ext cx="749300" cy="863600"/>
          </a:xfrm>
          <a:custGeom>
            <a:avLst/>
            <a:gdLst/>
            <a:ahLst/>
            <a:cxnLst>
              <a:cxn ang="0">
                <a:pos x="472" y="544"/>
              </a:cxn>
              <a:cxn ang="0">
                <a:pos x="384" y="152"/>
              </a:cxn>
              <a:cxn ang="0">
                <a:pos x="0" y="0"/>
              </a:cxn>
            </a:cxnLst>
            <a:rect l="0" t="0" r="r" b="b"/>
            <a:pathLst>
              <a:path w="472" h="544">
                <a:moveTo>
                  <a:pt x="472" y="544"/>
                </a:moveTo>
                <a:cubicBezTo>
                  <a:pt x="457" y="479"/>
                  <a:pt x="463" y="243"/>
                  <a:pt x="384" y="152"/>
                </a:cubicBezTo>
                <a:cubicBezTo>
                  <a:pt x="305" y="61"/>
                  <a:pt x="80" y="32"/>
                  <a:pt x="0" y="0"/>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30" name="Freeform 122"/>
          <p:cNvSpPr>
            <a:spLocks/>
          </p:cNvSpPr>
          <p:nvPr/>
        </p:nvSpPr>
        <p:spPr bwMode="auto">
          <a:xfrm>
            <a:off x="2517775" y="3529013"/>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8731" name="Freeform 123"/>
          <p:cNvSpPr>
            <a:spLocks/>
          </p:cNvSpPr>
          <p:nvPr/>
        </p:nvSpPr>
        <p:spPr bwMode="auto">
          <a:xfrm>
            <a:off x="4038600" y="3529013"/>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8732" name="Freeform 124"/>
          <p:cNvSpPr>
            <a:spLocks/>
          </p:cNvSpPr>
          <p:nvPr/>
        </p:nvSpPr>
        <p:spPr bwMode="auto">
          <a:xfrm>
            <a:off x="5559425" y="3529013"/>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8733" name="Freeform 125"/>
          <p:cNvSpPr>
            <a:spLocks/>
          </p:cNvSpPr>
          <p:nvPr/>
        </p:nvSpPr>
        <p:spPr bwMode="auto">
          <a:xfrm>
            <a:off x="7080250" y="4519613"/>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8734" name="Rectangle 126"/>
          <p:cNvSpPr>
            <a:spLocks noChangeArrowheads="1"/>
          </p:cNvSpPr>
          <p:nvPr/>
        </p:nvSpPr>
        <p:spPr bwMode="auto">
          <a:xfrm>
            <a:off x="8229600" y="33766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35" name="Rectangle 127"/>
          <p:cNvSpPr>
            <a:spLocks noChangeArrowheads="1"/>
          </p:cNvSpPr>
          <p:nvPr/>
        </p:nvSpPr>
        <p:spPr bwMode="auto">
          <a:xfrm>
            <a:off x="1219200" y="33766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36" name="Freeform 128"/>
          <p:cNvSpPr>
            <a:spLocks/>
          </p:cNvSpPr>
          <p:nvPr/>
        </p:nvSpPr>
        <p:spPr bwMode="auto">
          <a:xfrm>
            <a:off x="7480300" y="3654425"/>
            <a:ext cx="736600" cy="852488"/>
          </a:xfrm>
          <a:custGeom>
            <a:avLst/>
            <a:gdLst/>
            <a:ahLst/>
            <a:cxnLst>
              <a:cxn ang="0">
                <a:pos x="0" y="537"/>
              </a:cxn>
              <a:cxn ang="0">
                <a:pos x="96" y="89"/>
              </a:cxn>
              <a:cxn ang="0">
                <a:pos x="464" y="1"/>
              </a:cxn>
            </a:cxnLst>
            <a:rect l="0" t="0" r="r" b="b"/>
            <a:pathLst>
              <a:path w="464" h="537">
                <a:moveTo>
                  <a:pt x="0" y="537"/>
                </a:moveTo>
                <a:cubicBezTo>
                  <a:pt x="16" y="462"/>
                  <a:pt x="19" y="178"/>
                  <a:pt x="96" y="89"/>
                </a:cubicBezTo>
                <a:cubicBezTo>
                  <a:pt x="173" y="0"/>
                  <a:pt x="387" y="19"/>
                  <a:pt x="464" y="1"/>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37" name="Freeform 129"/>
          <p:cNvSpPr>
            <a:spLocks/>
          </p:cNvSpPr>
          <p:nvPr/>
        </p:nvSpPr>
        <p:spPr bwMode="auto">
          <a:xfrm>
            <a:off x="6108700" y="3529013"/>
            <a:ext cx="2271713" cy="177800"/>
          </a:xfrm>
          <a:custGeom>
            <a:avLst/>
            <a:gdLst/>
            <a:ahLst/>
            <a:cxnLst>
              <a:cxn ang="0">
                <a:pos x="1431" y="0"/>
              </a:cxn>
              <a:cxn ang="0">
                <a:pos x="680" y="112"/>
              </a:cxn>
              <a:cxn ang="0">
                <a:pos x="0" y="0"/>
              </a:cxn>
            </a:cxnLst>
            <a:rect l="0" t="0" r="r" b="b"/>
            <a:pathLst>
              <a:path w="1431" h="112">
                <a:moveTo>
                  <a:pt x="1431" y="0"/>
                </a:moveTo>
                <a:cubicBezTo>
                  <a:pt x="1306" y="19"/>
                  <a:pt x="918" y="112"/>
                  <a:pt x="680" y="112"/>
                </a:cubicBezTo>
                <a:cubicBezTo>
                  <a:pt x="442" y="112"/>
                  <a:pt x="142" y="23"/>
                  <a:pt x="0" y="0"/>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38" name="Freeform 130"/>
          <p:cNvSpPr>
            <a:spLocks/>
          </p:cNvSpPr>
          <p:nvPr/>
        </p:nvSpPr>
        <p:spPr bwMode="auto">
          <a:xfrm>
            <a:off x="1371600" y="3376613"/>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39" name="Freeform 131"/>
          <p:cNvSpPr>
            <a:spLocks/>
          </p:cNvSpPr>
          <p:nvPr/>
        </p:nvSpPr>
        <p:spPr bwMode="auto">
          <a:xfrm rot="10800000">
            <a:off x="1524000" y="3529013"/>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40" name="Text Box 132"/>
          <p:cNvSpPr txBox="1">
            <a:spLocks noChangeArrowheads="1"/>
          </p:cNvSpPr>
          <p:nvPr/>
        </p:nvSpPr>
        <p:spPr bwMode="auto">
          <a:xfrm>
            <a:off x="2667000" y="3757613"/>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A</a:t>
            </a:r>
          </a:p>
        </p:txBody>
      </p:sp>
      <p:sp>
        <p:nvSpPr>
          <p:cNvPr id="68741" name="Text Box 133"/>
          <p:cNvSpPr txBox="1">
            <a:spLocks noChangeArrowheads="1"/>
          </p:cNvSpPr>
          <p:nvPr/>
        </p:nvSpPr>
        <p:spPr bwMode="auto">
          <a:xfrm>
            <a:off x="4191000" y="3757613"/>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B</a:t>
            </a:r>
          </a:p>
        </p:txBody>
      </p:sp>
      <p:sp>
        <p:nvSpPr>
          <p:cNvPr id="68742" name="Text Box 134"/>
          <p:cNvSpPr txBox="1">
            <a:spLocks noChangeArrowheads="1"/>
          </p:cNvSpPr>
          <p:nvPr/>
        </p:nvSpPr>
        <p:spPr bwMode="auto">
          <a:xfrm>
            <a:off x="5715000" y="3757613"/>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C</a:t>
            </a:r>
          </a:p>
        </p:txBody>
      </p:sp>
      <p:sp>
        <p:nvSpPr>
          <p:cNvPr id="68743" name="Text Box 135"/>
          <p:cNvSpPr txBox="1">
            <a:spLocks noChangeArrowheads="1"/>
          </p:cNvSpPr>
          <p:nvPr/>
        </p:nvSpPr>
        <p:spPr bwMode="auto">
          <a:xfrm>
            <a:off x="7239000" y="4748213"/>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D</a:t>
            </a:r>
          </a:p>
        </p:txBody>
      </p:sp>
      <p:sp>
        <p:nvSpPr>
          <p:cNvPr id="68744" name="Text Box 136"/>
          <p:cNvSpPr txBox="1">
            <a:spLocks noChangeArrowheads="1"/>
          </p:cNvSpPr>
          <p:nvPr/>
        </p:nvSpPr>
        <p:spPr bwMode="auto">
          <a:xfrm>
            <a:off x="6972300" y="3833813"/>
            <a:ext cx="366713" cy="369332"/>
          </a:xfrm>
          <a:prstGeom prst="rect">
            <a:avLst/>
          </a:prstGeom>
          <a:noFill/>
          <a:ln w="9525">
            <a:noFill/>
            <a:miter lim="800000"/>
            <a:headEnd/>
            <a:tailEnd/>
          </a:ln>
          <a:effectLst/>
        </p:spPr>
        <p:txBody>
          <a:bodyPr>
            <a:prstTxWarp prst="textNoShape">
              <a:avLst/>
            </a:prstTxWarp>
            <a:spAutoFit/>
          </a:bodyPr>
          <a:lstStyle/>
          <a:p>
            <a:pPr algn="ctr"/>
            <a:r>
              <a:rPr lang="en-US" dirty="0" err="1"/>
              <a:t>v</a:t>
            </a:r>
            <a:endParaRPr lang="en-US" dirty="0"/>
          </a:p>
        </p:txBody>
      </p:sp>
      <p:sp>
        <p:nvSpPr>
          <p:cNvPr id="68746" name="Rectangle 138"/>
          <p:cNvSpPr>
            <a:spLocks noChangeArrowheads="1"/>
          </p:cNvSpPr>
          <p:nvPr/>
        </p:nvSpPr>
        <p:spPr bwMode="auto">
          <a:xfrm>
            <a:off x="2133600" y="54848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47" name="Rectangle 139"/>
          <p:cNvSpPr>
            <a:spLocks noChangeArrowheads="1"/>
          </p:cNvSpPr>
          <p:nvPr/>
        </p:nvSpPr>
        <p:spPr bwMode="auto">
          <a:xfrm>
            <a:off x="2438400" y="54848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48" name="Rectangle 140"/>
          <p:cNvSpPr>
            <a:spLocks noChangeArrowheads="1"/>
          </p:cNvSpPr>
          <p:nvPr/>
        </p:nvSpPr>
        <p:spPr bwMode="auto">
          <a:xfrm>
            <a:off x="2743200" y="54848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49" name="Freeform 141"/>
          <p:cNvSpPr>
            <a:spLocks/>
          </p:cNvSpPr>
          <p:nvPr/>
        </p:nvSpPr>
        <p:spPr bwMode="auto">
          <a:xfrm>
            <a:off x="2895600" y="54991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50" name="Rectangle 142"/>
          <p:cNvSpPr>
            <a:spLocks noChangeArrowheads="1"/>
          </p:cNvSpPr>
          <p:nvPr/>
        </p:nvSpPr>
        <p:spPr bwMode="auto">
          <a:xfrm>
            <a:off x="3657600" y="54848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51" name="Rectangle 143"/>
          <p:cNvSpPr>
            <a:spLocks noChangeArrowheads="1"/>
          </p:cNvSpPr>
          <p:nvPr/>
        </p:nvSpPr>
        <p:spPr bwMode="auto">
          <a:xfrm>
            <a:off x="3962400" y="54848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52" name="Rectangle 144"/>
          <p:cNvSpPr>
            <a:spLocks noChangeArrowheads="1"/>
          </p:cNvSpPr>
          <p:nvPr/>
        </p:nvSpPr>
        <p:spPr bwMode="auto">
          <a:xfrm>
            <a:off x="4267200" y="54848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53" name="Freeform 145"/>
          <p:cNvSpPr>
            <a:spLocks/>
          </p:cNvSpPr>
          <p:nvPr/>
        </p:nvSpPr>
        <p:spPr bwMode="auto">
          <a:xfrm>
            <a:off x="4419600" y="54991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54" name="Rectangle 146"/>
          <p:cNvSpPr>
            <a:spLocks noChangeArrowheads="1"/>
          </p:cNvSpPr>
          <p:nvPr/>
        </p:nvSpPr>
        <p:spPr bwMode="auto">
          <a:xfrm>
            <a:off x="5181600" y="54848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55" name="Rectangle 147"/>
          <p:cNvSpPr>
            <a:spLocks noChangeArrowheads="1"/>
          </p:cNvSpPr>
          <p:nvPr/>
        </p:nvSpPr>
        <p:spPr bwMode="auto">
          <a:xfrm>
            <a:off x="5486400" y="54848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56" name="Rectangle 148"/>
          <p:cNvSpPr>
            <a:spLocks noChangeArrowheads="1"/>
          </p:cNvSpPr>
          <p:nvPr/>
        </p:nvSpPr>
        <p:spPr bwMode="auto">
          <a:xfrm>
            <a:off x="5791200" y="54848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61" name="Freeform 153"/>
          <p:cNvSpPr>
            <a:spLocks/>
          </p:cNvSpPr>
          <p:nvPr/>
        </p:nvSpPr>
        <p:spPr bwMode="auto">
          <a:xfrm rot="10800000">
            <a:off x="3048000" y="56515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62" name="Freeform 154"/>
          <p:cNvSpPr>
            <a:spLocks/>
          </p:cNvSpPr>
          <p:nvPr/>
        </p:nvSpPr>
        <p:spPr bwMode="auto">
          <a:xfrm rot="10800000">
            <a:off x="4572000" y="5637213"/>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64" name="Freeform 156"/>
          <p:cNvSpPr>
            <a:spLocks/>
          </p:cNvSpPr>
          <p:nvPr/>
        </p:nvSpPr>
        <p:spPr bwMode="auto">
          <a:xfrm>
            <a:off x="2517775" y="5637213"/>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8765" name="Freeform 157"/>
          <p:cNvSpPr>
            <a:spLocks/>
          </p:cNvSpPr>
          <p:nvPr/>
        </p:nvSpPr>
        <p:spPr bwMode="auto">
          <a:xfrm>
            <a:off x="4038600" y="5637213"/>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8766" name="Freeform 158"/>
          <p:cNvSpPr>
            <a:spLocks/>
          </p:cNvSpPr>
          <p:nvPr/>
        </p:nvSpPr>
        <p:spPr bwMode="auto">
          <a:xfrm>
            <a:off x="5559425" y="5637213"/>
            <a:ext cx="149225" cy="457200"/>
          </a:xfrm>
          <a:custGeom>
            <a:avLst/>
            <a:gdLst/>
            <a:ahLst/>
            <a:cxnLst>
              <a:cxn ang="0">
                <a:pos x="46" y="0"/>
              </a:cxn>
              <a:cxn ang="0">
                <a:pos x="10" y="186"/>
              </a:cxn>
              <a:cxn ang="0">
                <a:pos x="106" y="348"/>
              </a:cxn>
            </a:cxnLst>
            <a:rect l="0" t="0" r="r" b="b"/>
            <a:pathLst>
              <a:path w="106" h="348">
                <a:moveTo>
                  <a:pt x="46" y="0"/>
                </a:moveTo>
                <a:cubicBezTo>
                  <a:pt x="40" y="31"/>
                  <a:pt x="0" y="128"/>
                  <a:pt x="10" y="186"/>
                </a:cubicBezTo>
                <a:cubicBezTo>
                  <a:pt x="20" y="244"/>
                  <a:pt x="86" y="314"/>
                  <a:pt x="106" y="348"/>
                </a:cubicBezTo>
              </a:path>
            </a:pathLst>
          </a:custGeom>
          <a:noFill/>
          <a:ln w="19050" cmpd="sng">
            <a:solidFill>
              <a:schemeClr val="tx2"/>
            </a:solidFill>
            <a:round/>
            <a:headEnd type="oval" w="sm" len="sm"/>
            <a:tailEnd type="triangle" w="sm" len="lg"/>
          </a:ln>
          <a:effectLst/>
        </p:spPr>
        <p:txBody>
          <a:bodyPr wrap="none">
            <a:prstTxWarp prst="textNoShape">
              <a:avLst/>
            </a:prstTxWarp>
          </a:bodyPr>
          <a:lstStyle/>
          <a:p>
            <a:endParaRPr lang="en-US"/>
          </a:p>
        </p:txBody>
      </p:sp>
      <p:sp>
        <p:nvSpPr>
          <p:cNvPr id="68768" name="Rectangle 160"/>
          <p:cNvSpPr>
            <a:spLocks noChangeArrowheads="1"/>
          </p:cNvSpPr>
          <p:nvPr/>
        </p:nvSpPr>
        <p:spPr bwMode="auto">
          <a:xfrm>
            <a:off x="6705600" y="5499100"/>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69" name="Rectangle 161"/>
          <p:cNvSpPr>
            <a:spLocks noChangeArrowheads="1"/>
          </p:cNvSpPr>
          <p:nvPr/>
        </p:nvSpPr>
        <p:spPr bwMode="auto">
          <a:xfrm>
            <a:off x="1219200" y="5484813"/>
            <a:ext cx="304800" cy="304800"/>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68772" name="Freeform 164"/>
          <p:cNvSpPr>
            <a:spLocks/>
          </p:cNvSpPr>
          <p:nvPr/>
        </p:nvSpPr>
        <p:spPr bwMode="auto">
          <a:xfrm>
            <a:off x="1371600" y="5484813"/>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73" name="Freeform 165"/>
          <p:cNvSpPr>
            <a:spLocks/>
          </p:cNvSpPr>
          <p:nvPr/>
        </p:nvSpPr>
        <p:spPr bwMode="auto">
          <a:xfrm rot="10800000">
            <a:off x="1524000" y="5637213"/>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74" name="Text Box 166"/>
          <p:cNvSpPr txBox="1">
            <a:spLocks noChangeArrowheads="1"/>
          </p:cNvSpPr>
          <p:nvPr/>
        </p:nvSpPr>
        <p:spPr bwMode="auto">
          <a:xfrm>
            <a:off x="2667000" y="5865813"/>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A</a:t>
            </a:r>
          </a:p>
        </p:txBody>
      </p:sp>
      <p:sp>
        <p:nvSpPr>
          <p:cNvPr id="68775" name="Text Box 167"/>
          <p:cNvSpPr txBox="1">
            <a:spLocks noChangeArrowheads="1"/>
          </p:cNvSpPr>
          <p:nvPr/>
        </p:nvSpPr>
        <p:spPr bwMode="auto">
          <a:xfrm>
            <a:off x="4191000" y="5865813"/>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B</a:t>
            </a:r>
          </a:p>
        </p:txBody>
      </p:sp>
      <p:sp>
        <p:nvSpPr>
          <p:cNvPr id="68776" name="Text Box 168"/>
          <p:cNvSpPr txBox="1">
            <a:spLocks noChangeArrowheads="1"/>
          </p:cNvSpPr>
          <p:nvPr/>
        </p:nvSpPr>
        <p:spPr bwMode="auto">
          <a:xfrm>
            <a:off x="5715000" y="5865813"/>
            <a:ext cx="366713" cy="457200"/>
          </a:xfrm>
          <a:prstGeom prst="rect">
            <a:avLst/>
          </a:prstGeom>
          <a:noFill/>
          <a:ln w="9525">
            <a:noFill/>
            <a:miter lim="800000"/>
            <a:headEnd/>
            <a:tailEnd/>
          </a:ln>
          <a:effectLst/>
        </p:spPr>
        <p:txBody>
          <a:bodyPr>
            <a:prstTxWarp prst="textNoShape">
              <a:avLst/>
            </a:prstTxWarp>
            <a:spAutoFit/>
          </a:bodyPr>
          <a:lstStyle/>
          <a:p>
            <a:pPr algn="ctr"/>
            <a:r>
              <a:rPr lang="en-US">
                <a:solidFill>
                  <a:schemeClr val="tx2"/>
                </a:solidFill>
              </a:rPr>
              <a:t>C</a:t>
            </a:r>
          </a:p>
        </p:txBody>
      </p:sp>
      <p:sp>
        <p:nvSpPr>
          <p:cNvPr id="68779" name="Freeform 171"/>
          <p:cNvSpPr>
            <a:spLocks/>
          </p:cNvSpPr>
          <p:nvPr/>
        </p:nvSpPr>
        <p:spPr bwMode="auto">
          <a:xfrm>
            <a:off x="5943600" y="5500688"/>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
        <p:nvSpPr>
          <p:cNvPr id="68780" name="Freeform 172"/>
          <p:cNvSpPr>
            <a:spLocks/>
          </p:cNvSpPr>
          <p:nvPr/>
        </p:nvSpPr>
        <p:spPr bwMode="auto">
          <a:xfrm rot="10800000">
            <a:off x="6096000" y="5638800"/>
            <a:ext cx="762000" cy="139700"/>
          </a:xfrm>
          <a:custGeom>
            <a:avLst/>
            <a:gdLst/>
            <a:ahLst/>
            <a:cxnLst>
              <a:cxn ang="0">
                <a:pos x="0" y="87"/>
              </a:cxn>
              <a:cxn ang="0">
                <a:pos x="237" y="0"/>
              </a:cxn>
              <a:cxn ang="0">
                <a:pos x="480" y="88"/>
              </a:cxn>
            </a:cxnLst>
            <a:rect l="0" t="0" r="r" b="b"/>
            <a:pathLst>
              <a:path w="480" h="88">
                <a:moveTo>
                  <a:pt x="0" y="87"/>
                </a:moveTo>
                <a:cubicBezTo>
                  <a:pt x="39" y="73"/>
                  <a:pt x="157" y="0"/>
                  <a:pt x="237" y="0"/>
                </a:cubicBezTo>
                <a:cubicBezTo>
                  <a:pt x="317" y="0"/>
                  <a:pt x="430" y="70"/>
                  <a:pt x="480" y="88"/>
                </a:cubicBezTo>
              </a:path>
            </a:pathLst>
          </a:custGeom>
          <a:noFill/>
          <a:ln w="19050" cmpd="sng">
            <a:solidFill>
              <a:schemeClr val="tx1"/>
            </a:solidFill>
            <a:round/>
            <a:headEnd type="oval" w="sm" len="sm"/>
            <a:tailEnd type="triangle" w="sm" len="lg"/>
          </a:ln>
          <a:effectLst/>
        </p:spPr>
        <p:txBody>
          <a:bodyPr wrap="none">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Deletion Algorithm</a:t>
            </a:r>
          </a:p>
        </p:txBody>
      </p:sp>
      <p:sp>
        <p:nvSpPr>
          <p:cNvPr id="80899" name="Rectangle 3" descr="Rectangle: Click to edit Master text styles&#10;Second level&#10;Third level&#10;Fourth level&#10;Fifth level"/>
          <p:cNvSpPr>
            <a:spLocks noGrp="1" noChangeArrowheads="1"/>
          </p:cNvSpPr>
          <p:nvPr>
            <p:ph type="body" idx="1"/>
          </p:nvPr>
        </p:nvSpPr>
        <p:spPr>
          <a:xfrm>
            <a:off x="838200" y="1580115"/>
            <a:ext cx="7772400" cy="3810000"/>
          </a:xfrm>
        </p:spPr>
        <p:txBody>
          <a:bodyPr/>
          <a:lstStyle/>
          <a:p>
            <a:pPr>
              <a:lnSpc>
                <a:spcPct val="80000"/>
              </a:lnSpc>
              <a:buFont typeface="Wingdings" charset="2"/>
              <a:buNone/>
            </a:pPr>
            <a:r>
              <a:rPr lang="en-US" sz="2400" b="1" dirty="0"/>
              <a:t>Algorithm </a:t>
            </a:r>
            <a:r>
              <a:rPr lang="en-US" sz="2400" dirty="0" err="1"/>
              <a:t>remove</a:t>
            </a:r>
            <a:r>
              <a:rPr lang="en-US" sz="2400" dirty="0" err="1" smtClean="0"/>
              <a:t>(</a:t>
            </a:r>
            <a:r>
              <a:rPr lang="en-US" i="1" dirty="0" err="1"/>
              <a:t>v</a:t>
            </a:r>
            <a:r>
              <a:rPr lang="en-US" sz="2400" dirty="0" smtClean="0"/>
              <a:t>)</a:t>
            </a:r>
            <a:r>
              <a:rPr lang="en-US" sz="2400" dirty="0"/>
              <a:t>:</a:t>
            </a:r>
          </a:p>
          <a:p>
            <a:pPr>
              <a:lnSpc>
                <a:spcPct val="80000"/>
              </a:lnSpc>
              <a:buFont typeface="Wingdings" charset="2"/>
              <a:buNone/>
            </a:pPr>
            <a:r>
              <a:rPr lang="en-US" sz="2400" i="1" dirty="0" smtClean="0"/>
              <a:t>	</a:t>
            </a:r>
            <a:r>
              <a:rPr lang="en-US" i="1" dirty="0" err="1" smtClean="0"/>
              <a:t>u</a:t>
            </a:r>
            <a:r>
              <a:rPr lang="en-US" i="1" dirty="0" err="1" smtClean="0">
                <a:latin typeface="Wingdings"/>
                <a:ea typeface="Wingdings"/>
                <a:cs typeface="Wingdings"/>
              </a:rPr>
              <a:t></a:t>
            </a:r>
            <a:r>
              <a:rPr lang="en-US" i="1" dirty="0" err="1" smtClean="0"/>
              <a:t>v.getPrev</a:t>
            </a:r>
            <a:r>
              <a:rPr lang="en-US" i="1" dirty="0" smtClean="0"/>
              <a:t>()	</a:t>
            </a:r>
            <a:r>
              <a:rPr lang="en-US" dirty="0" smtClean="0">
                <a:solidFill>
                  <a:srgbClr val="2C61F6"/>
                </a:solidFill>
              </a:rPr>
              <a:t>{node before </a:t>
            </a:r>
            <a:r>
              <a:rPr lang="en-US" dirty="0" err="1" smtClean="0">
                <a:solidFill>
                  <a:srgbClr val="2C61F6"/>
                </a:solidFill>
              </a:rPr>
              <a:t>v</a:t>
            </a:r>
            <a:r>
              <a:rPr lang="en-US" dirty="0" smtClean="0">
                <a:solidFill>
                  <a:srgbClr val="2C61F6"/>
                </a:solidFill>
              </a:rPr>
              <a:t>}</a:t>
            </a:r>
            <a:endParaRPr lang="en-US" i="1" dirty="0" smtClean="0"/>
          </a:p>
          <a:p>
            <a:pPr>
              <a:lnSpc>
                <a:spcPct val="80000"/>
              </a:lnSpc>
              <a:buFont typeface="Wingdings" charset="2"/>
              <a:buNone/>
            </a:pPr>
            <a:r>
              <a:rPr lang="en-US" i="1" dirty="0" smtClean="0"/>
              <a:t>    </a:t>
            </a:r>
            <a:r>
              <a:rPr lang="en-US" i="1" dirty="0" err="1" smtClean="0"/>
              <a:t>w</a:t>
            </a:r>
            <a:r>
              <a:rPr lang="en-US" i="1" dirty="0" err="1" smtClean="0">
                <a:latin typeface="Wingdings"/>
                <a:ea typeface="Wingdings"/>
                <a:cs typeface="Wingdings"/>
              </a:rPr>
              <a:t></a:t>
            </a:r>
            <a:r>
              <a:rPr lang="en-US" i="1" dirty="0" err="1" smtClean="0"/>
              <a:t>v.getNext</a:t>
            </a:r>
            <a:r>
              <a:rPr lang="en-US" i="1" dirty="0" smtClean="0"/>
              <a:t>()	</a:t>
            </a:r>
            <a:r>
              <a:rPr lang="en-US" dirty="0" smtClean="0">
                <a:solidFill>
                  <a:srgbClr val="2C61F6"/>
                </a:solidFill>
              </a:rPr>
              <a:t>{node after </a:t>
            </a:r>
            <a:r>
              <a:rPr lang="en-US" dirty="0" err="1" smtClean="0">
                <a:solidFill>
                  <a:srgbClr val="2C61F6"/>
                </a:solidFill>
              </a:rPr>
              <a:t>v</a:t>
            </a:r>
            <a:r>
              <a:rPr lang="en-US" dirty="0" smtClean="0">
                <a:solidFill>
                  <a:srgbClr val="2C61F6"/>
                </a:solidFill>
              </a:rPr>
              <a:t>}</a:t>
            </a:r>
            <a:endParaRPr lang="en-US" sz="2400" dirty="0" smtClean="0"/>
          </a:p>
          <a:p>
            <a:pPr>
              <a:lnSpc>
                <a:spcPct val="80000"/>
              </a:lnSpc>
              <a:buFont typeface="Wingdings" charset="2"/>
              <a:buNone/>
            </a:pPr>
            <a:r>
              <a:rPr lang="en-US" i="1" dirty="0" smtClean="0"/>
              <a:t>	</a:t>
            </a:r>
            <a:r>
              <a:rPr lang="en-US" i="1" dirty="0" err="1" smtClean="0"/>
              <a:t>w.</a:t>
            </a:r>
            <a:r>
              <a:rPr lang="en-US" dirty="0" err="1" smtClean="0"/>
              <a:t>setPrev(</a:t>
            </a:r>
            <a:r>
              <a:rPr lang="en-US" b="1" dirty="0" err="1" smtClean="0"/>
              <a:t>u</a:t>
            </a:r>
            <a:r>
              <a:rPr lang="en-US" dirty="0" smtClean="0"/>
              <a:t>)	</a:t>
            </a:r>
            <a:r>
              <a:rPr lang="en-US" dirty="0" smtClean="0">
                <a:solidFill>
                  <a:srgbClr val="2C61F6"/>
                </a:solidFill>
              </a:rPr>
              <a:t>{link out </a:t>
            </a:r>
            <a:r>
              <a:rPr lang="en-US" dirty="0" err="1" smtClean="0">
                <a:solidFill>
                  <a:srgbClr val="2C61F6"/>
                </a:solidFill>
              </a:rPr>
              <a:t>v</a:t>
            </a:r>
            <a:r>
              <a:rPr lang="en-US" dirty="0" smtClean="0">
                <a:solidFill>
                  <a:srgbClr val="2C61F6"/>
                </a:solidFill>
              </a:rPr>
              <a:t>}</a:t>
            </a:r>
            <a:endParaRPr lang="en-US" i="1" dirty="0" smtClean="0">
              <a:solidFill>
                <a:srgbClr val="2C61F6"/>
              </a:solidFill>
            </a:endParaRPr>
          </a:p>
          <a:p>
            <a:pPr>
              <a:lnSpc>
                <a:spcPct val="80000"/>
              </a:lnSpc>
              <a:buFont typeface="Wingdings" charset="2"/>
              <a:buNone/>
            </a:pPr>
            <a:r>
              <a:rPr lang="en-US" i="1" dirty="0" smtClean="0"/>
              <a:t>	</a:t>
            </a:r>
            <a:r>
              <a:rPr lang="en-US" i="1" dirty="0" err="1" smtClean="0"/>
              <a:t>u.</a:t>
            </a:r>
            <a:r>
              <a:rPr lang="en-US" dirty="0" err="1" smtClean="0"/>
              <a:t>setNext(</a:t>
            </a:r>
            <a:r>
              <a:rPr lang="en-US" b="1" dirty="0" err="1" smtClean="0"/>
              <a:t>w</a:t>
            </a:r>
            <a:r>
              <a:rPr lang="en-US" dirty="0" smtClean="0"/>
              <a:t>)</a:t>
            </a:r>
          </a:p>
          <a:p>
            <a:pPr>
              <a:lnSpc>
                <a:spcPct val="80000"/>
              </a:lnSpc>
              <a:buFont typeface="Wingdings" charset="2"/>
              <a:buNone/>
            </a:pPr>
            <a:r>
              <a:rPr lang="en-US" i="1" dirty="0" smtClean="0"/>
              <a:t>	</a:t>
            </a:r>
            <a:r>
              <a:rPr lang="en-US" i="1" dirty="0" err="1" smtClean="0"/>
              <a:t>v.</a:t>
            </a:r>
            <a:r>
              <a:rPr lang="en-US" dirty="0" err="1" smtClean="0"/>
              <a:t>setPrev</a:t>
            </a:r>
            <a:r>
              <a:rPr lang="en-US" dirty="0" smtClean="0"/>
              <a:t>(</a:t>
            </a:r>
            <a:r>
              <a:rPr lang="en-US" b="1" dirty="0" smtClean="0"/>
              <a:t>null</a:t>
            </a:r>
            <a:r>
              <a:rPr lang="en-US" dirty="0" smtClean="0"/>
              <a:t>)	</a:t>
            </a:r>
            <a:r>
              <a:rPr lang="en-US" dirty="0" smtClean="0">
                <a:solidFill>
                  <a:srgbClr val="2C61F6"/>
                </a:solidFill>
              </a:rPr>
              <a:t>{for garbage collection}</a:t>
            </a:r>
            <a:endParaRPr lang="en-US" i="1" dirty="0" smtClean="0">
              <a:solidFill>
                <a:srgbClr val="2C61F6"/>
              </a:solidFill>
            </a:endParaRPr>
          </a:p>
          <a:p>
            <a:pPr>
              <a:lnSpc>
                <a:spcPct val="80000"/>
              </a:lnSpc>
              <a:buFont typeface="Wingdings" charset="2"/>
              <a:buNone/>
            </a:pPr>
            <a:r>
              <a:rPr lang="en-US" i="1" dirty="0" smtClean="0"/>
              <a:t>	</a:t>
            </a:r>
            <a:r>
              <a:rPr lang="en-US" i="1" dirty="0" err="1" smtClean="0"/>
              <a:t>v.</a:t>
            </a:r>
            <a:r>
              <a:rPr lang="en-US" dirty="0" err="1" smtClean="0"/>
              <a:t>setNext(</a:t>
            </a:r>
            <a:r>
              <a:rPr lang="en-US" b="1" dirty="0" err="1" smtClean="0"/>
              <a:t>null</a:t>
            </a:r>
            <a:r>
              <a:rPr lang="en-US" dirty="0" smtClean="0"/>
              <a:t>)</a:t>
            </a:r>
          </a:p>
          <a:p>
            <a:pPr>
              <a:lnSpc>
                <a:spcPct val="80000"/>
              </a:lnSpc>
              <a:buFont typeface="Wingdings" charset="2"/>
              <a:buNone/>
            </a:pPr>
            <a:r>
              <a:rPr lang="en-US" sz="2400" b="1" dirty="0" smtClean="0"/>
              <a:t>	</a:t>
            </a:r>
            <a:r>
              <a:rPr lang="en-US" dirty="0" smtClean="0"/>
              <a:t>size </a:t>
            </a:r>
            <a:r>
              <a:rPr lang="en-US" dirty="0" err="1" smtClean="0">
                <a:latin typeface="Wingdings"/>
                <a:ea typeface="Wingdings"/>
                <a:cs typeface="Wingdings"/>
              </a:rPr>
              <a:t></a:t>
            </a:r>
            <a:r>
              <a:rPr lang="en-US" dirty="0" err="1" smtClean="0"/>
              <a:t>size</a:t>
            </a:r>
            <a:r>
              <a:rPr lang="en-US" dirty="0" smtClean="0"/>
              <a:t> - 1</a:t>
            </a:r>
            <a:endParaRPr 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Time</a:t>
            </a:r>
            <a:endParaRPr lang="en-US" dirty="0"/>
          </a:p>
        </p:txBody>
      </p:sp>
      <p:sp>
        <p:nvSpPr>
          <p:cNvPr id="3" name="Text Placeholder 2"/>
          <p:cNvSpPr>
            <a:spLocks noGrp="1"/>
          </p:cNvSpPr>
          <p:nvPr>
            <p:ph idx="1"/>
          </p:nvPr>
        </p:nvSpPr>
        <p:spPr/>
        <p:txBody>
          <a:bodyPr/>
          <a:lstStyle/>
          <a:p>
            <a:r>
              <a:rPr lang="en-US" dirty="0" smtClean="0"/>
              <a:t>Insertion and Deletion of any given node takes O(1) time.</a:t>
            </a:r>
          </a:p>
          <a:p>
            <a:r>
              <a:rPr lang="en-US" dirty="0" smtClean="0"/>
              <a:t>However, depending upon the application, finding the insertion location or the node to delete may take longer!</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Data Structures</a:t>
            </a:r>
            <a:endParaRPr lang="en-US" dirty="0"/>
          </a:p>
        </p:txBody>
      </p:sp>
      <p:sp>
        <p:nvSpPr>
          <p:cNvPr id="3" name="Content Placeholder 2"/>
          <p:cNvSpPr>
            <a:spLocks noGrp="1"/>
          </p:cNvSpPr>
          <p:nvPr>
            <p:ph idx="1"/>
          </p:nvPr>
        </p:nvSpPr>
        <p:spPr/>
        <p:txBody>
          <a:bodyPr/>
          <a:lstStyle/>
          <a:p>
            <a:r>
              <a:rPr lang="en-US" dirty="0" smtClean="0"/>
              <a:t>Arrays (Ch. 3.1)</a:t>
            </a:r>
          </a:p>
          <a:p>
            <a:r>
              <a:rPr lang="en-US" dirty="0" smtClean="0"/>
              <a:t>Array Lists (Ch. 6.1)</a:t>
            </a:r>
          </a:p>
          <a:p>
            <a:r>
              <a:rPr lang="en-US" dirty="0" smtClean="0"/>
              <a:t>Stacks (Ch. 5.1)</a:t>
            </a:r>
          </a:p>
          <a:p>
            <a:r>
              <a:rPr lang="en-US" dirty="0" smtClean="0"/>
              <a:t>Queues (Ch. 5.2 – 5.2)</a:t>
            </a:r>
          </a:p>
          <a:p>
            <a:r>
              <a:rPr lang="en-US" dirty="0" smtClean="0"/>
              <a:t>Linked Lists (Ch. 3.2 – 3.3)</a:t>
            </a:r>
          </a:p>
        </p:txBody>
      </p:sp>
    </p:spTree>
    <p:extLst>
      <p:ext uri="{BB962C8B-B14F-4D97-AF65-F5344CB8AC3E}">
        <p14:creationId xmlns:p14="http://schemas.microsoft.com/office/powerpoint/2010/main" val="3036992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856"/>
            <a:ext cx="8229600" cy="669356"/>
          </a:xfrm>
        </p:spPr>
        <p:txBody>
          <a:bodyPr/>
          <a:lstStyle/>
          <a:p>
            <a:r>
              <a:rPr lang="en-US" dirty="0" smtClean="0"/>
              <a:t>Arrays in Java </a:t>
            </a:r>
            <a:endParaRPr lang="en-US" dirty="0"/>
          </a:p>
        </p:txBody>
      </p:sp>
      <p:sp>
        <p:nvSpPr>
          <p:cNvPr id="3" name="Content Placeholder 2"/>
          <p:cNvSpPr>
            <a:spLocks noGrp="1"/>
          </p:cNvSpPr>
          <p:nvPr>
            <p:ph idx="1"/>
          </p:nvPr>
        </p:nvSpPr>
        <p:spPr>
          <a:xfrm>
            <a:off x="280965" y="1140758"/>
            <a:ext cx="8620000" cy="4845624"/>
          </a:xfrm>
        </p:spPr>
        <p:txBody>
          <a:bodyPr/>
          <a:lstStyle/>
          <a:p>
            <a:r>
              <a:rPr lang="en-US" sz="1800" dirty="0" smtClean="0"/>
              <a:t>For an array of length </a:t>
            </a:r>
            <a:r>
              <a:rPr lang="en-US" sz="1800" b="1" dirty="0" err="1" smtClean="0">
                <a:solidFill>
                  <a:schemeClr val="tx2"/>
                </a:solidFill>
              </a:rPr>
              <a:t>n</a:t>
            </a:r>
            <a:r>
              <a:rPr lang="en-US" sz="1800" dirty="0" smtClean="0"/>
              <a:t>,  the index bounds are </a:t>
            </a:r>
            <a:r>
              <a:rPr lang="en-US" sz="1800" b="1" dirty="0" smtClean="0">
                <a:solidFill>
                  <a:srgbClr val="800000"/>
                </a:solidFill>
              </a:rPr>
              <a:t>0</a:t>
            </a:r>
            <a:r>
              <a:rPr lang="en-US" sz="1800" dirty="0" smtClean="0"/>
              <a:t> to </a:t>
            </a:r>
            <a:r>
              <a:rPr lang="en-US" sz="1800" b="1" dirty="0" smtClean="0">
                <a:solidFill>
                  <a:srgbClr val="800000"/>
                </a:solidFill>
              </a:rPr>
              <a:t>n-1</a:t>
            </a:r>
            <a:r>
              <a:rPr lang="en-US" sz="1800" dirty="0" smtClean="0"/>
              <a:t>. </a:t>
            </a:r>
          </a:p>
          <a:p>
            <a:r>
              <a:rPr lang="en-US" sz="1800" dirty="0" smtClean="0"/>
              <a:t>Java arrays are homogeneous </a:t>
            </a:r>
          </a:p>
          <a:p>
            <a:pPr lvl="1"/>
            <a:r>
              <a:rPr lang="en-US" sz="1400" dirty="0" smtClean="0"/>
              <a:t>all array components must be of the same (object or primitive) type. </a:t>
            </a:r>
            <a:endParaRPr lang="en-US" sz="1800" dirty="0" smtClean="0"/>
          </a:p>
          <a:p>
            <a:pPr lvl="1"/>
            <a:r>
              <a:rPr lang="en-US" sz="1400" dirty="0" smtClean="0"/>
              <a:t>but, an array of an object type can contain objects of any respective subtype </a:t>
            </a:r>
          </a:p>
          <a:p>
            <a:r>
              <a:rPr lang="en-US" sz="1800" dirty="0" smtClean="0"/>
              <a:t>An array is itself an object. </a:t>
            </a:r>
          </a:p>
          <a:p>
            <a:pPr lvl="1"/>
            <a:r>
              <a:rPr lang="en-US" sz="1400" dirty="0" smtClean="0"/>
              <a:t>it is allocated dynamically by means of </a:t>
            </a:r>
            <a:r>
              <a:rPr lang="en-US" sz="1400" b="1" dirty="0" smtClean="0">
                <a:solidFill>
                  <a:schemeClr val="accent3"/>
                </a:solidFill>
              </a:rPr>
              <a:t>new</a:t>
            </a:r>
            <a:endParaRPr lang="en-US" sz="1400" dirty="0" smtClean="0"/>
          </a:p>
          <a:p>
            <a:pPr lvl="1"/>
            <a:r>
              <a:rPr lang="en-US" sz="1400" dirty="0" smtClean="0"/>
              <a:t>it is automatically </a:t>
            </a:r>
            <a:r>
              <a:rPr lang="en-US" sz="1400" dirty="0" err="1" smtClean="0"/>
              <a:t>deallocated</a:t>
            </a:r>
            <a:r>
              <a:rPr lang="en-US" sz="1400" dirty="0" smtClean="0"/>
              <a:t> when no longer referred to</a:t>
            </a:r>
          </a:p>
          <a:p>
            <a:r>
              <a:rPr lang="en-US" sz="1800" dirty="0" smtClean="0"/>
              <a:t>When an array is first created, all values are automatically initialized with </a:t>
            </a:r>
          </a:p>
          <a:p>
            <a:pPr lvl="1"/>
            <a:r>
              <a:rPr lang="en-US" sz="1400" dirty="0" smtClean="0"/>
              <a:t>0, for an array of </a:t>
            </a:r>
            <a:r>
              <a:rPr lang="en-US" sz="1400" dirty="0" err="1" smtClean="0"/>
              <a:t>int</a:t>
            </a:r>
            <a:r>
              <a:rPr lang="en-US" sz="1400" dirty="0" smtClean="0"/>
              <a:t>[] or double[] type </a:t>
            </a:r>
          </a:p>
          <a:p>
            <a:pPr lvl="1"/>
            <a:r>
              <a:rPr lang="en-US" sz="1400" dirty="0" smtClean="0"/>
              <a:t>false, for a </a:t>
            </a:r>
            <a:r>
              <a:rPr lang="en-US" sz="1400" dirty="0" err="1" smtClean="0"/>
              <a:t>boolean</a:t>
            </a:r>
            <a:r>
              <a:rPr lang="en-US" sz="1400" dirty="0" smtClean="0"/>
              <a:t>[] array </a:t>
            </a:r>
          </a:p>
          <a:p>
            <a:pPr lvl="1"/>
            <a:r>
              <a:rPr lang="en-US" sz="1400" dirty="0" smtClean="0"/>
              <a:t>null, for an array of objects </a:t>
            </a:r>
          </a:p>
          <a:p>
            <a:r>
              <a:rPr lang="en-US" sz="1800" dirty="0" smtClean="0"/>
              <a:t>Example  [ common error –unallocated arrays] </a:t>
            </a:r>
          </a:p>
          <a:p>
            <a:pPr lvl="1">
              <a:buNone/>
            </a:pPr>
            <a:r>
              <a:rPr lang="en-US" sz="1400" b="1" dirty="0" err="1" smtClean="0">
                <a:solidFill>
                  <a:srgbClr val="0000FF"/>
                </a:solidFill>
              </a:rPr>
              <a:t>int</a:t>
            </a:r>
            <a:r>
              <a:rPr lang="en-US" sz="1400" dirty="0" smtClean="0"/>
              <a:t>[] numbers; </a:t>
            </a:r>
          </a:p>
          <a:p>
            <a:pPr lvl="1">
              <a:buNone/>
            </a:pPr>
            <a:r>
              <a:rPr lang="en-US" sz="1400" dirty="0" smtClean="0"/>
              <a:t>numbers[2] = 100; </a:t>
            </a:r>
          </a:p>
          <a:p>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lstStyle/>
          <a:p>
            <a:r>
              <a:rPr lang="en-US" dirty="0" smtClean="0"/>
              <a:t>Based on this lecture, you should:</a:t>
            </a:r>
          </a:p>
          <a:p>
            <a:pPr lvl="1"/>
            <a:r>
              <a:rPr lang="en-US" dirty="0" smtClean="0"/>
              <a:t>Know the basic linear data structures</a:t>
            </a:r>
          </a:p>
          <a:p>
            <a:pPr lvl="1"/>
            <a:r>
              <a:rPr lang="en-US" dirty="0" smtClean="0"/>
              <a:t>Be able to express each as an Abstract Data Type (ADT)</a:t>
            </a:r>
          </a:p>
          <a:p>
            <a:pPr lvl="1"/>
            <a:r>
              <a:rPr lang="en-US" dirty="0" smtClean="0"/>
              <a:t>Be able to specify each of these ADTs as a Java interface.</a:t>
            </a:r>
          </a:p>
          <a:p>
            <a:pPr lvl="1"/>
            <a:r>
              <a:rPr lang="en-US" dirty="0" smtClean="0"/>
              <a:t>Be able to outline the algorithms for creating, accessing and modifying each data structure</a:t>
            </a:r>
          </a:p>
          <a:p>
            <a:pPr lvl="1"/>
            <a:r>
              <a:rPr lang="en-US" dirty="0" smtClean="0"/>
              <a:t>Be able to analyze the running time of these operations</a:t>
            </a:r>
          </a:p>
          <a:p>
            <a:pPr lvl="1"/>
            <a:r>
              <a:rPr lang="en-US" dirty="0" smtClean="0"/>
              <a:t>Be able to identify particular applications for which each data structure would be suited.</a:t>
            </a:r>
          </a:p>
        </p:txBody>
      </p:sp>
    </p:spTree>
    <p:extLst>
      <p:ext uri="{BB962C8B-B14F-4D97-AF65-F5344CB8AC3E}">
        <p14:creationId xmlns:p14="http://schemas.microsoft.com/office/powerpoint/2010/main" val="3501938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0977"/>
          </a:xfrm>
        </p:spPr>
        <p:txBody>
          <a:bodyPr/>
          <a:lstStyle/>
          <a:p>
            <a:r>
              <a:rPr lang="en-US" dirty="0" smtClean="0"/>
              <a:t>Arrays in Java</a:t>
            </a:r>
            <a:endParaRPr lang="en-US" dirty="0"/>
          </a:p>
        </p:txBody>
      </p:sp>
      <p:sp>
        <p:nvSpPr>
          <p:cNvPr id="3" name="Content Placeholder 2"/>
          <p:cNvSpPr>
            <a:spLocks noGrp="1"/>
          </p:cNvSpPr>
          <p:nvPr>
            <p:ph idx="1"/>
          </p:nvPr>
        </p:nvSpPr>
        <p:spPr>
          <a:xfrm>
            <a:off x="314681" y="887804"/>
            <a:ext cx="8541330" cy="5238360"/>
          </a:xfrm>
        </p:spPr>
        <p:txBody>
          <a:bodyPr/>
          <a:lstStyle/>
          <a:p>
            <a:r>
              <a:rPr lang="en-US" dirty="0" smtClean="0"/>
              <a:t>The length of any array object can be accessed through its instance variable ‘</a:t>
            </a:r>
            <a:r>
              <a:rPr lang="en-US" b="1" dirty="0" smtClean="0">
                <a:solidFill>
                  <a:srgbClr val="800000"/>
                </a:solidFill>
              </a:rPr>
              <a:t>length</a:t>
            </a:r>
            <a:r>
              <a:rPr lang="en-US" dirty="0" smtClean="0"/>
              <a:t>’. </a:t>
            </a:r>
          </a:p>
          <a:p>
            <a:pPr lvl="1"/>
            <a:r>
              <a:rPr lang="en-US" sz="1800" dirty="0" smtClean="0"/>
              <a:t>the cells of an array </a:t>
            </a:r>
            <a:r>
              <a:rPr lang="en-US" sz="1800" b="1" dirty="0" smtClean="0">
                <a:solidFill>
                  <a:schemeClr val="tx2"/>
                </a:solidFill>
              </a:rPr>
              <a:t>A</a:t>
            </a:r>
            <a:r>
              <a:rPr lang="en-US" sz="1800" dirty="0" smtClean="0"/>
              <a:t> are numbered: </a:t>
            </a:r>
            <a:r>
              <a:rPr lang="en-US" sz="1800" b="1" dirty="0" smtClean="0">
                <a:solidFill>
                  <a:srgbClr val="800000"/>
                </a:solidFill>
              </a:rPr>
              <a:t>0, 1, .., A.length-1</a:t>
            </a:r>
            <a:endParaRPr lang="en-US" sz="1800" dirty="0" smtClean="0"/>
          </a:p>
          <a:p>
            <a:r>
              <a:rPr lang="en-US" dirty="0" err="1" smtClean="0"/>
              <a:t>ArrayIndexOutOfBoundsException</a:t>
            </a:r>
            <a:endParaRPr lang="en-US" dirty="0" smtClean="0"/>
          </a:p>
          <a:p>
            <a:pPr lvl="1"/>
            <a:r>
              <a:rPr lang="en-US" sz="1800" dirty="0" smtClean="0"/>
              <a:t>thrown at an attempt to index into array </a:t>
            </a:r>
            <a:r>
              <a:rPr lang="en-US" sz="1800" b="1" dirty="0" smtClean="0">
                <a:solidFill>
                  <a:srgbClr val="800000"/>
                </a:solidFill>
              </a:rPr>
              <a:t>A</a:t>
            </a:r>
            <a:r>
              <a:rPr lang="en-US" sz="1800" dirty="0" smtClean="0"/>
              <a:t> using a number larger than </a:t>
            </a:r>
            <a:r>
              <a:rPr lang="en-US" sz="1800" b="1" dirty="0" smtClean="0">
                <a:solidFill>
                  <a:srgbClr val="800000"/>
                </a:solidFill>
              </a:rPr>
              <a:t>A.length-1</a:t>
            </a:r>
            <a:r>
              <a:rPr lang="en-US" sz="1800" dirty="0" smtClean="0"/>
              <a:t>. </a:t>
            </a:r>
          </a:p>
          <a:p>
            <a:pPr lvl="1"/>
            <a:r>
              <a:rPr lang="en-US" sz="1800" dirty="0" smtClean="0"/>
              <a:t>helps Java avoid ‘buffer overflow attacks’ </a:t>
            </a:r>
          </a:p>
          <a:p>
            <a:r>
              <a:rPr lang="en-US" dirty="0" smtClean="0"/>
              <a:t>Example [ declaring, defining and determining the size of an array] </a:t>
            </a:r>
          </a:p>
          <a:p>
            <a:pPr lvl="1">
              <a:buNone/>
            </a:pPr>
            <a:r>
              <a:rPr lang="en-US" sz="1800" b="1" dirty="0" err="1" smtClean="0">
                <a:solidFill>
                  <a:schemeClr val="accent3"/>
                </a:solidFill>
              </a:rPr>
              <a:t>int</a:t>
            </a:r>
            <a:r>
              <a:rPr lang="en-US" sz="1800" dirty="0" smtClean="0"/>
              <a:t>[] A={12, 24, 37, 53, 67}; </a:t>
            </a:r>
          </a:p>
          <a:p>
            <a:pPr lvl="1">
              <a:buNone/>
            </a:pPr>
            <a:r>
              <a:rPr lang="en-US" sz="1800" dirty="0" smtClean="0"/>
              <a:t>for (</a:t>
            </a:r>
            <a:r>
              <a:rPr lang="en-US" sz="1800" b="1" dirty="0" err="1" smtClean="0">
                <a:solidFill>
                  <a:srgbClr val="0000FF"/>
                </a:solidFill>
              </a:rPr>
              <a:t>int</a:t>
            </a:r>
            <a:r>
              <a:rPr lang="en-US" sz="1800" b="1" dirty="0" smtClean="0">
                <a:solidFill>
                  <a:srgbClr val="0000FF"/>
                </a:solidFill>
              </a:rPr>
              <a:t> </a:t>
            </a:r>
            <a:r>
              <a:rPr lang="en-US" sz="1800" dirty="0" err="1" smtClean="0"/>
              <a:t>i</a:t>
            </a:r>
            <a:r>
              <a:rPr lang="en-US" sz="1800" dirty="0" smtClean="0"/>
              <a:t>=0; </a:t>
            </a:r>
            <a:r>
              <a:rPr lang="en-US" sz="1800" dirty="0" err="1" smtClean="0"/>
              <a:t>i</a:t>
            </a:r>
            <a:r>
              <a:rPr lang="en-US" sz="1800" dirty="0" smtClean="0"/>
              <a:t> &lt; </a:t>
            </a:r>
            <a:r>
              <a:rPr lang="en-US" sz="1800" dirty="0" err="1" smtClean="0"/>
              <a:t>A.length</a:t>
            </a:r>
            <a:r>
              <a:rPr lang="en-US" sz="1800" dirty="0" smtClean="0"/>
              <a:t>; </a:t>
            </a:r>
            <a:r>
              <a:rPr lang="en-US" sz="1800" dirty="0" err="1" smtClean="0"/>
              <a:t>i</a:t>
            </a:r>
            <a:r>
              <a:rPr lang="en-US" sz="1800" dirty="0" smtClean="0"/>
              <a:t>++) { </a:t>
            </a:r>
          </a:p>
          <a:p>
            <a:pPr lvl="1">
              <a:buNone/>
            </a:pPr>
            <a:r>
              <a:rPr lang="en-US"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0216"/>
          </a:xfrm>
        </p:spPr>
        <p:txBody>
          <a:bodyPr/>
          <a:lstStyle/>
          <a:p>
            <a:r>
              <a:rPr lang="en-US" dirty="0" smtClean="0"/>
              <a:t>Buffer Overflows</a:t>
            </a:r>
            <a:endParaRPr lang="en-US" dirty="0"/>
          </a:p>
        </p:txBody>
      </p:sp>
      <p:sp>
        <p:nvSpPr>
          <p:cNvPr id="3" name="Content Placeholder 2"/>
          <p:cNvSpPr>
            <a:spLocks noGrp="1"/>
          </p:cNvSpPr>
          <p:nvPr>
            <p:ph idx="1"/>
          </p:nvPr>
        </p:nvSpPr>
        <p:spPr>
          <a:xfrm>
            <a:off x="457200" y="3443798"/>
            <a:ext cx="8229600" cy="2187320"/>
          </a:xfrm>
        </p:spPr>
        <p:txBody>
          <a:bodyPr/>
          <a:lstStyle/>
          <a:p>
            <a:pPr marL="0" indent="0">
              <a:buNone/>
            </a:pPr>
            <a:r>
              <a:rPr lang="en-US" sz="1600" i="1" dirty="0" smtClean="0"/>
              <a:t>Mon, 09 Aug 2004 17:24:19 GMT</a:t>
            </a:r>
            <a:r>
              <a:rPr lang="en-US" sz="1600" dirty="0" smtClean="0"/>
              <a:t> </a:t>
            </a:r>
          </a:p>
          <a:p>
            <a:pPr marL="0" indent="0">
              <a:buNone/>
            </a:pPr>
            <a:r>
              <a:rPr lang="en-US" sz="1600" dirty="0" smtClean="0"/>
              <a:t>…a </a:t>
            </a:r>
            <a:r>
              <a:rPr lang="en-US" sz="1600" b="1" dirty="0" smtClean="0">
                <a:solidFill>
                  <a:srgbClr val="800000"/>
                </a:solidFill>
              </a:rPr>
              <a:t>buffer overflow exploit </a:t>
            </a:r>
            <a:r>
              <a:rPr lang="en-US" sz="1600" dirty="0" smtClean="0"/>
              <a:t>is one in which someone sends too much data to a program (such as a web server application), sending far more data than the program would expect, in order to force arbitrary data into a storage area (a "buffer") so the amount of data forced into the buffer goes beyond the expected limits, causing the data to overflow the buffer and makes it possible for that data to be executed as arbitrary program code. Since the attacker forces code of his choosing into the execution stream, he now 0wns your box, because as the saying goes, if I can run code on your machine - especially if it's a Windows machine where there is not much protection - I can pretty much do anything I please there. </a:t>
            </a:r>
            <a:endParaRPr lang="en-US" sz="1600" dirty="0"/>
          </a:p>
        </p:txBody>
      </p:sp>
      <p:sp>
        <p:nvSpPr>
          <p:cNvPr id="4" name="Content Placeholder 2"/>
          <p:cNvSpPr txBox="1">
            <a:spLocks/>
          </p:cNvSpPr>
          <p:nvPr/>
        </p:nvSpPr>
        <p:spPr bwMode="auto">
          <a:xfrm>
            <a:off x="457200" y="903997"/>
            <a:ext cx="8229600" cy="2187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Windows Buffer Overflow Protection Programs: Not Much</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1" u="none" strike="noStrike" kern="0" cap="none" spc="0" normalizeH="0" baseline="0" noProof="0" dirty="0" smtClean="0">
                <a:ln>
                  <a:noFill/>
                </a:ln>
                <a:solidFill>
                  <a:schemeClr val="tx1"/>
                </a:solidFill>
                <a:effectLst/>
                <a:uLnTx/>
                <a:uFillTx/>
                <a:latin typeface="+mn-lt"/>
                <a:ea typeface="+mn-ea"/>
                <a:cs typeface="+mn-cs"/>
              </a:rPr>
              <a:t>&lt;"Paul Robinson" &lt;</a:t>
            </a:r>
            <a:r>
              <a:rPr kumimoji="0" lang="en-US" sz="1600" b="0" i="1" u="none" strike="noStrike" kern="0" cap="none" spc="0" normalizeH="0" baseline="0" noProof="0" dirty="0" err="1" smtClean="0">
                <a:ln>
                  <a:noFill/>
                </a:ln>
                <a:solidFill>
                  <a:schemeClr val="tx1"/>
                </a:solidFill>
                <a:effectLst/>
                <a:uLnTx/>
                <a:uFillTx/>
                <a:latin typeface="+mn-lt"/>
                <a:ea typeface="+mn-ea"/>
                <a:cs typeface="+mn-cs"/>
              </a:rPr>
              <a:t>postmaster@paul.washington.dc.us</a:t>
            </a:r>
            <a:r>
              <a:rPr kumimoji="0" lang="en-US" sz="1600" b="0" i="1" u="none" strike="noStrike" kern="0" cap="none" spc="0" normalizeH="0" baseline="0" noProof="0" dirty="0" smtClean="0">
                <a:ln>
                  <a:noFill/>
                </a:ln>
                <a:solidFill>
                  <a:schemeClr val="tx1"/>
                </a:solidFill>
                <a:effectLst/>
                <a:uLnTx/>
                <a:uFillTx/>
                <a:latin typeface="+mn-lt"/>
                <a:ea typeface="+mn-ea"/>
                <a:cs typeface="+mn-cs"/>
              </a:rPr>
              <a:t>&gt;&gt; </a:t>
            </a:r>
          </a:p>
          <a:p>
            <a:pPr lvl="0" defTabSz="914400" fontAlgn="base">
              <a:spcBef>
                <a:spcPct val="50000"/>
              </a:spcBef>
              <a:spcAft>
                <a:spcPct val="0"/>
              </a:spcAft>
            </a:pPr>
            <a:r>
              <a:rPr lang="en-US" sz="1600" i="1" dirty="0" smtClean="0"/>
              <a:t>Tue, 10 Aug 2004 15:26:44 GMT</a:t>
            </a:r>
            <a:r>
              <a:rPr lang="en-US" sz="1600" dirty="0" smtClean="0"/>
              <a:t> An 9 Aug 2004 </a:t>
            </a:r>
          </a:p>
          <a:p>
            <a:pPr lvl="0" defTabSz="914400" fontAlgn="base">
              <a:spcBef>
                <a:spcPct val="50000"/>
              </a:spcBef>
              <a:spcAft>
                <a:spcPct val="0"/>
              </a:spcAft>
            </a:pPr>
            <a:r>
              <a:rPr lang="en-US" sz="1600" dirty="0" smtClean="0"/>
              <a:t>…</a:t>
            </a:r>
            <a:r>
              <a:rPr lang="en-US" sz="1600" b="1" dirty="0" smtClean="0">
                <a:solidFill>
                  <a:schemeClr val="tx2"/>
                </a:solidFill>
              </a:rPr>
              <a:t>there is a bug in AOL Instant Messenger allowing an attacker to send a message that can cause a buffer overflow and possibly execute code on the attacked machine</a:t>
            </a:r>
            <a:r>
              <a:rPr lang="en-US" sz="1600" dirty="0" smtClean="0"/>
              <a:t>.  Apparently this will only occur if the attacker sends a </a:t>
            </a:r>
            <a:r>
              <a:rPr lang="en-US" sz="1600" dirty="0" err="1" smtClean="0"/>
              <a:t>url</a:t>
            </a:r>
            <a:r>
              <a:rPr lang="en-US" sz="1600" dirty="0" smtClean="0"/>
              <a:t> - like the one in this message - as a hyperlink and the victim clicks on it, which makes the probability of attack much lower than a "standard buffer overflow attack" upon a program. </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101">
  <a:themeElements>
    <a:clrScheme name="Custom 3">
      <a:dk1>
        <a:srgbClr val="000000"/>
      </a:dk1>
      <a:lt1>
        <a:srgbClr val="FBEFD2"/>
      </a:lt1>
      <a:dk2>
        <a:srgbClr val="800000"/>
      </a:dk2>
      <a:lt2>
        <a:srgbClr val="969696"/>
      </a:lt2>
      <a:accent1>
        <a:srgbClr val="800000"/>
      </a:accent1>
      <a:accent2>
        <a:srgbClr val="254C00"/>
      </a:accent2>
      <a:accent3>
        <a:srgbClr val="0000FF"/>
      </a:accent3>
      <a:accent4>
        <a:srgbClr val="400080"/>
      </a:accent4>
      <a:accent5>
        <a:srgbClr val="FDECB3"/>
      </a:accent5>
      <a:accent6>
        <a:srgbClr val="E78A5C"/>
      </a:accent6>
      <a:hlink>
        <a:srgbClr val="CC3300"/>
      </a:hlink>
      <a:folHlink>
        <a:srgbClr val="996600"/>
      </a:folHlink>
    </a:clrScheme>
    <a:fontScheme name="31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a:ln>
              <a:noFill/>
            </a:ln>
            <a:solidFill>
              <a:schemeClr val="tx1"/>
            </a:solidFill>
            <a:effectLst/>
            <a:latin typeface="Arial" pitchFamily="-110" charset="0"/>
          </a:defRPr>
        </a:defPPr>
      </a:lstStyle>
    </a:lnDef>
  </a:objectDefaults>
  <a:extraClrSchemeLst>
    <a:extraClrScheme>
      <a:clrScheme name="31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15690</TotalTime>
  <Words>3988</Words>
  <Application>Microsoft Office PowerPoint</Application>
  <PresentationFormat>On-screen Show (4:3)</PresentationFormat>
  <Paragraphs>841</Paragraphs>
  <Slides>70</Slides>
  <Notes>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87" baseType="lpstr">
      <vt:lpstr>ＭＳ Ｐゴシック</vt:lpstr>
      <vt:lpstr>Arial</vt:lpstr>
      <vt:lpstr>Arial Narrow</vt:lpstr>
      <vt:lpstr>Calibri</vt:lpstr>
      <vt:lpstr>CMMI10</vt:lpstr>
      <vt:lpstr>CMR10</vt:lpstr>
      <vt:lpstr>CMSS10</vt:lpstr>
      <vt:lpstr>CMSSI10</vt:lpstr>
      <vt:lpstr>CMSY10</vt:lpstr>
      <vt:lpstr>Symbol</vt:lpstr>
      <vt:lpstr>Tahoma</vt:lpstr>
      <vt:lpstr>Times</vt:lpstr>
      <vt:lpstr>Times New Roman</vt:lpstr>
      <vt:lpstr>Wingdings</vt:lpstr>
      <vt:lpstr>3101</vt:lpstr>
      <vt:lpstr>Equation</vt:lpstr>
      <vt:lpstr>Photo Editor Photo</vt:lpstr>
      <vt:lpstr>Linear Data Structures </vt:lpstr>
      <vt:lpstr>Outline</vt:lpstr>
      <vt:lpstr>Learning Outcomes</vt:lpstr>
      <vt:lpstr>Linear Data Structures</vt:lpstr>
      <vt:lpstr>Linear Data Structures</vt:lpstr>
      <vt:lpstr>Arrays</vt:lpstr>
      <vt:lpstr>Arrays in Java </vt:lpstr>
      <vt:lpstr>Arrays in Java</vt:lpstr>
      <vt:lpstr>Buffer Overflows</vt:lpstr>
      <vt:lpstr>Arrays in Java</vt:lpstr>
      <vt:lpstr>Example</vt:lpstr>
      <vt:lpstr>Example</vt:lpstr>
      <vt:lpstr>Arrays in Java</vt:lpstr>
      <vt:lpstr>Example</vt:lpstr>
      <vt:lpstr>Limitations of Arrays</vt:lpstr>
      <vt:lpstr>Linear Data Structures</vt:lpstr>
      <vt:lpstr>The Array List ADT (§6.1)</vt:lpstr>
      <vt:lpstr>The Array List ADT</vt:lpstr>
      <vt:lpstr>A Simple Array-based Implementation</vt:lpstr>
      <vt:lpstr>Insertion</vt:lpstr>
      <vt:lpstr>Deletion</vt:lpstr>
      <vt:lpstr>Performance</vt:lpstr>
      <vt:lpstr>Implementing Array Lists using Extendable Arrays</vt:lpstr>
      <vt:lpstr>Comparison of the Strategies</vt:lpstr>
      <vt:lpstr>Incremental Strategy</vt:lpstr>
      <vt:lpstr>Incremental Strategy Analysis </vt:lpstr>
      <vt:lpstr>Doubling Strategy</vt:lpstr>
      <vt:lpstr>Doubling Strategy Analysis</vt:lpstr>
      <vt:lpstr>Applications of Array Lists</vt:lpstr>
      <vt:lpstr>Linear Data Structures</vt:lpstr>
      <vt:lpstr>The Stack ADT </vt:lpstr>
      <vt:lpstr>Stack Interface in Java</vt:lpstr>
      <vt:lpstr>Applications of Stacks</vt:lpstr>
      <vt:lpstr>Method Stack in the JVM</vt:lpstr>
      <vt:lpstr>Array-based Stack</vt:lpstr>
      <vt:lpstr>Array-based Stack (cont.)</vt:lpstr>
      <vt:lpstr>Performance and Limitations</vt:lpstr>
      <vt:lpstr>Example array-based stack in Java</vt:lpstr>
      <vt:lpstr>Example Application: Parenthesis Matching</vt:lpstr>
      <vt:lpstr>Parentheses Matching Algorithm</vt:lpstr>
      <vt:lpstr>Linear Data Structures</vt:lpstr>
      <vt:lpstr>The Queue ADT </vt:lpstr>
      <vt:lpstr>Queue Example</vt:lpstr>
      <vt:lpstr>Array-Based Queue</vt:lpstr>
      <vt:lpstr>Queue Operations</vt:lpstr>
      <vt:lpstr>Queue Operations (cont.)</vt:lpstr>
      <vt:lpstr>Queue Operations (cont.)</vt:lpstr>
      <vt:lpstr>Queue Interface in Java</vt:lpstr>
      <vt:lpstr>Linear Data Structures</vt:lpstr>
      <vt:lpstr>Linked Lists</vt:lpstr>
      <vt:lpstr>Position ADT</vt:lpstr>
      <vt:lpstr>Node List ADT</vt:lpstr>
      <vt:lpstr>Singly Linked List (§ 3.2)</vt:lpstr>
      <vt:lpstr>Example Java Class for Singly-Linked Nodes</vt:lpstr>
      <vt:lpstr>Example Java Class for Singly-Linked List</vt:lpstr>
      <vt:lpstr>Inserting at the Head</vt:lpstr>
      <vt:lpstr>Removing at the Head</vt:lpstr>
      <vt:lpstr>Example Application:  Implementing a Stack with a Singly-Linked List</vt:lpstr>
      <vt:lpstr>Implementing a Queue with a Singly-Linked List</vt:lpstr>
      <vt:lpstr>Running Time</vt:lpstr>
      <vt:lpstr>Inserting at the Tail</vt:lpstr>
      <vt:lpstr>Removing at the Tail</vt:lpstr>
      <vt:lpstr>Doubly Linked List</vt:lpstr>
      <vt:lpstr>Insertion</vt:lpstr>
      <vt:lpstr>Insertion Algorithm</vt:lpstr>
      <vt:lpstr>Deletion</vt:lpstr>
      <vt:lpstr>Deletion Algorithm</vt:lpstr>
      <vt:lpstr>Running Time</vt:lpstr>
      <vt:lpstr>Linear Data Structures</vt:lpstr>
      <vt:lpstr>Learning Outcomes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Elder</dc:creator>
  <cp:lastModifiedBy>Microsoft account</cp:lastModifiedBy>
  <cp:revision>168</cp:revision>
  <cp:lastPrinted>2010-01-14T14:39:29Z</cp:lastPrinted>
  <dcterms:created xsi:type="dcterms:W3CDTF">2010-01-15T13:27:06Z</dcterms:created>
  <dcterms:modified xsi:type="dcterms:W3CDTF">2014-07-23T18:22:26Z</dcterms:modified>
</cp:coreProperties>
</file>